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1"/>
  </p:sldMasterIdLst>
  <p:notesMasterIdLst>
    <p:notesMasterId r:id="rId24"/>
  </p:notesMasterIdLst>
  <p:handoutMasterIdLst>
    <p:handoutMasterId r:id="rId25"/>
  </p:handoutMasterIdLst>
  <p:sldIdLst>
    <p:sldId id="287" r:id="rId2"/>
    <p:sldId id="367" r:id="rId3"/>
    <p:sldId id="295" r:id="rId4"/>
    <p:sldId id="268" r:id="rId5"/>
    <p:sldId id="370" r:id="rId6"/>
    <p:sldId id="329" r:id="rId7"/>
    <p:sldId id="350" r:id="rId8"/>
    <p:sldId id="371" r:id="rId9"/>
    <p:sldId id="372" r:id="rId10"/>
    <p:sldId id="366" r:id="rId11"/>
    <p:sldId id="362" r:id="rId12"/>
    <p:sldId id="373" r:id="rId13"/>
    <p:sldId id="374" r:id="rId14"/>
    <p:sldId id="368" r:id="rId15"/>
    <p:sldId id="361" r:id="rId16"/>
    <p:sldId id="347" r:id="rId17"/>
    <p:sldId id="324" r:id="rId18"/>
    <p:sldId id="327" r:id="rId19"/>
    <p:sldId id="337" r:id="rId20"/>
    <p:sldId id="354" r:id="rId21"/>
    <p:sldId id="375" r:id="rId22"/>
    <p:sldId id="376" r:id="rId23"/>
  </p:sldIdLst>
  <p:sldSz cx="9144000" cy="6858000" type="screen4x3"/>
  <p:notesSz cx="7102475" cy="8991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EAB200"/>
    <a:srgbClr val="9191FF"/>
    <a:srgbClr val="6B6BFF"/>
    <a:srgbClr val="0027A4"/>
    <a:srgbClr val="B2B2B2"/>
    <a:srgbClr val="FF3300"/>
    <a:srgbClr val="FFF90F"/>
    <a:srgbClr val="3399FF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94581" autoAdjust="0"/>
  </p:normalViewPr>
  <p:slideViewPr>
    <p:cSldViewPr snapToGrid="0">
      <p:cViewPr>
        <p:scale>
          <a:sx n="70" d="100"/>
          <a:sy n="70" d="100"/>
        </p:scale>
        <p:origin x="-1248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1176" y="-72"/>
      </p:cViewPr>
      <p:guideLst>
        <p:guide orient="horz" pos="2832"/>
        <p:guide pos="223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860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344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85344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B1FE6DC2-2921-432F-B5E3-3C1FA1095AB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Rockwell Extra Bold" pitchFamily="18" charset="0"/>
              </a:defRPr>
            </a:lvl1pPr>
          </a:lstStyle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86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Rockwell Extra Bold" pitchFamily="18" charset="0"/>
              </a:defRPr>
            </a:lvl1pPr>
          </a:lstStyle>
          <a:p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47788" y="685800"/>
            <a:ext cx="4470400" cy="3352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67200"/>
            <a:ext cx="5257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34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Rockwell Extra Bold" pitchFamily="18" charset="0"/>
              </a:defRPr>
            </a:lvl1pPr>
          </a:lstStyle>
          <a:p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8600" y="8534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Rockwell Extra Bold" pitchFamily="18" charset="0"/>
              </a:defRPr>
            </a:lvl1pPr>
          </a:lstStyle>
          <a:p>
            <a:fld id="{74372D40-14A8-4870-9748-74F622C107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2384FC-C388-4854-B724-AC4635A4A755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73B4E6-47BB-43E1-ADCC-487F258BEC77}" type="slidenum">
              <a:rPr lang="en-US"/>
              <a:pPr/>
              <a:t>6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99D46C-C681-4D19-BFF4-014BA689CFC9}" type="slidenum">
              <a:rPr lang="en-US"/>
              <a:pPr/>
              <a:t>7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7F1163-4A91-4F66-99E2-E7F0433E45CE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96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68963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64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65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66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67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68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69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70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71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72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73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74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75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76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77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78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79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80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81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82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83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84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85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86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87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88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89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90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91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92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93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94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8995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8996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8997" name="Rectangle 3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8998" name="Rectangle 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899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900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9001" name="Rectangle 4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BED4919-C952-4445-8C08-C13EBA6C80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95A219-98AC-4318-B544-309294722E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757B3F-4E7E-4940-BF45-882BB9326A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029B3-04A2-40F6-9708-38147A5916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47CF-BDA2-40E4-83FF-8A97EC9299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3807F7-C7B3-4632-832B-19456EBFA6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9292E-F742-49F5-B0D7-652901A02D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75ABC-54EF-4DD1-8D30-610EDD0AD9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1F291-DB8B-4199-A441-5AF74F3C87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1F3D6-561A-4C92-A457-F08BF1B0E3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D1E1F0-F08A-4424-86A0-6324BF5E18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9D8B855-F3D1-4DC5-84F3-ABCBD52EAA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938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6793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4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4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4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4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4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4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4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4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4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4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5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5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5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5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5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5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5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5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5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5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6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6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6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6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6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6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6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6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6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6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7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6797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97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797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797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797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6797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6797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119E7E9-4895-4D43-9590-3ABC5EDBDA70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ynamicchurches.org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ChangeArrowheads="1"/>
          </p:cNvSpPr>
          <p:nvPr/>
        </p:nvSpPr>
        <p:spPr bwMode="hidden">
          <a:xfrm>
            <a:off x="0" y="2971800"/>
            <a:ext cx="9142413" cy="381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54300" name="Group 28"/>
          <p:cNvGrpSpPr>
            <a:grpSpLocks/>
          </p:cNvGrpSpPr>
          <p:nvPr/>
        </p:nvGrpSpPr>
        <p:grpSpPr bwMode="auto">
          <a:xfrm>
            <a:off x="3287713" y="396875"/>
            <a:ext cx="2376487" cy="2371725"/>
            <a:chOff x="2071" y="250"/>
            <a:chExt cx="1497" cy="1494"/>
          </a:xfrm>
        </p:grpSpPr>
        <p:sp>
          <p:nvSpPr>
            <p:cNvPr id="54277" name="Oval 5"/>
            <p:cNvSpPr>
              <a:spLocks noChangeArrowheads="1"/>
            </p:cNvSpPr>
            <p:nvPr/>
          </p:nvSpPr>
          <p:spPr bwMode="blackWhite">
            <a:xfrm>
              <a:off x="2071" y="250"/>
              <a:ext cx="1497" cy="149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54278" name="Group 6"/>
            <p:cNvGrpSpPr>
              <a:grpSpLocks/>
            </p:cNvGrpSpPr>
            <p:nvPr/>
          </p:nvGrpSpPr>
          <p:grpSpPr bwMode="auto">
            <a:xfrm>
              <a:off x="2071" y="406"/>
              <a:ext cx="1392" cy="1109"/>
              <a:chOff x="2071" y="406"/>
              <a:chExt cx="1392" cy="1109"/>
            </a:xfrm>
          </p:grpSpPr>
          <p:sp>
            <p:nvSpPr>
              <p:cNvPr id="54279" name="Freeform 7"/>
              <p:cNvSpPr>
                <a:spLocks/>
              </p:cNvSpPr>
              <p:nvPr/>
            </p:nvSpPr>
            <p:spPr bwMode="grayWhite">
              <a:xfrm>
                <a:off x="2268" y="812"/>
                <a:ext cx="1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6"/>
                  </a:cxn>
                  <a:cxn ang="0">
                    <a:pos x="0" y="0"/>
                  </a:cxn>
                </a:cxnLst>
                <a:rect l="0" t="0" r="r" b="b"/>
                <a:pathLst>
                  <a:path w="1" h="17">
                    <a:moveTo>
                      <a:pt x="0" y="0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80" name="Freeform 8"/>
              <p:cNvSpPr>
                <a:spLocks/>
              </p:cNvSpPr>
              <p:nvPr/>
            </p:nvSpPr>
            <p:spPr bwMode="grayWhite">
              <a:xfrm>
                <a:off x="2292" y="843"/>
                <a:ext cx="17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0"/>
                  </a:cxn>
                  <a:cxn ang="0">
                    <a:pos x="16" y="16"/>
                  </a:cxn>
                  <a:cxn ang="0">
                    <a:pos x="0" y="0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81" name="Freeform 9"/>
              <p:cNvSpPr>
                <a:spLocks/>
              </p:cNvSpPr>
              <p:nvPr/>
            </p:nvSpPr>
            <p:spPr bwMode="grayWhite">
              <a:xfrm>
                <a:off x="2372" y="802"/>
                <a:ext cx="51" cy="48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31" y="0"/>
                  </a:cxn>
                  <a:cxn ang="0">
                    <a:pos x="20" y="13"/>
                  </a:cxn>
                  <a:cxn ang="0">
                    <a:pos x="13" y="13"/>
                  </a:cxn>
                  <a:cxn ang="0">
                    <a:pos x="7" y="19"/>
                  </a:cxn>
                  <a:cxn ang="0">
                    <a:pos x="0" y="19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41" y="47"/>
                  </a:cxn>
                  <a:cxn ang="0">
                    <a:pos x="50" y="35"/>
                  </a:cxn>
                  <a:cxn ang="0">
                    <a:pos x="50" y="0"/>
                  </a:cxn>
                </a:cxnLst>
                <a:rect l="0" t="0" r="r" b="b"/>
                <a:pathLst>
                  <a:path w="51" h="48">
                    <a:moveTo>
                      <a:pt x="50" y="0"/>
                    </a:moveTo>
                    <a:lnTo>
                      <a:pt x="31" y="0"/>
                    </a:lnTo>
                    <a:lnTo>
                      <a:pt x="20" y="13"/>
                    </a:lnTo>
                    <a:lnTo>
                      <a:pt x="13" y="13"/>
                    </a:lnTo>
                    <a:lnTo>
                      <a:pt x="7" y="19"/>
                    </a:lnTo>
                    <a:lnTo>
                      <a:pt x="0" y="19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41" y="47"/>
                    </a:lnTo>
                    <a:lnTo>
                      <a:pt x="50" y="35"/>
                    </a:lnTo>
                    <a:lnTo>
                      <a:pt x="50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82" name="Freeform 10"/>
              <p:cNvSpPr>
                <a:spLocks/>
              </p:cNvSpPr>
              <p:nvPr/>
            </p:nvSpPr>
            <p:spPr bwMode="grayWhite">
              <a:xfrm>
                <a:off x="2071" y="840"/>
                <a:ext cx="451" cy="587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99" y="16"/>
                  </a:cxn>
                  <a:cxn ang="0">
                    <a:pos x="64" y="47"/>
                  </a:cxn>
                  <a:cxn ang="0">
                    <a:pos x="56" y="75"/>
                  </a:cxn>
                  <a:cxn ang="0">
                    <a:pos x="30" y="95"/>
                  </a:cxn>
                  <a:cxn ang="0">
                    <a:pos x="12" y="135"/>
                  </a:cxn>
                  <a:cxn ang="0">
                    <a:pos x="12" y="159"/>
                  </a:cxn>
                  <a:cxn ang="0">
                    <a:pos x="0" y="201"/>
                  </a:cxn>
                  <a:cxn ang="0">
                    <a:pos x="16" y="219"/>
                  </a:cxn>
                  <a:cxn ang="0">
                    <a:pos x="56" y="272"/>
                  </a:cxn>
                  <a:cxn ang="0">
                    <a:pos x="68" y="265"/>
                  </a:cxn>
                  <a:cxn ang="0">
                    <a:pos x="139" y="265"/>
                  </a:cxn>
                  <a:cxn ang="0">
                    <a:pos x="172" y="278"/>
                  </a:cxn>
                  <a:cxn ang="0">
                    <a:pos x="169" y="319"/>
                  </a:cxn>
                  <a:cxn ang="0">
                    <a:pos x="193" y="374"/>
                  </a:cxn>
                  <a:cxn ang="0">
                    <a:pos x="191" y="389"/>
                  </a:cxn>
                  <a:cxn ang="0">
                    <a:pos x="201" y="406"/>
                  </a:cxn>
                  <a:cxn ang="0">
                    <a:pos x="186" y="445"/>
                  </a:cxn>
                  <a:cxn ang="0">
                    <a:pos x="204" y="494"/>
                  </a:cxn>
                  <a:cxn ang="0">
                    <a:pos x="214" y="532"/>
                  </a:cxn>
                  <a:cxn ang="0">
                    <a:pos x="226" y="556"/>
                  </a:cxn>
                  <a:cxn ang="0">
                    <a:pos x="239" y="586"/>
                  </a:cxn>
                  <a:cxn ang="0">
                    <a:pos x="263" y="582"/>
                  </a:cxn>
                  <a:cxn ang="0">
                    <a:pos x="302" y="560"/>
                  </a:cxn>
                  <a:cxn ang="0">
                    <a:pos x="320" y="533"/>
                  </a:cxn>
                  <a:cxn ang="0">
                    <a:pos x="319" y="515"/>
                  </a:cxn>
                  <a:cxn ang="0">
                    <a:pos x="342" y="500"/>
                  </a:cxn>
                  <a:cxn ang="0">
                    <a:pos x="338" y="474"/>
                  </a:cxn>
                  <a:cxn ang="0">
                    <a:pos x="373" y="432"/>
                  </a:cxn>
                  <a:cxn ang="0">
                    <a:pos x="378" y="398"/>
                  </a:cxn>
                  <a:cxn ang="0">
                    <a:pos x="369" y="386"/>
                  </a:cxn>
                  <a:cxn ang="0">
                    <a:pos x="373" y="372"/>
                  </a:cxn>
                  <a:cxn ang="0">
                    <a:pos x="365" y="360"/>
                  </a:cxn>
                  <a:cxn ang="0">
                    <a:pos x="391" y="327"/>
                  </a:cxn>
                  <a:cxn ang="0">
                    <a:pos x="391" y="310"/>
                  </a:cxn>
                  <a:cxn ang="0">
                    <a:pos x="427" y="282"/>
                  </a:cxn>
                  <a:cxn ang="0">
                    <a:pos x="450" y="207"/>
                  </a:cxn>
                  <a:cxn ang="0">
                    <a:pos x="417" y="226"/>
                  </a:cxn>
                  <a:cxn ang="0">
                    <a:pos x="388" y="218"/>
                  </a:cxn>
                  <a:cxn ang="0">
                    <a:pos x="392" y="200"/>
                  </a:cxn>
                  <a:cxn ang="0">
                    <a:pos x="363" y="180"/>
                  </a:cxn>
                  <a:cxn ang="0">
                    <a:pos x="349" y="132"/>
                  </a:cxn>
                  <a:cxn ang="0">
                    <a:pos x="321" y="93"/>
                  </a:cxn>
                  <a:cxn ang="0">
                    <a:pos x="321" y="66"/>
                  </a:cxn>
                  <a:cxn ang="0">
                    <a:pos x="306" y="65"/>
                  </a:cxn>
                  <a:cxn ang="0">
                    <a:pos x="296" y="69"/>
                  </a:cxn>
                  <a:cxn ang="0">
                    <a:pos x="254" y="54"/>
                  </a:cxn>
                  <a:cxn ang="0">
                    <a:pos x="243" y="65"/>
                  </a:cxn>
                  <a:cxn ang="0">
                    <a:pos x="234" y="78"/>
                  </a:cxn>
                  <a:cxn ang="0">
                    <a:pos x="211" y="53"/>
                  </a:cxn>
                  <a:cxn ang="0">
                    <a:pos x="189" y="47"/>
                  </a:cxn>
                  <a:cxn ang="0">
                    <a:pos x="187" y="15"/>
                  </a:cxn>
                  <a:cxn ang="0">
                    <a:pos x="155" y="20"/>
                  </a:cxn>
                  <a:cxn ang="0">
                    <a:pos x="135" y="13"/>
                  </a:cxn>
                  <a:cxn ang="0">
                    <a:pos x="107" y="0"/>
                  </a:cxn>
                </a:cxnLst>
                <a:rect l="0" t="0" r="r" b="b"/>
                <a:pathLst>
                  <a:path w="451" h="587">
                    <a:moveTo>
                      <a:pt x="107" y="0"/>
                    </a:moveTo>
                    <a:lnTo>
                      <a:pt x="99" y="16"/>
                    </a:lnTo>
                    <a:lnTo>
                      <a:pt x="64" y="47"/>
                    </a:lnTo>
                    <a:lnTo>
                      <a:pt x="56" y="75"/>
                    </a:lnTo>
                    <a:lnTo>
                      <a:pt x="30" y="95"/>
                    </a:lnTo>
                    <a:lnTo>
                      <a:pt x="12" y="135"/>
                    </a:lnTo>
                    <a:lnTo>
                      <a:pt x="12" y="159"/>
                    </a:lnTo>
                    <a:lnTo>
                      <a:pt x="0" y="201"/>
                    </a:lnTo>
                    <a:lnTo>
                      <a:pt x="16" y="219"/>
                    </a:lnTo>
                    <a:lnTo>
                      <a:pt x="56" y="272"/>
                    </a:lnTo>
                    <a:lnTo>
                      <a:pt x="68" y="265"/>
                    </a:lnTo>
                    <a:lnTo>
                      <a:pt x="139" y="265"/>
                    </a:lnTo>
                    <a:lnTo>
                      <a:pt x="172" y="278"/>
                    </a:lnTo>
                    <a:lnTo>
                      <a:pt x="169" y="319"/>
                    </a:lnTo>
                    <a:lnTo>
                      <a:pt x="193" y="374"/>
                    </a:lnTo>
                    <a:lnTo>
                      <a:pt x="191" y="389"/>
                    </a:lnTo>
                    <a:lnTo>
                      <a:pt x="201" y="406"/>
                    </a:lnTo>
                    <a:lnTo>
                      <a:pt x="186" y="445"/>
                    </a:lnTo>
                    <a:lnTo>
                      <a:pt x="204" y="494"/>
                    </a:lnTo>
                    <a:lnTo>
                      <a:pt x="214" y="532"/>
                    </a:lnTo>
                    <a:lnTo>
                      <a:pt x="226" y="556"/>
                    </a:lnTo>
                    <a:lnTo>
                      <a:pt x="239" y="586"/>
                    </a:lnTo>
                    <a:lnTo>
                      <a:pt x="263" y="582"/>
                    </a:lnTo>
                    <a:lnTo>
                      <a:pt x="302" y="560"/>
                    </a:lnTo>
                    <a:lnTo>
                      <a:pt x="320" y="533"/>
                    </a:lnTo>
                    <a:lnTo>
                      <a:pt x="319" y="515"/>
                    </a:lnTo>
                    <a:lnTo>
                      <a:pt x="342" y="500"/>
                    </a:lnTo>
                    <a:lnTo>
                      <a:pt x="338" y="474"/>
                    </a:lnTo>
                    <a:lnTo>
                      <a:pt x="373" y="432"/>
                    </a:lnTo>
                    <a:lnTo>
                      <a:pt x="378" y="398"/>
                    </a:lnTo>
                    <a:lnTo>
                      <a:pt x="369" y="386"/>
                    </a:lnTo>
                    <a:lnTo>
                      <a:pt x="373" y="372"/>
                    </a:lnTo>
                    <a:lnTo>
                      <a:pt x="365" y="360"/>
                    </a:lnTo>
                    <a:lnTo>
                      <a:pt x="391" y="327"/>
                    </a:lnTo>
                    <a:lnTo>
                      <a:pt x="391" y="310"/>
                    </a:lnTo>
                    <a:lnTo>
                      <a:pt x="427" y="282"/>
                    </a:lnTo>
                    <a:lnTo>
                      <a:pt x="450" y="207"/>
                    </a:lnTo>
                    <a:lnTo>
                      <a:pt x="417" y="226"/>
                    </a:lnTo>
                    <a:lnTo>
                      <a:pt x="388" y="218"/>
                    </a:lnTo>
                    <a:lnTo>
                      <a:pt x="392" y="200"/>
                    </a:lnTo>
                    <a:lnTo>
                      <a:pt x="363" y="180"/>
                    </a:lnTo>
                    <a:lnTo>
                      <a:pt x="349" y="132"/>
                    </a:lnTo>
                    <a:lnTo>
                      <a:pt x="321" y="93"/>
                    </a:lnTo>
                    <a:lnTo>
                      <a:pt x="321" y="66"/>
                    </a:lnTo>
                    <a:lnTo>
                      <a:pt x="306" y="65"/>
                    </a:lnTo>
                    <a:lnTo>
                      <a:pt x="296" y="69"/>
                    </a:lnTo>
                    <a:lnTo>
                      <a:pt x="254" y="54"/>
                    </a:lnTo>
                    <a:lnTo>
                      <a:pt x="243" y="65"/>
                    </a:lnTo>
                    <a:lnTo>
                      <a:pt x="234" y="78"/>
                    </a:lnTo>
                    <a:lnTo>
                      <a:pt x="211" y="53"/>
                    </a:lnTo>
                    <a:lnTo>
                      <a:pt x="189" y="47"/>
                    </a:lnTo>
                    <a:lnTo>
                      <a:pt x="187" y="15"/>
                    </a:lnTo>
                    <a:lnTo>
                      <a:pt x="155" y="20"/>
                    </a:lnTo>
                    <a:lnTo>
                      <a:pt x="135" y="13"/>
                    </a:lnTo>
                    <a:lnTo>
                      <a:pt x="107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83" name="Freeform 11"/>
              <p:cNvSpPr>
                <a:spLocks/>
              </p:cNvSpPr>
              <p:nvPr/>
            </p:nvSpPr>
            <p:spPr bwMode="grayWhite">
              <a:xfrm>
                <a:off x="3112" y="987"/>
                <a:ext cx="17" cy="2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8"/>
                  </a:cxn>
                  <a:cxn ang="0">
                    <a:pos x="7" y="14"/>
                  </a:cxn>
                  <a:cxn ang="0">
                    <a:pos x="7" y="19"/>
                  </a:cxn>
                  <a:cxn ang="0">
                    <a:pos x="16" y="23"/>
                  </a:cxn>
                  <a:cxn ang="0">
                    <a:pos x="16" y="27"/>
                  </a:cxn>
                  <a:cxn ang="0">
                    <a:pos x="9" y="23"/>
                  </a:cxn>
                  <a:cxn ang="0">
                    <a:pos x="3" y="27"/>
                  </a:cxn>
                  <a:cxn ang="0">
                    <a:pos x="0" y="23"/>
                  </a:cxn>
                  <a:cxn ang="0">
                    <a:pos x="3" y="19"/>
                  </a:cxn>
                  <a:cxn ang="0">
                    <a:pos x="0" y="14"/>
                  </a:cxn>
                  <a:cxn ang="0">
                    <a:pos x="3" y="4"/>
                  </a:cxn>
                  <a:cxn ang="0">
                    <a:pos x="7" y="0"/>
                  </a:cxn>
                </a:cxnLst>
                <a:rect l="0" t="0" r="r" b="b"/>
                <a:pathLst>
                  <a:path w="17" h="28">
                    <a:moveTo>
                      <a:pt x="7" y="0"/>
                    </a:moveTo>
                    <a:lnTo>
                      <a:pt x="9" y="8"/>
                    </a:lnTo>
                    <a:lnTo>
                      <a:pt x="7" y="14"/>
                    </a:lnTo>
                    <a:lnTo>
                      <a:pt x="7" y="19"/>
                    </a:lnTo>
                    <a:lnTo>
                      <a:pt x="16" y="23"/>
                    </a:lnTo>
                    <a:lnTo>
                      <a:pt x="16" y="27"/>
                    </a:lnTo>
                    <a:lnTo>
                      <a:pt x="9" y="23"/>
                    </a:lnTo>
                    <a:lnTo>
                      <a:pt x="3" y="27"/>
                    </a:lnTo>
                    <a:lnTo>
                      <a:pt x="0" y="23"/>
                    </a:lnTo>
                    <a:lnTo>
                      <a:pt x="3" y="19"/>
                    </a:lnTo>
                    <a:lnTo>
                      <a:pt x="0" y="14"/>
                    </a:lnTo>
                    <a:lnTo>
                      <a:pt x="3" y="4"/>
                    </a:lnTo>
                    <a:lnTo>
                      <a:pt x="7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84" name="Freeform 12"/>
              <p:cNvSpPr>
                <a:spLocks/>
              </p:cNvSpPr>
              <p:nvPr/>
            </p:nvSpPr>
            <p:spPr bwMode="grayWhite">
              <a:xfrm>
                <a:off x="3027" y="1109"/>
                <a:ext cx="68" cy="97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24" y="48"/>
                  </a:cxn>
                  <a:cxn ang="0">
                    <a:pos x="52" y="0"/>
                  </a:cxn>
                  <a:cxn ang="0">
                    <a:pos x="67" y="28"/>
                  </a:cxn>
                  <a:cxn ang="0">
                    <a:pos x="55" y="96"/>
                  </a:cxn>
                  <a:cxn ang="0">
                    <a:pos x="5" y="80"/>
                  </a:cxn>
                  <a:cxn ang="0">
                    <a:pos x="0" y="48"/>
                  </a:cxn>
                </a:cxnLst>
                <a:rect l="0" t="0" r="r" b="b"/>
                <a:pathLst>
                  <a:path w="68" h="97">
                    <a:moveTo>
                      <a:pt x="0" y="48"/>
                    </a:moveTo>
                    <a:lnTo>
                      <a:pt x="24" y="48"/>
                    </a:lnTo>
                    <a:lnTo>
                      <a:pt x="52" y="0"/>
                    </a:lnTo>
                    <a:lnTo>
                      <a:pt x="67" y="28"/>
                    </a:lnTo>
                    <a:lnTo>
                      <a:pt x="55" y="96"/>
                    </a:lnTo>
                    <a:lnTo>
                      <a:pt x="5" y="80"/>
                    </a:lnTo>
                    <a:lnTo>
                      <a:pt x="0" y="48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85" name="Freeform 13"/>
              <p:cNvSpPr>
                <a:spLocks/>
              </p:cNvSpPr>
              <p:nvPr/>
            </p:nvSpPr>
            <p:spPr bwMode="grayWhite">
              <a:xfrm>
                <a:off x="3162" y="1146"/>
                <a:ext cx="117" cy="94"/>
              </a:xfrm>
              <a:custGeom>
                <a:avLst/>
                <a:gdLst/>
                <a:ahLst/>
                <a:cxnLst>
                  <a:cxn ang="0">
                    <a:pos x="7" y="22"/>
                  </a:cxn>
                  <a:cxn ang="0">
                    <a:pos x="0" y="0"/>
                  </a:cxn>
                  <a:cxn ang="0">
                    <a:pos x="39" y="9"/>
                  </a:cxn>
                  <a:cxn ang="0">
                    <a:pos x="95" y="32"/>
                  </a:cxn>
                  <a:cxn ang="0">
                    <a:pos x="95" y="49"/>
                  </a:cxn>
                  <a:cxn ang="0">
                    <a:pos x="116" y="93"/>
                  </a:cxn>
                  <a:cxn ang="0">
                    <a:pos x="73" y="51"/>
                  </a:cxn>
                  <a:cxn ang="0">
                    <a:pos x="44" y="54"/>
                  </a:cxn>
                  <a:cxn ang="0">
                    <a:pos x="7" y="22"/>
                  </a:cxn>
                </a:cxnLst>
                <a:rect l="0" t="0" r="r" b="b"/>
                <a:pathLst>
                  <a:path w="117" h="94">
                    <a:moveTo>
                      <a:pt x="7" y="22"/>
                    </a:moveTo>
                    <a:lnTo>
                      <a:pt x="0" y="0"/>
                    </a:lnTo>
                    <a:lnTo>
                      <a:pt x="39" y="9"/>
                    </a:lnTo>
                    <a:lnTo>
                      <a:pt x="95" y="32"/>
                    </a:lnTo>
                    <a:lnTo>
                      <a:pt x="95" y="49"/>
                    </a:lnTo>
                    <a:lnTo>
                      <a:pt x="116" y="93"/>
                    </a:lnTo>
                    <a:lnTo>
                      <a:pt x="73" y="51"/>
                    </a:lnTo>
                    <a:lnTo>
                      <a:pt x="44" y="54"/>
                    </a:lnTo>
                    <a:lnTo>
                      <a:pt x="7" y="22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86" name="Freeform 14"/>
              <p:cNvSpPr>
                <a:spLocks/>
              </p:cNvSpPr>
              <p:nvPr/>
            </p:nvSpPr>
            <p:spPr bwMode="grayWhite">
              <a:xfrm>
                <a:off x="3384" y="1337"/>
                <a:ext cx="79" cy="101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78" y="30"/>
                  </a:cxn>
                  <a:cxn ang="0">
                    <a:pos x="16" y="100"/>
                  </a:cxn>
                  <a:cxn ang="0">
                    <a:pos x="0" y="84"/>
                  </a:cxn>
                  <a:cxn ang="0">
                    <a:pos x="45" y="39"/>
                  </a:cxn>
                  <a:cxn ang="0">
                    <a:pos x="48" y="0"/>
                  </a:cxn>
                </a:cxnLst>
                <a:rect l="0" t="0" r="r" b="b"/>
                <a:pathLst>
                  <a:path w="79" h="101">
                    <a:moveTo>
                      <a:pt x="48" y="0"/>
                    </a:moveTo>
                    <a:lnTo>
                      <a:pt x="78" y="30"/>
                    </a:lnTo>
                    <a:lnTo>
                      <a:pt x="16" y="100"/>
                    </a:lnTo>
                    <a:lnTo>
                      <a:pt x="0" y="84"/>
                    </a:lnTo>
                    <a:lnTo>
                      <a:pt x="45" y="39"/>
                    </a:lnTo>
                    <a:lnTo>
                      <a:pt x="48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87" name="Freeform 15"/>
              <p:cNvSpPr>
                <a:spLocks/>
              </p:cNvSpPr>
              <p:nvPr/>
            </p:nvSpPr>
            <p:spPr bwMode="grayWhite">
              <a:xfrm>
                <a:off x="2211" y="651"/>
                <a:ext cx="39" cy="66"/>
              </a:xfrm>
              <a:custGeom>
                <a:avLst/>
                <a:gdLst/>
                <a:ahLst/>
                <a:cxnLst>
                  <a:cxn ang="0">
                    <a:pos x="38" y="51"/>
                  </a:cxn>
                  <a:cxn ang="0">
                    <a:pos x="28" y="43"/>
                  </a:cxn>
                  <a:cxn ang="0">
                    <a:pos x="28" y="14"/>
                  </a:cxn>
                  <a:cxn ang="0">
                    <a:pos x="33" y="8"/>
                  </a:cxn>
                  <a:cxn ang="0">
                    <a:pos x="24" y="8"/>
                  </a:cxn>
                  <a:cxn ang="0">
                    <a:pos x="29" y="0"/>
                  </a:cxn>
                  <a:cxn ang="0">
                    <a:pos x="22" y="0"/>
                  </a:cxn>
                  <a:cxn ang="0">
                    <a:pos x="14" y="9"/>
                  </a:cxn>
                  <a:cxn ang="0">
                    <a:pos x="14" y="27"/>
                  </a:cxn>
                  <a:cxn ang="0">
                    <a:pos x="18" y="31"/>
                  </a:cxn>
                  <a:cxn ang="0">
                    <a:pos x="18" y="39"/>
                  </a:cxn>
                  <a:cxn ang="0">
                    <a:pos x="16" y="39"/>
                  </a:cxn>
                  <a:cxn ang="0">
                    <a:pos x="9" y="46"/>
                  </a:cxn>
                  <a:cxn ang="0">
                    <a:pos x="9" y="53"/>
                  </a:cxn>
                  <a:cxn ang="0">
                    <a:pos x="0" y="65"/>
                  </a:cxn>
                  <a:cxn ang="0">
                    <a:pos x="29" y="65"/>
                  </a:cxn>
                  <a:cxn ang="0">
                    <a:pos x="38" y="51"/>
                  </a:cxn>
                </a:cxnLst>
                <a:rect l="0" t="0" r="r" b="b"/>
                <a:pathLst>
                  <a:path w="39" h="66">
                    <a:moveTo>
                      <a:pt x="38" y="51"/>
                    </a:moveTo>
                    <a:lnTo>
                      <a:pt x="28" y="43"/>
                    </a:lnTo>
                    <a:lnTo>
                      <a:pt x="28" y="14"/>
                    </a:lnTo>
                    <a:lnTo>
                      <a:pt x="33" y="8"/>
                    </a:lnTo>
                    <a:lnTo>
                      <a:pt x="24" y="8"/>
                    </a:lnTo>
                    <a:lnTo>
                      <a:pt x="29" y="0"/>
                    </a:lnTo>
                    <a:lnTo>
                      <a:pt x="22" y="0"/>
                    </a:lnTo>
                    <a:lnTo>
                      <a:pt x="14" y="9"/>
                    </a:lnTo>
                    <a:lnTo>
                      <a:pt x="14" y="27"/>
                    </a:lnTo>
                    <a:lnTo>
                      <a:pt x="18" y="31"/>
                    </a:lnTo>
                    <a:lnTo>
                      <a:pt x="18" y="39"/>
                    </a:lnTo>
                    <a:lnTo>
                      <a:pt x="16" y="39"/>
                    </a:lnTo>
                    <a:lnTo>
                      <a:pt x="9" y="46"/>
                    </a:lnTo>
                    <a:lnTo>
                      <a:pt x="9" y="53"/>
                    </a:lnTo>
                    <a:lnTo>
                      <a:pt x="0" y="65"/>
                    </a:lnTo>
                    <a:lnTo>
                      <a:pt x="29" y="65"/>
                    </a:lnTo>
                    <a:lnTo>
                      <a:pt x="38" y="51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88" name="Freeform 16"/>
              <p:cNvSpPr>
                <a:spLocks/>
              </p:cNvSpPr>
              <p:nvPr/>
            </p:nvSpPr>
            <p:spPr bwMode="grayWhite">
              <a:xfrm>
                <a:off x="2198" y="673"/>
                <a:ext cx="21" cy="24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20" y="8"/>
                  </a:cxn>
                  <a:cxn ang="0">
                    <a:pos x="20" y="0"/>
                  </a:cxn>
                  <a:cxn ang="0">
                    <a:pos x="13" y="0"/>
                  </a:cxn>
                  <a:cxn ang="0">
                    <a:pos x="0" y="15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7" y="17"/>
                  </a:cxn>
                  <a:cxn ang="0">
                    <a:pos x="17" y="8"/>
                  </a:cxn>
                </a:cxnLst>
                <a:rect l="0" t="0" r="r" b="b"/>
                <a:pathLst>
                  <a:path w="21" h="24">
                    <a:moveTo>
                      <a:pt x="17" y="8"/>
                    </a:moveTo>
                    <a:lnTo>
                      <a:pt x="20" y="8"/>
                    </a:lnTo>
                    <a:lnTo>
                      <a:pt x="20" y="0"/>
                    </a:lnTo>
                    <a:lnTo>
                      <a:pt x="13" y="0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7" y="17"/>
                    </a:lnTo>
                    <a:lnTo>
                      <a:pt x="17" y="8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89" name="Freeform 17"/>
              <p:cNvSpPr>
                <a:spLocks/>
              </p:cNvSpPr>
              <p:nvPr/>
            </p:nvSpPr>
            <p:spPr bwMode="grayWhite">
              <a:xfrm>
                <a:off x="2167" y="634"/>
                <a:ext cx="256" cy="216"/>
              </a:xfrm>
              <a:custGeom>
                <a:avLst/>
                <a:gdLst/>
                <a:ahLst/>
                <a:cxnLst>
                  <a:cxn ang="0">
                    <a:pos x="168" y="15"/>
                  </a:cxn>
                  <a:cxn ang="0">
                    <a:pos x="201" y="20"/>
                  </a:cxn>
                  <a:cxn ang="0">
                    <a:pos x="181" y="28"/>
                  </a:cxn>
                  <a:cxn ang="0">
                    <a:pos x="172" y="41"/>
                  </a:cxn>
                  <a:cxn ang="0">
                    <a:pos x="160" y="70"/>
                  </a:cxn>
                  <a:cxn ang="0">
                    <a:pos x="140" y="72"/>
                  </a:cxn>
                  <a:cxn ang="0">
                    <a:pos x="123" y="69"/>
                  </a:cxn>
                  <a:cxn ang="0">
                    <a:pos x="131" y="55"/>
                  </a:cxn>
                  <a:cxn ang="0">
                    <a:pos x="124" y="37"/>
                  </a:cxn>
                  <a:cxn ang="0">
                    <a:pos x="114" y="69"/>
                  </a:cxn>
                  <a:cxn ang="0">
                    <a:pos x="87" y="84"/>
                  </a:cxn>
                  <a:cxn ang="0">
                    <a:pos x="73" y="94"/>
                  </a:cxn>
                  <a:cxn ang="0">
                    <a:pos x="53" y="108"/>
                  </a:cxn>
                  <a:cxn ang="0">
                    <a:pos x="43" y="143"/>
                  </a:cxn>
                  <a:cxn ang="0">
                    <a:pos x="8" y="130"/>
                  </a:cxn>
                  <a:cxn ang="0">
                    <a:pos x="0" y="156"/>
                  </a:cxn>
                  <a:cxn ang="0">
                    <a:pos x="15" y="194"/>
                  </a:cxn>
                  <a:cxn ang="0">
                    <a:pos x="71" y="153"/>
                  </a:cxn>
                  <a:cxn ang="0">
                    <a:pos x="105" y="145"/>
                  </a:cxn>
                  <a:cxn ang="0">
                    <a:pos x="111" y="161"/>
                  </a:cxn>
                  <a:cxn ang="0">
                    <a:pos x="139" y="201"/>
                  </a:cxn>
                  <a:cxn ang="0">
                    <a:pos x="142" y="189"/>
                  </a:cxn>
                  <a:cxn ang="0">
                    <a:pos x="150" y="189"/>
                  </a:cxn>
                  <a:cxn ang="0">
                    <a:pos x="123" y="152"/>
                  </a:cxn>
                  <a:cxn ang="0">
                    <a:pos x="131" y="139"/>
                  </a:cxn>
                  <a:cxn ang="0">
                    <a:pos x="160" y="178"/>
                  </a:cxn>
                  <a:cxn ang="0">
                    <a:pos x="172" y="202"/>
                  </a:cxn>
                  <a:cxn ang="0">
                    <a:pos x="178" y="215"/>
                  </a:cxn>
                  <a:cxn ang="0">
                    <a:pos x="183" y="191"/>
                  </a:cxn>
                  <a:cxn ang="0">
                    <a:pos x="202" y="182"/>
                  </a:cxn>
                  <a:cxn ang="0">
                    <a:pos x="214" y="177"/>
                  </a:cxn>
                  <a:cxn ang="0">
                    <a:pos x="210" y="158"/>
                  </a:cxn>
                  <a:cxn ang="0">
                    <a:pos x="219" y="126"/>
                  </a:cxn>
                  <a:cxn ang="0">
                    <a:pos x="232" y="130"/>
                  </a:cxn>
                  <a:cxn ang="0">
                    <a:pos x="236" y="145"/>
                  </a:cxn>
                  <a:cxn ang="0">
                    <a:pos x="247" y="137"/>
                  </a:cxn>
                  <a:cxn ang="0">
                    <a:pos x="244" y="134"/>
                  </a:cxn>
                  <a:cxn ang="0">
                    <a:pos x="252" y="114"/>
                  </a:cxn>
                  <a:cxn ang="0">
                    <a:pos x="255" y="137"/>
                  </a:cxn>
                  <a:cxn ang="0">
                    <a:pos x="168" y="0"/>
                  </a:cxn>
                </a:cxnLst>
                <a:rect l="0" t="0" r="r" b="b"/>
                <a:pathLst>
                  <a:path w="256" h="216">
                    <a:moveTo>
                      <a:pt x="168" y="0"/>
                    </a:moveTo>
                    <a:lnTo>
                      <a:pt x="168" y="15"/>
                    </a:lnTo>
                    <a:lnTo>
                      <a:pt x="173" y="20"/>
                    </a:lnTo>
                    <a:lnTo>
                      <a:pt x="201" y="20"/>
                    </a:lnTo>
                    <a:lnTo>
                      <a:pt x="201" y="28"/>
                    </a:lnTo>
                    <a:lnTo>
                      <a:pt x="181" y="28"/>
                    </a:lnTo>
                    <a:lnTo>
                      <a:pt x="181" y="52"/>
                    </a:lnTo>
                    <a:lnTo>
                      <a:pt x="172" y="41"/>
                    </a:lnTo>
                    <a:lnTo>
                      <a:pt x="172" y="56"/>
                    </a:lnTo>
                    <a:lnTo>
                      <a:pt x="160" y="70"/>
                    </a:lnTo>
                    <a:lnTo>
                      <a:pt x="152" y="62"/>
                    </a:lnTo>
                    <a:lnTo>
                      <a:pt x="140" y="72"/>
                    </a:lnTo>
                    <a:lnTo>
                      <a:pt x="138" y="69"/>
                    </a:lnTo>
                    <a:lnTo>
                      <a:pt x="123" y="69"/>
                    </a:lnTo>
                    <a:lnTo>
                      <a:pt x="131" y="59"/>
                    </a:lnTo>
                    <a:lnTo>
                      <a:pt x="131" y="55"/>
                    </a:lnTo>
                    <a:lnTo>
                      <a:pt x="124" y="48"/>
                    </a:lnTo>
                    <a:lnTo>
                      <a:pt x="124" y="37"/>
                    </a:lnTo>
                    <a:lnTo>
                      <a:pt x="114" y="48"/>
                    </a:lnTo>
                    <a:lnTo>
                      <a:pt x="114" y="69"/>
                    </a:lnTo>
                    <a:lnTo>
                      <a:pt x="102" y="69"/>
                    </a:lnTo>
                    <a:lnTo>
                      <a:pt x="87" y="84"/>
                    </a:lnTo>
                    <a:lnTo>
                      <a:pt x="81" y="84"/>
                    </a:lnTo>
                    <a:lnTo>
                      <a:pt x="73" y="94"/>
                    </a:lnTo>
                    <a:lnTo>
                      <a:pt x="43" y="94"/>
                    </a:lnTo>
                    <a:lnTo>
                      <a:pt x="53" y="108"/>
                    </a:lnTo>
                    <a:lnTo>
                      <a:pt x="53" y="130"/>
                    </a:lnTo>
                    <a:lnTo>
                      <a:pt x="43" y="143"/>
                    </a:lnTo>
                    <a:lnTo>
                      <a:pt x="31" y="130"/>
                    </a:lnTo>
                    <a:lnTo>
                      <a:pt x="8" y="130"/>
                    </a:lnTo>
                    <a:lnTo>
                      <a:pt x="8" y="146"/>
                    </a:lnTo>
                    <a:lnTo>
                      <a:pt x="0" y="156"/>
                    </a:lnTo>
                    <a:lnTo>
                      <a:pt x="0" y="177"/>
                    </a:lnTo>
                    <a:lnTo>
                      <a:pt x="15" y="194"/>
                    </a:lnTo>
                    <a:lnTo>
                      <a:pt x="37" y="194"/>
                    </a:lnTo>
                    <a:lnTo>
                      <a:pt x="71" y="153"/>
                    </a:lnTo>
                    <a:lnTo>
                      <a:pt x="101" y="153"/>
                    </a:lnTo>
                    <a:lnTo>
                      <a:pt x="105" y="145"/>
                    </a:lnTo>
                    <a:lnTo>
                      <a:pt x="112" y="153"/>
                    </a:lnTo>
                    <a:lnTo>
                      <a:pt x="111" y="161"/>
                    </a:lnTo>
                    <a:lnTo>
                      <a:pt x="139" y="189"/>
                    </a:lnTo>
                    <a:lnTo>
                      <a:pt x="139" y="201"/>
                    </a:lnTo>
                    <a:lnTo>
                      <a:pt x="145" y="196"/>
                    </a:lnTo>
                    <a:lnTo>
                      <a:pt x="142" y="189"/>
                    </a:lnTo>
                    <a:lnTo>
                      <a:pt x="145" y="185"/>
                    </a:lnTo>
                    <a:lnTo>
                      <a:pt x="150" y="189"/>
                    </a:lnTo>
                    <a:lnTo>
                      <a:pt x="152" y="188"/>
                    </a:lnTo>
                    <a:lnTo>
                      <a:pt x="123" y="152"/>
                    </a:lnTo>
                    <a:lnTo>
                      <a:pt x="123" y="139"/>
                    </a:lnTo>
                    <a:lnTo>
                      <a:pt x="131" y="139"/>
                    </a:lnTo>
                    <a:lnTo>
                      <a:pt x="131" y="146"/>
                    </a:lnTo>
                    <a:lnTo>
                      <a:pt x="160" y="178"/>
                    </a:lnTo>
                    <a:lnTo>
                      <a:pt x="160" y="188"/>
                    </a:lnTo>
                    <a:lnTo>
                      <a:pt x="172" y="202"/>
                    </a:lnTo>
                    <a:lnTo>
                      <a:pt x="169" y="205"/>
                    </a:lnTo>
                    <a:lnTo>
                      <a:pt x="178" y="215"/>
                    </a:lnTo>
                    <a:lnTo>
                      <a:pt x="191" y="200"/>
                    </a:lnTo>
                    <a:lnTo>
                      <a:pt x="183" y="191"/>
                    </a:lnTo>
                    <a:lnTo>
                      <a:pt x="191" y="182"/>
                    </a:lnTo>
                    <a:lnTo>
                      <a:pt x="202" y="182"/>
                    </a:lnTo>
                    <a:lnTo>
                      <a:pt x="207" y="177"/>
                    </a:lnTo>
                    <a:lnTo>
                      <a:pt x="214" y="177"/>
                    </a:lnTo>
                    <a:lnTo>
                      <a:pt x="205" y="164"/>
                    </a:lnTo>
                    <a:lnTo>
                      <a:pt x="210" y="158"/>
                    </a:lnTo>
                    <a:lnTo>
                      <a:pt x="210" y="137"/>
                    </a:lnTo>
                    <a:lnTo>
                      <a:pt x="219" y="126"/>
                    </a:lnTo>
                    <a:lnTo>
                      <a:pt x="223" y="130"/>
                    </a:lnTo>
                    <a:lnTo>
                      <a:pt x="232" y="130"/>
                    </a:lnTo>
                    <a:lnTo>
                      <a:pt x="228" y="136"/>
                    </a:lnTo>
                    <a:lnTo>
                      <a:pt x="236" y="145"/>
                    </a:lnTo>
                    <a:lnTo>
                      <a:pt x="241" y="137"/>
                    </a:lnTo>
                    <a:lnTo>
                      <a:pt x="247" y="137"/>
                    </a:lnTo>
                    <a:lnTo>
                      <a:pt x="247" y="134"/>
                    </a:lnTo>
                    <a:lnTo>
                      <a:pt x="244" y="134"/>
                    </a:lnTo>
                    <a:lnTo>
                      <a:pt x="239" y="130"/>
                    </a:lnTo>
                    <a:lnTo>
                      <a:pt x="252" y="114"/>
                    </a:lnTo>
                    <a:lnTo>
                      <a:pt x="252" y="137"/>
                    </a:lnTo>
                    <a:lnTo>
                      <a:pt x="255" y="137"/>
                    </a:lnTo>
                    <a:lnTo>
                      <a:pt x="255" y="0"/>
                    </a:lnTo>
                    <a:lnTo>
                      <a:pt x="168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90" name="Freeform 18"/>
              <p:cNvSpPr>
                <a:spLocks/>
              </p:cNvSpPr>
              <p:nvPr/>
            </p:nvSpPr>
            <p:spPr bwMode="grayWhite">
              <a:xfrm>
                <a:off x="2276" y="406"/>
                <a:ext cx="1089" cy="769"/>
              </a:xfrm>
              <a:custGeom>
                <a:avLst/>
                <a:gdLst/>
                <a:ahLst/>
                <a:cxnLst>
                  <a:cxn ang="0">
                    <a:pos x="32" y="202"/>
                  </a:cxn>
                  <a:cxn ang="0">
                    <a:pos x="99" y="134"/>
                  </a:cxn>
                  <a:cxn ang="0">
                    <a:pos x="142" y="181"/>
                  </a:cxn>
                  <a:cxn ang="0">
                    <a:pos x="118" y="179"/>
                  </a:cxn>
                  <a:cxn ang="0">
                    <a:pos x="216" y="172"/>
                  </a:cxn>
                  <a:cxn ang="0">
                    <a:pos x="240" y="110"/>
                  </a:cxn>
                  <a:cxn ang="0">
                    <a:pos x="241" y="124"/>
                  </a:cxn>
                  <a:cxn ang="0">
                    <a:pos x="223" y="172"/>
                  </a:cxn>
                  <a:cxn ang="0">
                    <a:pos x="301" y="133"/>
                  </a:cxn>
                  <a:cxn ang="0">
                    <a:pos x="460" y="23"/>
                  </a:cxn>
                  <a:cxn ang="0">
                    <a:pos x="574" y="29"/>
                  </a:cxn>
                  <a:cxn ang="0">
                    <a:pos x="701" y="15"/>
                  </a:cxn>
                  <a:cxn ang="0">
                    <a:pos x="840" y="71"/>
                  </a:cxn>
                  <a:cxn ang="0">
                    <a:pos x="1001" y="91"/>
                  </a:cxn>
                  <a:cxn ang="0">
                    <a:pos x="1080" y="156"/>
                  </a:cxn>
                  <a:cxn ang="0">
                    <a:pos x="1019" y="206"/>
                  </a:cxn>
                  <a:cxn ang="0">
                    <a:pos x="985" y="270"/>
                  </a:cxn>
                  <a:cxn ang="0">
                    <a:pos x="945" y="273"/>
                  </a:cxn>
                  <a:cxn ang="0">
                    <a:pos x="958" y="184"/>
                  </a:cxn>
                  <a:cxn ang="0">
                    <a:pos x="906" y="232"/>
                  </a:cxn>
                  <a:cxn ang="0">
                    <a:pos x="868" y="273"/>
                  </a:cxn>
                  <a:cxn ang="0">
                    <a:pos x="881" y="318"/>
                  </a:cxn>
                  <a:cxn ang="0">
                    <a:pos x="837" y="385"/>
                  </a:cxn>
                  <a:cxn ang="0">
                    <a:pos x="844" y="439"/>
                  </a:cxn>
                  <a:cxn ang="0">
                    <a:pos x="839" y="413"/>
                  </a:cxn>
                  <a:cxn ang="0">
                    <a:pos x="797" y="416"/>
                  </a:cxn>
                  <a:cxn ang="0">
                    <a:pos x="828" y="496"/>
                  </a:cxn>
                  <a:cxn ang="0">
                    <a:pos x="751" y="589"/>
                  </a:cxn>
                  <a:cxn ang="0">
                    <a:pos x="730" y="615"/>
                  </a:cxn>
                  <a:cxn ang="0">
                    <a:pos x="703" y="706"/>
                  </a:cxn>
                  <a:cxn ang="0">
                    <a:pos x="665" y="708"/>
                  </a:cxn>
                  <a:cxn ang="0">
                    <a:pos x="711" y="768"/>
                  </a:cxn>
                  <a:cxn ang="0">
                    <a:pos x="634" y="626"/>
                  </a:cxn>
                  <a:cxn ang="0">
                    <a:pos x="545" y="596"/>
                  </a:cxn>
                  <a:cxn ang="0">
                    <a:pos x="503" y="689"/>
                  </a:cxn>
                  <a:cxn ang="0">
                    <a:pos x="471" y="738"/>
                  </a:cxn>
                  <a:cxn ang="0">
                    <a:pos x="416" y="592"/>
                  </a:cxn>
                  <a:cxn ang="0">
                    <a:pos x="373" y="607"/>
                  </a:cxn>
                  <a:cxn ang="0">
                    <a:pos x="336" y="545"/>
                  </a:cxn>
                  <a:cxn ang="0">
                    <a:pos x="223" y="510"/>
                  </a:cxn>
                  <a:cxn ang="0">
                    <a:pos x="263" y="577"/>
                  </a:cxn>
                  <a:cxn ang="0">
                    <a:pos x="234" y="620"/>
                  </a:cxn>
                  <a:cxn ang="0">
                    <a:pos x="190" y="605"/>
                  </a:cxn>
                  <a:cxn ang="0">
                    <a:pos x="119" y="495"/>
                  </a:cxn>
                  <a:cxn ang="0">
                    <a:pos x="149" y="432"/>
                  </a:cxn>
                  <a:cxn ang="0">
                    <a:pos x="166" y="385"/>
                  </a:cxn>
                  <a:cxn ang="0">
                    <a:pos x="149" y="226"/>
                  </a:cxn>
                  <a:cxn ang="0">
                    <a:pos x="86" y="193"/>
                  </a:cxn>
                  <a:cxn ang="0">
                    <a:pos x="55" y="210"/>
                  </a:cxn>
                  <a:cxn ang="0">
                    <a:pos x="0" y="226"/>
                  </a:cxn>
                </a:cxnLst>
                <a:rect l="0" t="0" r="r" b="b"/>
                <a:pathLst>
                  <a:path w="1089" h="769">
                    <a:moveTo>
                      <a:pt x="0" y="226"/>
                    </a:moveTo>
                    <a:lnTo>
                      <a:pt x="32" y="202"/>
                    </a:lnTo>
                    <a:lnTo>
                      <a:pt x="62" y="156"/>
                    </a:lnTo>
                    <a:lnTo>
                      <a:pt x="99" y="134"/>
                    </a:lnTo>
                    <a:lnTo>
                      <a:pt x="137" y="160"/>
                    </a:lnTo>
                    <a:lnTo>
                      <a:pt x="142" y="181"/>
                    </a:lnTo>
                    <a:lnTo>
                      <a:pt x="133" y="181"/>
                    </a:lnTo>
                    <a:lnTo>
                      <a:pt x="118" y="179"/>
                    </a:lnTo>
                    <a:lnTo>
                      <a:pt x="137" y="202"/>
                    </a:lnTo>
                    <a:lnTo>
                      <a:pt x="216" y="172"/>
                    </a:lnTo>
                    <a:lnTo>
                      <a:pt x="206" y="149"/>
                    </a:lnTo>
                    <a:lnTo>
                      <a:pt x="240" y="110"/>
                    </a:lnTo>
                    <a:lnTo>
                      <a:pt x="262" y="111"/>
                    </a:lnTo>
                    <a:lnTo>
                      <a:pt x="241" y="124"/>
                    </a:lnTo>
                    <a:lnTo>
                      <a:pt x="223" y="153"/>
                    </a:lnTo>
                    <a:lnTo>
                      <a:pt x="223" y="172"/>
                    </a:lnTo>
                    <a:lnTo>
                      <a:pt x="255" y="193"/>
                    </a:lnTo>
                    <a:lnTo>
                      <a:pt x="301" y="133"/>
                    </a:lnTo>
                    <a:lnTo>
                      <a:pt x="461" y="63"/>
                    </a:lnTo>
                    <a:lnTo>
                      <a:pt x="460" y="23"/>
                    </a:lnTo>
                    <a:lnTo>
                      <a:pt x="533" y="8"/>
                    </a:lnTo>
                    <a:lnTo>
                      <a:pt x="574" y="29"/>
                    </a:lnTo>
                    <a:lnTo>
                      <a:pt x="671" y="0"/>
                    </a:lnTo>
                    <a:lnTo>
                      <a:pt x="701" y="15"/>
                    </a:lnTo>
                    <a:lnTo>
                      <a:pt x="766" y="85"/>
                    </a:lnTo>
                    <a:lnTo>
                      <a:pt x="840" y="71"/>
                    </a:lnTo>
                    <a:lnTo>
                      <a:pt x="886" y="96"/>
                    </a:lnTo>
                    <a:lnTo>
                      <a:pt x="1001" y="91"/>
                    </a:lnTo>
                    <a:lnTo>
                      <a:pt x="1088" y="118"/>
                    </a:lnTo>
                    <a:lnTo>
                      <a:pt x="1080" y="156"/>
                    </a:lnTo>
                    <a:lnTo>
                      <a:pt x="1006" y="181"/>
                    </a:lnTo>
                    <a:lnTo>
                      <a:pt x="1019" y="206"/>
                    </a:lnTo>
                    <a:lnTo>
                      <a:pt x="987" y="220"/>
                    </a:lnTo>
                    <a:lnTo>
                      <a:pt x="985" y="270"/>
                    </a:lnTo>
                    <a:lnTo>
                      <a:pt x="957" y="304"/>
                    </a:lnTo>
                    <a:lnTo>
                      <a:pt x="945" y="273"/>
                    </a:lnTo>
                    <a:lnTo>
                      <a:pt x="961" y="244"/>
                    </a:lnTo>
                    <a:lnTo>
                      <a:pt x="958" y="184"/>
                    </a:lnTo>
                    <a:lnTo>
                      <a:pt x="929" y="215"/>
                    </a:lnTo>
                    <a:lnTo>
                      <a:pt x="906" y="232"/>
                    </a:lnTo>
                    <a:lnTo>
                      <a:pt x="884" y="205"/>
                    </a:lnTo>
                    <a:lnTo>
                      <a:pt x="868" y="273"/>
                    </a:lnTo>
                    <a:lnTo>
                      <a:pt x="885" y="273"/>
                    </a:lnTo>
                    <a:lnTo>
                      <a:pt x="881" y="318"/>
                    </a:lnTo>
                    <a:lnTo>
                      <a:pt x="861" y="366"/>
                    </a:lnTo>
                    <a:lnTo>
                      <a:pt x="837" y="385"/>
                    </a:lnTo>
                    <a:lnTo>
                      <a:pt x="857" y="417"/>
                    </a:lnTo>
                    <a:lnTo>
                      <a:pt x="844" y="439"/>
                    </a:lnTo>
                    <a:lnTo>
                      <a:pt x="839" y="420"/>
                    </a:lnTo>
                    <a:lnTo>
                      <a:pt x="839" y="413"/>
                    </a:lnTo>
                    <a:lnTo>
                      <a:pt x="823" y="402"/>
                    </a:lnTo>
                    <a:lnTo>
                      <a:pt x="797" y="416"/>
                    </a:lnTo>
                    <a:lnTo>
                      <a:pt x="820" y="469"/>
                    </a:lnTo>
                    <a:lnTo>
                      <a:pt x="828" y="496"/>
                    </a:lnTo>
                    <a:lnTo>
                      <a:pt x="801" y="569"/>
                    </a:lnTo>
                    <a:lnTo>
                      <a:pt x="751" y="589"/>
                    </a:lnTo>
                    <a:lnTo>
                      <a:pt x="710" y="585"/>
                    </a:lnTo>
                    <a:lnTo>
                      <a:pt x="730" y="615"/>
                    </a:lnTo>
                    <a:lnTo>
                      <a:pt x="732" y="657"/>
                    </a:lnTo>
                    <a:lnTo>
                      <a:pt x="703" y="706"/>
                    </a:lnTo>
                    <a:lnTo>
                      <a:pt x="670" y="679"/>
                    </a:lnTo>
                    <a:lnTo>
                      <a:pt x="665" y="708"/>
                    </a:lnTo>
                    <a:lnTo>
                      <a:pt x="690" y="732"/>
                    </a:lnTo>
                    <a:lnTo>
                      <a:pt x="711" y="768"/>
                    </a:lnTo>
                    <a:lnTo>
                      <a:pt x="676" y="747"/>
                    </a:lnTo>
                    <a:lnTo>
                      <a:pt x="634" y="626"/>
                    </a:lnTo>
                    <a:lnTo>
                      <a:pt x="583" y="593"/>
                    </a:lnTo>
                    <a:lnTo>
                      <a:pt x="545" y="596"/>
                    </a:lnTo>
                    <a:lnTo>
                      <a:pt x="497" y="665"/>
                    </a:lnTo>
                    <a:lnTo>
                      <a:pt x="503" y="689"/>
                    </a:lnTo>
                    <a:lnTo>
                      <a:pt x="487" y="738"/>
                    </a:lnTo>
                    <a:lnTo>
                      <a:pt x="471" y="738"/>
                    </a:lnTo>
                    <a:lnTo>
                      <a:pt x="416" y="636"/>
                    </a:lnTo>
                    <a:lnTo>
                      <a:pt x="416" y="592"/>
                    </a:lnTo>
                    <a:lnTo>
                      <a:pt x="404" y="608"/>
                    </a:lnTo>
                    <a:lnTo>
                      <a:pt x="373" y="607"/>
                    </a:lnTo>
                    <a:lnTo>
                      <a:pt x="385" y="580"/>
                    </a:lnTo>
                    <a:lnTo>
                      <a:pt x="336" y="545"/>
                    </a:lnTo>
                    <a:lnTo>
                      <a:pt x="275" y="545"/>
                    </a:lnTo>
                    <a:lnTo>
                      <a:pt x="223" y="510"/>
                    </a:lnTo>
                    <a:lnTo>
                      <a:pt x="220" y="545"/>
                    </a:lnTo>
                    <a:lnTo>
                      <a:pt x="263" y="577"/>
                    </a:lnTo>
                    <a:lnTo>
                      <a:pt x="278" y="576"/>
                    </a:lnTo>
                    <a:lnTo>
                      <a:pt x="234" y="620"/>
                    </a:lnTo>
                    <a:lnTo>
                      <a:pt x="190" y="630"/>
                    </a:lnTo>
                    <a:lnTo>
                      <a:pt x="190" y="605"/>
                    </a:lnTo>
                    <a:lnTo>
                      <a:pt x="127" y="518"/>
                    </a:lnTo>
                    <a:lnTo>
                      <a:pt x="119" y="495"/>
                    </a:lnTo>
                    <a:lnTo>
                      <a:pt x="153" y="467"/>
                    </a:lnTo>
                    <a:lnTo>
                      <a:pt x="149" y="432"/>
                    </a:lnTo>
                    <a:lnTo>
                      <a:pt x="149" y="393"/>
                    </a:lnTo>
                    <a:lnTo>
                      <a:pt x="166" y="385"/>
                    </a:lnTo>
                    <a:lnTo>
                      <a:pt x="149" y="366"/>
                    </a:lnTo>
                    <a:lnTo>
                      <a:pt x="149" y="226"/>
                    </a:lnTo>
                    <a:lnTo>
                      <a:pt x="61" y="226"/>
                    </a:lnTo>
                    <a:lnTo>
                      <a:pt x="86" y="193"/>
                    </a:lnTo>
                    <a:lnTo>
                      <a:pt x="84" y="181"/>
                    </a:lnTo>
                    <a:lnTo>
                      <a:pt x="55" y="210"/>
                    </a:lnTo>
                    <a:lnTo>
                      <a:pt x="45" y="226"/>
                    </a:lnTo>
                    <a:lnTo>
                      <a:pt x="0" y="226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91" name="Freeform 19"/>
              <p:cNvSpPr>
                <a:spLocks/>
              </p:cNvSpPr>
              <p:nvPr/>
            </p:nvSpPr>
            <p:spPr bwMode="grayWhite">
              <a:xfrm>
                <a:off x="3135" y="720"/>
                <a:ext cx="94" cy="157"/>
              </a:xfrm>
              <a:custGeom>
                <a:avLst/>
                <a:gdLst/>
                <a:ahLst/>
                <a:cxnLst>
                  <a:cxn ang="0">
                    <a:pos x="63" y="0"/>
                  </a:cxn>
                  <a:cxn ang="0">
                    <a:pos x="63" y="20"/>
                  </a:cxn>
                  <a:cxn ang="0">
                    <a:pos x="55" y="33"/>
                  </a:cxn>
                  <a:cxn ang="0">
                    <a:pos x="57" y="54"/>
                  </a:cxn>
                  <a:cxn ang="0">
                    <a:pos x="47" y="82"/>
                  </a:cxn>
                  <a:cxn ang="0">
                    <a:pos x="31" y="108"/>
                  </a:cxn>
                  <a:cxn ang="0">
                    <a:pos x="7" y="125"/>
                  </a:cxn>
                  <a:cxn ang="0">
                    <a:pos x="0" y="154"/>
                  </a:cxn>
                  <a:cxn ang="0">
                    <a:pos x="10" y="156"/>
                  </a:cxn>
                  <a:cxn ang="0">
                    <a:pos x="10" y="129"/>
                  </a:cxn>
                  <a:cxn ang="0">
                    <a:pos x="44" y="127"/>
                  </a:cxn>
                  <a:cxn ang="0">
                    <a:pos x="69" y="109"/>
                  </a:cxn>
                  <a:cxn ang="0">
                    <a:pos x="69" y="72"/>
                  </a:cxn>
                  <a:cxn ang="0">
                    <a:pos x="77" y="58"/>
                  </a:cxn>
                  <a:cxn ang="0">
                    <a:pos x="64" y="34"/>
                  </a:cxn>
                  <a:cxn ang="0">
                    <a:pos x="82" y="27"/>
                  </a:cxn>
                  <a:cxn ang="0">
                    <a:pos x="93" y="8"/>
                  </a:cxn>
                  <a:cxn ang="0">
                    <a:pos x="69" y="11"/>
                  </a:cxn>
                  <a:cxn ang="0">
                    <a:pos x="63" y="0"/>
                  </a:cxn>
                </a:cxnLst>
                <a:rect l="0" t="0" r="r" b="b"/>
                <a:pathLst>
                  <a:path w="94" h="157">
                    <a:moveTo>
                      <a:pt x="63" y="0"/>
                    </a:moveTo>
                    <a:lnTo>
                      <a:pt x="63" y="20"/>
                    </a:lnTo>
                    <a:lnTo>
                      <a:pt x="55" y="33"/>
                    </a:lnTo>
                    <a:lnTo>
                      <a:pt x="57" y="54"/>
                    </a:lnTo>
                    <a:lnTo>
                      <a:pt x="47" y="82"/>
                    </a:lnTo>
                    <a:lnTo>
                      <a:pt x="31" y="108"/>
                    </a:lnTo>
                    <a:lnTo>
                      <a:pt x="7" y="125"/>
                    </a:lnTo>
                    <a:lnTo>
                      <a:pt x="0" y="154"/>
                    </a:lnTo>
                    <a:lnTo>
                      <a:pt x="10" y="156"/>
                    </a:lnTo>
                    <a:lnTo>
                      <a:pt x="10" y="129"/>
                    </a:lnTo>
                    <a:lnTo>
                      <a:pt x="44" y="127"/>
                    </a:lnTo>
                    <a:lnTo>
                      <a:pt x="69" y="109"/>
                    </a:lnTo>
                    <a:lnTo>
                      <a:pt x="69" y="72"/>
                    </a:lnTo>
                    <a:lnTo>
                      <a:pt x="77" y="58"/>
                    </a:lnTo>
                    <a:lnTo>
                      <a:pt x="64" y="34"/>
                    </a:lnTo>
                    <a:lnTo>
                      <a:pt x="82" y="27"/>
                    </a:lnTo>
                    <a:lnTo>
                      <a:pt x="93" y="8"/>
                    </a:lnTo>
                    <a:lnTo>
                      <a:pt x="69" y="11"/>
                    </a:lnTo>
                    <a:lnTo>
                      <a:pt x="63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92" name="Freeform 20"/>
              <p:cNvSpPr>
                <a:spLocks/>
              </p:cNvSpPr>
              <p:nvPr/>
            </p:nvSpPr>
            <p:spPr bwMode="grayWhite">
              <a:xfrm>
                <a:off x="2780" y="1139"/>
                <a:ext cx="19" cy="36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16"/>
                  </a:cxn>
                  <a:cxn ang="0">
                    <a:pos x="6" y="35"/>
                  </a:cxn>
                  <a:cxn ang="0">
                    <a:pos x="18" y="21"/>
                  </a:cxn>
                  <a:cxn ang="0">
                    <a:pos x="9" y="0"/>
                  </a:cxn>
                </a:cxnLst>
                <a:rect l="0" t="0" r="r" b="b"/>
                <a:pathLst>
                  <a:path w="19" h="36">
                    <a:moveTo>
                      <a:pt x="9" y="0"/>
                    </a:moveTo>
                    <a:lnTo>
                      <a:pt x="0" y="16"/>
                    </a:lnTo>
                    <a:lnTo>
                      <a:pt x="6" y="35"/>
                    </a:lnTo>
                    <a:lnTo>
                      <a:pt x="18" y="21"/>
                    </a:lnTo>
                    <a:lnTo>
                      <a:pt x="9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93" name="Freeform 21"/>
              <p:cNvSpPr>
                <a:spLocks/>
              </p:cNvSpPr>
              <p:nvPr/>
            </p:nvSpPr>
            <p:spPr bwMode="grayWhite">
              <a:xfrm>
                <a:off x="2923" y="1177"/>
                <a:ext cx="220" cy="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" y="7"/>
                  </a:cxn>
                  <a:cxn ang="0">
                    <a:pos x="82" y="41"/>
                  </a:cxn>
                  <a:cxn ang="0">
                    <a:pos x="75" y="60"/>
                  </a:cxn>
                  <a:cxn ang="0">
                    <a:pos x="115" y="77"/>
                  </a:cxn>
                  <a:cxn ang="0">
                    <a:pos x="219" y="77"/>
                  </a:cxn>
                  <a:cxn ang="0">
                    <a:pos x="106" y="93"/>
                  </a:cxn>
                  <a:cxn ang="0">
                    <a:pos x="75" y="60"/>
                  </a:cxn>
                  <a:cxn ang="0">
                    <a:pos x="46" y="54"/>
                  </a:cxn>
                  <a:cxn ang="0">
                    <a:pos x="0" y="0"/>
                  </a:cxn>
                </a:cxnLst>
                <a:rect l="0" t="0" r="r" b="b"/>
                <a:pathLst>
                  <a:path w="220" h="94">
                    <a:moveTo>
                      <a:pt x="0" y="0"/>
                    </a:moveTo>
                    <a:lnTo>
                      <a:pt x="33" y="7"/>
                    </a:lnTo>
                    <a:lnTo>
                      <a:pt x="82" y="41"/>
                    </a:lnTo>
                    <a:lnTo>
                      <a:pt x="75" y="60"/>
                    </a:lnTo>
                    <a:lnTo>
                      <a:pt x="115" y="77"/>
                    </a:lnTo>
                    <a:lnTo>
                      <a:pt x="219" y="77"/>
                    </a:lnTo>
                    <a:lnTo>
                      <a:pt x="106" y="93"/>
                    </a:lnTo>
                    <a:lnTo>
                      <a:pt x="75" y="60"/>
                    </a:lnTo>
                    <a:lnTo>
                      <a:pt x="46" y="5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94" name="Freeform 22"/>
              <p:cNvSpPr>
                <a:spLocks/>
              </p:cNvSpPr>
              <p:nvPr/>
            </p:nvSpPr>
            <p:spPr bwMode="grayWhite">
              <a:xfrm>
                <a:off x="3098" y="1255"/>
                <a:ext cx="236" cy="221"/>
              </a:xfrm>
              <a:custGeom>
                <a:avLst/>
                <a:gdLst/>
                <a:ahLst/>
                <a:cxnLst>
                  <a:cxn ang="0">
                    <a:pos x="190" y="216"/>
                  </a:cxn>
                  <a:cxn ang="0">
                    <a:pos x="179" y="212"/>
                  </a:cxn>
                  <a:cxn ang="0">
                    <a:pos x="154" y="187"/>
                  </a:cxn>
                  <a:cxn ang="0">
                    <a:pos x="130" y="182"/>
                  </a:cxn>
                  <a:cxn ang="0">
                    <a:pos x="124" y="167"/>
                  </a:cxn>
                  <a:cxn ang="0">
                    <a:pos x="110" y="155"/>
                  </a:cxn>
                  <a:cxn ang="0">
                    <a:pos x="87" y="155"/>
                  </a:cxn>
                  <a:cxn ang="0">
                    <a:pos x="62" y="165"/>
                  </a:cxn>
                  <a:cxn ang="0">
                    <a:pos x="40" y="169"/>
                  </a:cxn>
                  <a:cxn ang="0">
                    <a:pos x="15" y="169"/>
                  </a:cxn>
                  <a:cxn ang="0">
                    <a:pos x="14" y="152"/>
                  </a:cxn>
                  <a:cxn ang="0">
                    <a:pos x="5" y="127"/>
                  </a:cxn>
                  <a:cxn ang="0">
                    <a:pos x="3" y="114"/>
                  </a:cxn>
                  <a:cxn ang="0">
                    <a:pos x="3" y="79"/>
                  </a:cxn>
                  <a:cxn ang="0">
                    <a:pos x="44" y="60"/>
                  </a:cxn>
                  <a:cxn ang="0">
                    <a:pos x="48" y="41"/>
                  </a:cxn>
                  <a:cxn ang="0">
                    <a:pos x="57" y="43"/>
                  </a:cxn>
                  <a:cxn ang="0">
                    <a:pos x="77" y="22"/>
                  </a:cxn>
                  <a:cxn ang="0">
                    <a:pos x="98" y="25"/>
                  </a:cxn>
                  <a:cxn ang="0">
                    <a:pos x="113" y="10"/>
                  </a:cxn>
                  <a:cxn ang="0">
                    <a:pos x="125" y="8"/>
                  </a:cxn>
                  <a:cxn ang="0">
                    <a:pos x="145" y="34"/>
                  </a:cxn>
                  <a:cxn ang="0">
                    <a:pos x="163" y="43"/>
                  </a:cxn>
                  <a:cxn ang="0">
                    <a:pos x="165" y="16"/>
                  </a:cxn>
                  <a:cxn ang="0">
                    <a:pos x="172" y="0"/>
                  </a:cxn>
                  <a:cxn ang="0">
                    <a:pos x="185" y="22"/>
                  </a:cxn>
                  <a:cxn ang="0">
                    <a:pos x="196" y="60"/>
                  </a:cxn>
                  <a:cxn ang="0">
                    <a:pos x="219" y="83"/>
                  </a:cxn>
                  <a:cxn ang="0">
                    <a:pos x="232" y="101"/>
                  </a:cxn>
                  <a:cxn ang="0">
                    <a:pos x="235" y="133"/>
                  </a:cxn>
                  <a:cxn ang="0">
                    <a:pos x="221" y="169"/>
                  </a:cxn>
                  <a:cxn ang="0">
                    <a:pos x="217" y="202"/>
                  </a:cxn>
                  <a:cxn ang="0">
                    <a:pos x="196" y="215"/>
                  </a:cxn>
                </a:cxnLst>
                <a:rect l="0" t="0" r="r" b="b"/>
                <a:pathLst>
                  <a:path w="236" h="221">
                    <a:moveTo>
                      <a:pt x="196" y="215"/>
                    </a:moveTo>
                    <a:lnTo>
                      <a:pt x="190" y="216"/>
                    </a:lnTo>
                    <a:lnTo>
                      <a:pt x="185" y="220"/>
                    </a:lnTo>
                    <a:lnTo>
                      <a:pt x="179" y="212"/>
                    </a:lnTo>
                    <a:lnTo>
                      <a:pt x="158" y="202"/>
                    </a:lnTo>
                    <a:lnTo>
                      <a:pt x="154" y="187"/>
                    </a:lnTo>
                    <a:lnTo>
                      <a:pt x="147" y="182"/>
                    </a:lnTo>
                    <a:lnTo>
                      <a:pt x="130" y="182"/>
                    </a:lnTo>
                    <a:lnTo>
                      <a:pt x="130" y="170"/>
                    </a:lnTo>
                    <a:lnTo>
                      <a:pt x="124" y="167"/>
                    </a:lnTo>
                    <a:lnTo>
                      <a:pt x="123" y="157"/>
                    </a:lnTo>
                    <a:lnTo>
                      <a:pt x="110" y="155"/>
                    </a:lnTo>
                    <a:lnTo>
                      <a:pt x="98" y="152"/>
                    </a:lnTo>
                    <a:lnTo>
                      <a:pt x="87" y="155"/>
                    </a:lnTo>
                    <a:lnTo>
                      <a:pt x="87" y="157"/>
                    </a:lnTo>
                    <a:lnTo>
                      <a:pt x="62" y="165"/>
                    </a:lnTo>
                    <a:lnTo>
                      <a:pt x="62" y="169"/>
                    </a:lnTo>
                    <a:lnTo>
                      <a:pt x="40" y="169"/>
                    </a:lnTo>
                    <a:lnTo>
                      <a:pt x="28" y="176"/>
                    </a:lnTo>
                    <a:lnTo>
                      <a:pt x="15" y="169"/>
                    </a:lnTo>
                    <a:lnTo>
                      <a:pt x="14" y="167"/>
                    </a:lnTo>
                    <a:lnTo>
                      <a:pt x="14" y="152"/>
                    </a:lnTo>
                    <a:lnTo>
                      <a:pt x="10" y="139"/>
                    </a:lnTo>
                    <a:lnTo>
                      <a:pt x="5" y="127"/>
                    </a:lnTo>
                    <a:lnTo>
                      <a:pt x="8" y="118"/>
                    </a:lnTo>
                    <a:lnTo>
                      <a:pt x="3" y="114"/>
                    </a:lnTo>
                    <a:lnTo>
                      <a:pt x="0" y="93"/>
                    </a:lnTo>
                    <a:lnTo>
                      <a:pt x="3" y="79"/>
                    </a:lnTo>
                    <a:lnTo>
                      <a:pt x="16" y="68"/>
                    </a:lnTo>
                    <a:lnTo>
                      <a:pt x="44" y="60"/>
                    </a:lnTo>
                    <a:lnTo>
                      <a:pt x="51" y="51"/>
                    </a:lnTo>
                    <a:lnTo>
                      <a:pt x="48" y="41"/>
                    </a:lnTo>
                    <a:lnTo>
                      <a:pt x="55" y="38"/>
                    </a:lnTo>
                    <a:lnTo>
                      <a:pt x="57" y="43"/>
                    </a:lnTo>
                    <a:lnTo>
                      <a:pt x="60" y="35"/>
                    </a:lnTo>
                    <a:lnTo>
                      <a:pt x="77" y="22"/>
                    </a:lnTo>
                    <a:lnTo>
                      <a:pt x="87" y="28"/>
                    </a:lnTo>
                    <a:lnTo>
                      <a:pt x="98" y="25"/>
                    </a:lnTo>
                    <a:lnTo>
                      <a:pt x="102" y="13"/>
                    </a:lnTo>
                    <a:lnTo>
                      <a:pt x="113" y="10"/>
                    </a:lnTo>
                    <a:lnTo>
                      <a:pt x="110" y="2"/>
                    </a:lnTo>
                    <a:lnTo>
                      <a:pt x="125" y="8"/>
                    </a:lnTo>
                    <a:lnTo>
                      <a:pt x="138" y="5"/>
                    </a:lnTo>
                    <a:lnTo>
                      <a:pt x="145" y="34"/>
                    </a:lnTo>
                    <a:lnTo>
                      <a:pt x="154" y="43"/>
                    </a:lnTo>
                    <a:lnTo>
                      <a:pt x="163" y="43"/>
                    </a:lnTo>
                    <a:lnTo>
                      <a:pt x="167" y="25"/>
                    </a:lnTo>
                    <a:lnTo>
                      <a:pt x="165" y="16"/>
                    </a:lnTo>
                    <a:lnTo>
                      <a:pt x="167" y="2"/>
                    </a:lnTo>
                    <a:lnTo>
                      <a:pt x="172" y="0"/>
                    </a:lnTo>
                    <a:lnTo>
                      <a:pt x="179" y="18"/>
                    </a:lnTo>
                    <a:lnTo>
                      <a:pt x="185" y="22"/>
                    </a:lnTo>
                    <a:lnTo>
                      <a:pt x="189" y="38"/>
                    </a:lnTo>
                    <a:lnTo>
                      <a:pt x="196" y="60"/>
                    </a:lnTo>
                    <a:lnTo>
                      <a:pt x="206" y="66"/>
                    </a:lnTo>
                    <a:lnTo>
                      <a:pt x="219" y="83"/>
                    </a:lnTo>
                    <a:lnTo>
                      <a:pt x="221" y="91"/>
                    </a:lnTo>
                    <a:lnTo>
                      <a:pt x="232" y="101"/>
                    </a:lnTo>
                    <a:lnTo>
                      <a:pt x="235" y="119"/>
                    </a:lnTo>
                    <a:lnTo>
                      <a:pt x="235" y="133"/>
                    </a:lnTo>
                    <a:lnTo>
                      <a:pt x="232" y="155"/>
                    </a:lnTo>
                    <a:lnTo>
                      <a:pt x="221" y="169"/>
                    </a:lnTo>
                    <a:lnTo>
                      <a:pt x="217" y="187"/>
                    </a:lnTo>
                    <a:lnTo>
                      <a:pt x="217" y="202"/>
                    </a:lnTo>
                    <a:lnTo>
                      <a:pt x="206" y="205"/>
                    </a:lnTo>
                    <a:lnTo>
                      <a:pt x="196" y="215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95" name="Freeform 23"/>
              <p:cNvSpPr>
                <a:spLocks/>
              </p:cNvSpPr>
              <p:nvPr/>
            </p:nvSpPr>
            <p:spPr bwMode="grayWhite">
              <a:xfrm>
                <a:off x="3286" y="1488"/>
                <a:ext cx="18" cy="27"/>
              </a:xfrm>
              <a:custGeom>
                <a:avLst/>
                <a:gdLst/>
                <a:ahLst/>
                <a:cxnLst>
                  <a:cxn ang="0">
                    <a:pos x="9" y="23"/>
                  </a:cxn>
                  <a:cxn ang="0">
                    <a:pos x="3" y="19"/>
                  </a:cxn>
                  <a:cxn ang="0">
                    <a:pos x="3" y="15"/>
                  </a:cxn>
                  <a:cxn ang="0">
                    <a:pos x="3" y="11"/>
                  </a:cxn>
                  <a:cxn ang="0">
                    <a:pos x="2" y="7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9" y="4"/>
                  </a:cxn>
                  <a:cxn ang="0">
                    <a:pos x="12" y="3"/>
                  </a:cxn>
                  <a:cxn ang="0">
                    <a:pos x="13" y="3"/>
                  </a:cxn>
                  <a:cxn ang="0">
                    <a:pos x="17" y="0"/>
                  </a:cxn>
                  <a:cxn ang="0">
                    <a:pos x="17" y="11"/>
                  </a:cxn>
                  <a:cxn ang="0">
                    <a:pos x="15" y="15"/>
                  </a:cxn>
                  <a:cxn ang="0">
                    <a:pos x="13" y="19"/>
                  </a:cxn>
                  <a:cxn ang="0">
                    <a:pos x="13" y="22"/>
                  </a:cxn>
                  <a:cxn ang="0">
                    <a:pos x="12" y="23"/>
                  </a:cxn>
                  <a:cxn ang="0">
                    <a:pos x="12" y="26"/>
                  </a:cxn>
                  <a:cxn ang="0">
                    <a:pos x="9" y="23"/>
                  </a:cxn>
                </a:cxnLst>
                <a:rect l="0" t="0" r="r" b="b"/>
                <a:pathLst>
                  <a:path w="18" h="27">
                    <a:moveTo>
                      <a:pt x="9" y="23"/>
                    </a:moveTo>
                    <a:lnTo>
                      <a:pt x="3" y="19"/>
                    </a:lnTo>
                    <a:lnTo>
                      <a:pt x="3" y="15"/>
                    </a:lnTo>
                    <a:lnTo>
                      <a:pt x="3" y="11"/>
                    </a:lnTo>
                    <a:lnTo>
                      <a:pt x="2" y="7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9" y="4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7" y="0"/>
                    </a:lnTo>
                    <a:lnTo>
                      <a:pt x="17" y="11"/>
                    </a:lnTo>
                    <a:lnTo>
                      <a:pt x="15" y="15"/>
                    </a:lnTo>
                    <a:lnTo>
                      <a:pt x="13" y="19"/>
                    </a:lnTo>
                    <a:lnTo>
                      <a:pt x="13" y="22"/>
                    </a:lnTo>
                    <a:lnTo>
                      <a:pt x="12" y="23"/>
                    </a:lnTo>
                    <a:lnTo>
                      <a:pt x="12" y="26"/>
                    </a:lnTo>
                    <a:lnTo>
                      <a:pt x="9" y="23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96" name="Freeform 24"/>
              <p:cNvSpPr>
                <a:spLocks/>
              </p:cNvSpPr>
              <p:nvPr/>
            </p:nvSpPr>
            <p:spPr bwMode="grayWhite">
              <a:xfrm>
                <a:off x="2463" y="1235"/>
                <a:ext cx="26" cy="106"/>
              </a:xfrm>
              <a:custGeom>
                <a:avLst/>
                <a:gdLst/>
                <a:ahLst/>
                <a:cxnLst>
                  <a:cxn ang="0">
                    <a:pos x="3" y="37"/>
                  </a:cxn>
                  <a:cxn ang="0">
                    <a:pos x="13" y="28"/>
                  </a:cxn>
                  <a:cxn ang="0">
                    <a:pos x="20" y="0"/>
                  </a:cxn>
                  <a:cxn ang="0">
                    <a:pos x="25" y="42"/>
                  </a:cxn>
                  <a:cxn ang="0">
                    <a:pos x="17" y="94"/>
                  </a:cxn>
                  <a:cxn ang="0">
                    <a:pos x="0" y="105"/>
                  </a:cxn>
                  <a:cxn ang="0">
                    <a:pos x="0" y="80"/>
                  </a:cxn>
                  <a:cxn ang="0">
                    <a:pos x="5" y="64"/>
                  </a:cxn>
                  <a:cxn ang="0">
                    <a:pos x="3" y="37"/>
                  </a:cxn>
                </a:cxnLst>
                <a:rect l="0" t="0" r="r" b="b"/>
                <a:pathLst>
                  <a:path w="26" h="106">
                    <a:moveTo>
                      <a:pt x="3" y="37"/>
                    </a:moveTo>
                    <a:lnTo>
                      <a:pt x="13" y="28"/>
                    </a:lnTo>
                    <a:lnTo>
                      <a:pt x="20" y="0"/>
                    </a:lnTo>
                    <a:lnTo>
                      <a:pt x="25" y="42"/>
                    </a:lnTo>
                    <a:lnTo>
                      <a:pt x="17" y="94"/>
                    </a:lnTo>
                    <a:lnTo>
                      <a:pt x="0" y="105"/>
                    </a:lnTo>
                    <a:lnTo>
                      <a:pt x="0" y="80"/>
                    </a:lnTo>
                    <a:lnTo>
                      <a:pt x="5" y="64"/>
                    </a:lnTo>
                    <a:lnTo>
                      <a:pt x="3" y="37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54297" name="Rectangle 25"/>
          <p:cNvSpPr>
            <a:spLocks noChangeArrowheads="1"/>
          </p:cNvSpPr>
          <p:nvPr/>
        </p:nvSpPr>
        <p:spPr bwMode="auto">
          <a:xfrm>
            <a:off x="636588" y="2686050"/>
            <a:ext cx="7861300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 eaLnBrk="1" hangingPunct="1"/>
            <a:r>
              <a:rPr lang="en-US" sz="40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Conducand biserica spre</a:t>
            </a:r>
            <a:br>
              <a:rPr lang="en-US" sz="40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40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un viitor dinamic prin</a:t>
            </a:r>
            <a:br>
              <a:rPr lang="en-US" sz="40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4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Crestere Exploziva</a:t>
            </a:r>
            <a:br>
              <a:rPr lang="en-US" sz="4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4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Ucenicizare</a:t>
            </a:r>
          </a:p>
        </p:txBody>
      </p:sp>
      <p:sp>
        <p:nvSpPr>
          <p:cNvPr id="54299" name="Text Box 27"/>
          <p:cNvSpPr txBox="1">
            <a:spLocks noChangeArrowheads="1"/>
          </p:cNvSpPr>
          <p:nvPr/>
        </p:nvSpPr>
        <p:spPr bwMode="auto">
          <a:xfrm>
            <a:off x="908050" y="866775"/>
            <a:ext cx="7208838" cy="12636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60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ush Script MT" pitchFamily="66" charset="0"/>
              </a:rPr>
              <a:t>Dynamic</a:t>
            </a:r>
            <a:r>
              <a:rPr lang="en-US" sz="6000" b="1">
                <a:solidFill>
                  <a:srgbClr val="FF29C7"/>
                </a:solidFill>
                <a:latin typeface="Brush Script MT" pitchFamily="66" charset="0"/>
              </a:rPr>
              <a:t> </a:t>
            </a:r>
            <a:r>
              <a:rPr lang="en-US" sz="60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ush Script MT" pitchFamily="66" charset="0"/>
              </a:rPr>
              <a:t>Churches</a:t>
            </a:r>
            <a:endParaRPr lang="en-US" sz="6000" b="1">
              <a:solidFill>
                <a:srgbClr val="FF0066"/>
              </a:solidFill>
              <a:latin typeface="Brush Script MT" pitchFamily="66" charset="0"/>
            </a:endParaRPr>
          </a:p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International</a:t>
            </a:r>
            <a:r>
              <a:rPr lang="en-US" sz="3600" b="1">
                <a:solidFill>
                  <a:srgbClr val="FF0066"/>
                </a:solidFill>
                <a:latin typeface="Arial" charset="0"/>
              </a:rPr>
              <a:t>  </a:t>
            </a:r>
            <a:endParaRPr lang="en-US" sz="2800" b="1">
              <a:solidFill>
                <a:srgbClr val="FF0066"/>
              </a:solidFill>
              <a:latin typeface="Arial" charset="0"/>
            </a:endParaRPr>
          </a:p>
        </p:txBody>
      </p:sp>
      <p:sp>
        <p:nvSpPr>
          <p:cNvPr id="54302" name="Text Box 30"/>
          <p:cNvSpPr txBox="1">
            <a:spLocks noChangeArrowheads="1"/>
          </p:cNvSpPr>
          <p:nvPr/>
        </p:nvSpPr>
        <p:spPr bwMode="auto">
          <a:xfrm>
            <a:off x="403225" y="5651500"/>
            <a:ext cx="8258175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sz="3200" b="1" i="1">
                <a:latin typeface="Arial" charset="0"/>
                <a:cs typeface="Arial" charset="0"/>
              </a:rPr>
              <a:t>O trecere in revista a desfasurarii misiunii</a:t>
            </a:r>
            <a:endParaRPr lang="en-US" sz="4000" b="1" i="1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4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4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4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4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7" grpId="0"/>
      <p:bldP spid="5430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66"/>
                </a:solidFill>
              </a:rPr>
              <a:t>Gandeste-te la urmatorul lucru 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92300"/>
            <a:ext cx="8229600" cy="3489325"/>
          </a:xfrm>
        </p:spPr>
        <p:txBody>
          <a:bodyPr/>
          <a:lstStyle/>
          <a:p>
            <a:r>
              <a:rPr lang="en-US" sz="2800" b="1">
                <a:solidFill>
                  <a:schemeClr val="tx2"/>
                </a:solidFill>
                <a:latin typeface="Arial" charset="0"/>
                <a:cs typeface="Arial" charset="0"/>
              </a:rPr>
              <a:t>Cand L-ai primit pe Cristos ca Mantuitor al tau, cine te-a insotit ca sa te ajute sa intelegi si sa traiesti viata crestina?</a:t>
            </a:r>
          </a:p>
          <a:p>
            <a:pPr lvl="1"/>
            <a:r>
              <a:rPr lang="en-US" sz="2400" b="1">
                <a:solidFill>
                  <a:schemeClr val="hlink"/>
                </a:solidFill>
                <a:latin typeface="Arial" charset="0"/>
                <a:cs typeface="Arial" charset="0"/>
              </a:rPr>
              <a:t>Ce diferenta a realizat aceasta in crestera ta?</a:t>
            </a:r>
          </a:p>
          <a:p>
            <a:pPr lvl="1"/>
            <a:r>
              <a:rPr lang="en-US" sz="2400" b="1">
                <a:solidFill>
                  <a:schemeClr val="hlink"/>
                </a:solidFill>
                <a:latin typeface="Arial" charset="0"/>
                <a:cs typeface="Arial" charset="0"/>
              </a:rPr>
              <a:t>Daca nu ai avut pe nimeni, in ce fel a fost umbrita cresterea ta spirituala?</a:t>
            </a:r>
          </a:p>
          <a:p>
            <a:pPr lvl="1"/>
            <a:r>
              <a:rPr lang="en-US" sz="2400" b="1">
                <a:solidFill>
                  <a:schemeClr val="hlink"/>
                </a:solidFill>
                <a:latin typeface="Arial" charset="0"/>
                <a:cs typeface="Arial" charset="0"/>
              </a:rPr>
              <a:t>Ai ajutat pe alti indivizi in crestera lor personala ca si crestini?</a:t>
            </a:r>
            <a:endParaRPr lang="en-US" sz="2400">
              <a:solidFill>
                <a:schemeClr val="hlin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6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6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6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6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6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6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6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6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6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6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6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6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0"/>
            <a:ext cx="7772400" cy="18796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sz="3600" b="1">
                <a:solidFill>
                  <a:srgbClr val="FF0066"/>
                </a:solidFill>
              </a:rPr>
              <a:t>Scopul vesnic al lui Dumnezeu </a:t>
            </a:r>
            <a:br>
              <a:rPr lang="en-US" sz="3600" b="1">
                <a:solidFill>
                  <a:srgbClr val="FF0066"/>
                </a:solidFill>
              </a:rPr>
            </a:br>
            <a:r>
              <a:rPr lang="en-US" sz="3600" b="1">
                <a:solidFill>
                  <a:srgbClr val="FF0066"/>
                </a:solidFill>
              </a:rPr>
              <a:t>e sa </a:t>
            </a:r>
            <a:br>
              <a:rPr lang="en-US" sz="3600" b="1">
                <a:solidFill>
                  <a:srgbClr val="FF0066"/>
                </a:solidFill>
              </a:rPr>
            </a:br>
            <a:r>
              <a:rPr lang="en-US" sz="3600" b="1">
                <a:solidFill>
                  <a:srgbClr val="FF0066"/>
                </a:solidFill>
              </a:rPr>
              <a:t>salveze o lume pierduta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5950" y="3138488"/>
            <a:ext cx="7854950" cy="2911475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171450" indent="-171450" algn="ctr">
              <a:buFont typeface="Wingdings" pitchFamily="2" charset="2"/>
              <a:buNone/>
            </a:pP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“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Fiul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Omului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(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Isus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) a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venit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sa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caute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si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sa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mantuiasca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ce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era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pierdut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.”     Luca 19:10</a:t>
            </a:r>
          </a:p>
          <a:p>
            <a:pPr marL="171450" indent="-171450" algn="ctr">
              <a:buFont typeface="Wingdings" pitchFamily="2" charset="2"/>
              <a:buNone/>
            </a:pPr>
            <a:r>
              <a:rPr lang="en-US" sz="2800" b="1" dirty="0" err="1">
                <a:solidFill>
                  <a:srgbClr val="FF0066"/>
                </a:solidFill>
                <a:effectLst/>
                <a:latin typeface="Arial" charset="0"/>
                <a:cs typeface="Arial" charset="0"/>
              </a:rPr>
              <a:t>Isus</a:t>
            </a:r>
            <a:r>
              <a:rPr lang="en-US" sz="2800" b="1" dirty="0">
                <a:solidFill>
                  <a:srgbClr val="FF0066"/>
                </a:solidFill>
                <a:effectLst/>
                <a:latin typeface="Arial" charset="0"/>
                <a:cs typeface="Arial" charset="0"/>
              </a:rPr>
              <a:t> a </a:t>
            </a:r>
            <a:r>
              <a:rPr lang="en-US" sz="2800" b="1" dirty="0" err="1">
                <a:solidFill>
                  <a:srgbClr val="FF0066"/>
                </a:solidFill>
                <a:effectLst/>
                <a:latin typeface="Arial" charset="0"/>
                <a:cs typeface="Arial" charset="0"/>
              </a:rPr>
              <a:t>spus</a:t>
            </a:r>
            <a:r>
              <a:rPr lang="en-US" sz="2800" b="1" dirty="0">
                <a:solidFill>
                  <a:srgbClr val="FF0066"/>
                </a:solidFill>
                <a:effectLst/>
                <a:latin typeface="Arial" charset="0"/>
                <a:cs typeface="Arial" charset="0"/>
              </a:rPr>
              <a:t>:</a:t>
            </a:r>
          </a:p>
          <a:p>
            <a:pPr marL="171450" indent="-171450" algn="ctr">
              <a:buFont typeface="Wingdings" pitchFamily="2" charset="2"/>
              <a:buNone/>
            </a:pP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“Tata…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Eu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Te-am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proslavit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pe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pamant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, am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sfarsit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lucrarea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pe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care Mi-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ai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dat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-o s-o fac.”         				 		</a:t>
            </a:r>
            <a:r>
              <a:rPr lang="en-US" sz="2800" b="1" dirty="0" err="1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Ioan</a:t>
            </a:r>
            <a:r>
              <a:rPr lang="en-US" sz="2800" b="1" dirty="0"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 17:4</a:t>
            </a:r>
            <a:endParaRPr lang="en-US" sz="2800" dirty="0"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uiExpand="1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22" name="Group 26"/>
          <p:cNvGrpSpPr>
            <a:grpSpLocks/>
          </p:cNvGrpSpPr>
          <p:nvPr/>
        </p:nvGrpSpPr>
        <p:grpSpPr bwMode="auto">
          <a:xfrm>
            <a:off x="2133600" y="990600"/>
            <a:ext cx="4876800" cy="4872038"/>
            <a:chOff x="1344" y="624"/>
            <a:chExt cx="3072" cy="3069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grayWhite">
            <a:xfrm>
              <a:off x="1344" y="624"/>
              <a:ext cx="3072" cy="306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9702" name="Group 6"/>
            <p:cNvGrpSpPr>
              <a:grpSpLocks/>
            </p:cNvGrpSpPr>
            <p:nvPr/>
          </p:nvGrpSpPr>
          <p:grpSpPr bwMode="auto">
            <a:xfrm>
              <a:off x="1344" y="944"/>
              <a:ext cx="2857" cy="2280"/>
              <a:chOff x="4458" y="2991"/>
              <a:chExt cx="999" cy="797"/>
            </a:xfrm>
          </p:grpSpPr>
          <p:sp>
            <p:nvSpPr>
              <p:cNvPr id="29703" name="Freeform 7"/>
              <p:cNvSpPr>
                <a:spLocks/>
              </p:cNvSpPr>
              <p:nvPr/>
            </p:nvSpPr>
            <p:spPr bwMode="grayWhite">
              <a:xfrm>
                <a:off x="4599" y="3283"/>
                <a:ext cx="1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6"/>
                  </a:cxn>
                  <a:cxn ang="0">
                    <a:pos x="0" y="0"/>
                  </a:cxn>
                </a:cxnLst>
                <a:rect l="0" t="0" r="r" b="b"/>
                <a:pathLst>
                  <a:path w="1" h="17">
                    <a:moveTo>
                      <a:pt x="0" y="0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04" name="Freeform 8"/>
              <p:cNvSpPr>
                <a:spLocks/>
              </p:cNvSpPr>
              <p:nvPr/>
            </p:nvSpPr>
            <p:spPr bwMode="grayWhite">
              <a:xfrm>
                <a:off x="4616" y="3305"/>
                <a:ext cx="17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0"/>
                  </a:cxn>
                  <a:cxn ang="0">
                    <a:pos x="16" y="16"/>
                  </a:cxn>
                  <a:cxn ang="0">
                    <a:pos x="0" y="0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05" name="Freeform 9"/>
              <p:cNvSpPr>
                <a:spLocks/>
              </p:cNvSpPr>
              <p:nvPr/>
            </p:nvSpPr>
            <p:spPr bwMode="grayWhite">
              <a:xfrm>
                <a:off x="4674" y="3275"/>
                <a:ext cx="37" cy="3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2" y="0"/>
                  </a:cxn>
                  <a:cxn ang="0">
                    <a:pos x="14" y="9"/>
                  </a:cxn>
                  <a:cxn ang="0">
                    <a:pos x="9" y="9"/>
                  </a:cxn>
                  <a:cxn ang="0">
                    <a:pos x="5" y="13"/>
                  </a:cxn>
                  <a:cxn ang="0">
                    <a:pos x="0" y="13"/>
                  </a:cxn>
                  <a:cxn ang="0">
                    <a:pos x="0" y="25"/>
                  </a:cxn>
                  <a:cxn ang="0">
                    <a:pos x="8" y="34"/>
                  </a:cxn>
                  <a:cxn ang="0">
                    <a:pos x="29" y="34"/>
                  </a:cxn>
                  <a:cxn ang="0">
                    <a:pos x="36" y="25"/>
                  </a:cxn>
                  <a:cxn ang="0">
                    <a:pos x="36" y="0"/>
                  </a:cxn>
                </a:cxnLst>
                <a:rect l="0" t="0" r="r" b="b"/>
                <a:pathLst>
                  <a:path w="37" h="35">
                    <a:moveTo>
                      <a:pt x="36" y="0"/>
                    </a:moveTo>
                    <a:lnTo>
                      <a:pt x="22" y="0"/>
                    </a:lnTo>
                    <a:lnTo>
                      <a:pt x="14" y="9"/>
                    </a:lnTo>
                    <a:lnTo>
                      <a:pt x="9" y="9"/>
                    </a:lnTo>
                    <a:lnTo>
                      <a:pt x="5" y="13"/>
                    </a:lnTo>
                    <a:lnTo>
                      <a:pt x="0" y="13"/>
                    </a:lnTo>
                    <a:lnTo>
                      <a:pt x="0" y="25"/>
                    </a:lnTo>
                    <a:lnTo>
                      <a:pt x="8" y="34"/>
                    </a:lnTo>
                    <a:lnTo>
                      <a:pt x="29" y="34"/>
                    </a:lnTo>
                    <a:lnTo>
                      <a:pt x="36" y="25"/>
                    </a:lnTo>
                    <a:lnTo>
                      <a:pt x="36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06" name="Freeform 10"/>
              <p:cNvSpPr>
                <a:spLocks/>
              </p:cNvSpPr>
              <p:nvPr/>
            </p:nvSpPr>
            <p:spPr bwMode="grayWhite">
              <a:xfrm>
                <a:off x="4458" y="3303"/>
                <a:ext cx="324" cy="422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1" y="11"/>
                  </a:cxn>
                  <a:cxn ang="0">
                    <a:pos x="45" y="33"/>
                  </a:cxn>
                  <a:cxn ang="0">
                    <a:pos x="40" y="53"/>
                  </a:cxn>
                  <a:cxn ang="0">
                    <a:pos x="21" y="68"/>
                  </a:cxn>
                  <a:cxn ang="0">
                    <a:pos x="8" y="96"/>
                  </a:cxn>
                  <a:cxn ang="0">
                    <a:pos x="8" y="114"/>
                  </a:cxn>
                  <a:cxn ang="0">
                    <a:pos x="0" y="144"/>
                  </a:cxn>
                  <a:cxn ang="0">
                    <a:pos x="11" y="157"/>
                  </a:cxn>
                  <a:cxn ang="0">
                    <a:pos x="40" y="195"/>
                  </a:cxn>
                  <a:cxn ang="0">
                    <a:pos x="48" y="190"/>
                  </a:cxn>
                  <a:cxn ang="0">
                    <a:pos x="99" y="190"/>
                  </a:cxn>
                  <a:cxn ang="0">
                    <a:pos x="123" y="199"/>
                  </a:cxn>
                  <a:cxn ang="0">
                    <a:pos x="121" y="229"/>
                  </a:cxn>
                  <a:cxn ang="0">
                    <a:pos x="138" y="268"/>
                  </a:cxn>
                  <a:cxn ang="0">
                    <a:pos x="137" y="279"/>
                  </a:cxn>
                  <a:cxn ang="0">
                    <a:pos x="144" y="291"/>
                  </a:cxn>
                  <a:cxn ang="0">
                    <a:pos x="133" y="319"/>
                  </a:cxn>
                  <a:cxn ang="0">
                    <a:pos x="146" y="354"/>
                  </a:cxn>
                  <a:cxn ang="0">
                    <a:pos x="153" y="382"/>
                  </a:cxn>
                  <a:cxn ang="0">
                    <a:pos x="162" y="399"/>
                  </a:cxn>
                  <a:cxn ang="0">
                    <a:pos x="171" y="421"/>
                  </a:cxn>
                  <a:cxn ang="0">
                    <a:pos x="188" y="418"/>
                  </a:cxn>
                  <a:cxn ang="0">
                    <a:pos x="216" y="402"/>
                  </a:cxn>
                  <a:cxn ang="0">
                    <a:pos x="229" y="382"/>
                  </a:cxn>
                  <a:cxn ang="0">
                    <a:pos x="228" y="369"/>
                  </a:cxn>
                  <a:cxn ang="0">
                    <a:pos x="245" y="359"/>
                  </a:cxn>
                  <a:cxn ang="0">
                    <a:pos x="242" y="340"/>
                  </a:cxn>
                  <a:cxn ang="0">
                    <a:pos x="267" y="310"/>
                  </a:cxn>
                  <a:cxn ang="0">
                    <a:pos x="271" y="285"/>
                  </a:cxn>
                  <a:cxn ang="0">
                    <a:pos x="264" y="277"/>
                  </a:cxn>
                  <a:cxn ang="0">
                    <a:pos x="267" y="267"/>
                  </a:cxn>
                  <a:cxn ang="0">
                    <a:pos x="261" y="258"/>
                  </a:cxn>
                  <a:cxn ang="0">
                    <a:pos x="280" y="234"/>
                  </a:cxn>
                  <a:cxn ang="0">
                    <a:pos x="280" y="222"/>
                  </a:cxn>
                  <a:cxn ang="0">
                    <a:pos x="306" y="202"/>
                  </a:cxn>
                  <a:cxn ang="0">
                    <a:pos x="323" y="148"/>
                  </a:cxn>
                  <a:cxn ang="0">
                    <a:pos x="299" y="162"/>
                  </a:cxn>
                  <a:cxn ang="0">
                    <a:pos x="278" y="156"/>
                  </a:cxn>
                  <a:cxn ang="0">
                    <a:pos x="281" y="143"/>
                  </a:cxn>
                  <a:cxn ang="0">
                    <a:pos x="260" y="129"/>
                  </a:cxn>
                  <a:cxn ang="0">
                    <a:pos x="250" y="94"/>
                  </a:cxn>
                  <a:cxn ang="0">
                    <a:pos x="230" y="66"/>
                  </a:cxn>
                  <a:cxn ang="0">
                    <a:pos x="230" y="47"/>
                  </a:cxn>
                  <a:cxn ang="0">
                    <a:pos x="219" y="46"/>
                  </a:cxn>
                  <a:cxn ang="0">
                    <a:pos x="212" y="49"/>
                  </a:cxn>
                  <a:cxn ang="0">
                    <a:pos x="182" y="38"/>
                  </a:cxn>
                  <a:cxn ang="0">
                    <a:pos x="174" y="46"/>
                  </a:cxn>
                  <a:cxn ang="0">
                    <a:pos x="167" y="56"/>
                  </a:cxn>
                  <a:cxn ang="0">
                    <a:pos x="151" y="38"/>
                  </a:cxn>
                  <a:cxn ang="0">
                    <a:pos x="135" y="33"/>
                  </a:cxn>
                  <a:cxn ang="0">
                    <a:pos x="134" y="10"/>
                  </a:cxn>
                  <a:cxn ang="0">
                    <a:pos x="111" y="14"/>
                  </a:cxn>
                  <a:cxn ang="0">
                    <a:pos x="96" y="9"/>
                  </a:cxn>
                  <a:cxn ang="0">
                    <a:pos x="76" y="0"/>
                  </a:cxn>
                </a:cxnLst>
                <a:rect l="0" t="0" r="r" b="b"/>
                <a:pathLst>
                  <a:path w="324" h="422">
                    <a:moveTo>
                      <a:pt x="76" y="0"/>
                    </a:moveTo>
                    <a:lnTo>
                      <a:pt x="71" y="11"/>
                    </a:lnTo>
                    <a:lnTo>
                      <a:pt x="45" y="33"/>
                    </a:lnTo>
                    <a:lnTo>
                      <a:pt x="40" y="53"/>
                    </a:lnTo>
                    <a:lnTo>
                      <a:pt x="21" y="68"/>
                    </a:lnTo>
                    <a:lnTo>
                      <a:pt x="8" y="96"/>
                    </a:lnTo>
                    <a:lnTo>
                      <a:pt x="8" y="114"/>
                    </a:lnTo>
                    <a:lnTo>
                      <a:pt x="0" y="144"/>
                    </a:lnTo>
                    <a:lnTo>
                      <a:pt x="11" y="157"/>
                    </a:lnTo>
                    <a:lnTo>
                      <a:pt x="40" y="195"/>
                    </a:lnTo>
                    <a:lnTo>
                      <a:pt x="48" y="190"/>
                    </a:lnTo>
                    <a:lnTo>
                      <a:pt x="99" y="190"/>
                    </a:lnTo>
                    <a:lnTo>
                      <a:pt x="123" y="199"/>
                    </a:lnTo>
                    <a:lnTo>
                      <a:pt x="121" y="229"/>
                    </a:lnTo>
                    <a:lnTo>
                      <a:pt x="138" y="268"/>
                    </a:lnTo>
                    <a:lnTo>
                      <a:pt x="137" y="279"/>
                    </a:lnTo>
                    <a:lnTo>
                      <a:pt x="144" y="291"/>
                    </a:lnTo>
                    <a:lnTo>
                      <a:pt x="133" y="319"/>
                    </a:lnTo>
                    <a:lnTo>
                      <a:pt x="146" y="354"/>
                    </a:lnTo>
                    <a:lnTo>
                      <a:pt x="153" y="382"/>
                    </a:lnTo>
                    <a:lnTo>
                      <a:pt x="162" y="399"/>
                    </a:lnTo>
                    <a:lnTo>
                      <a:pt x="171" y="421"/>
                    </a:lnTo>
                    <a:lnTo>
                      <a:pt x="188" y="418"/>
                    </a:lnTo>
                    <a:lnTo>
                      <a:pt x="216" y="402"/>
                    </a:lnTo>
                    <a:lnTo>
                      <a:pt x="229" y="382"/>
                    </a:lnTo>
                    <a:lnTo>
                      <a:pt x="228" y="369"/>
                    </a:lnTo>
                    <a:lnTo>
                      <a:pt x="245" y="359"/>
                    </a:lnTo>
                    <a:lnTo>
                      <a:pt x="242" y="340"/>
                    </a:lnTo>
                    <a:lnTo>
                      <a:pt x="267" y="310"/>
                    </a:lnTo>
                    <a:lnTo>
                      <a:pt x="271" y="285"/>
                    </a:lnTo>
                    <a:lnTo>
                      <a:pt x="264" y="277"/>
                    </a:lnTo>
                    <a:lnTo>
                      <a:pt x="267" y="267"/>
                    </a:lnTo>
                    <a:lnTo>
                      <a:pt x="261" y="258"/>
                    </a:lnTo>
                    <a:lnTo>
                      <a:pt x="280" y="234"/>
                    </a:lnTo>
                    <a:lnTo>
                      <a:pt x="280" y="222"/>
                    </a:lnTo>
                    <a:lnTo>
                      <a:pt x="306" y="202"/>
                    </a:lnTo>
                    <a:lnTo>
                      <a:pt x="323" y="148"/>
                    </a:lnTo>
                    <a:lnTo>
                      <a:pt x="299" y="162"/>
                    </a:lnTo>
                    <a:lnTo>
                      <a:pt x="278" y="156"/>
                    </a:lnTo>
                    <a:lnTo>
                      <a:pt x="281" y="143"/>
                    </a:lnTo>
                    <a:lnTo>
                      <a:pt x="260" y="129"/>
                    </a:lnTo>
                    <a:lnTo>
                      <a:pt x="250" y="94"/>
                    </a:lnTo>
                    <a:lnTo>
                      <a:pt x="230" y="66"/>
                    </a:lnTo>
                    <a:lnTo>
                      <a:pt x="230" y="47"/>
                    </a:lnTo>
                    <a:lnTo>
                      <a:pt x="219" y="46"/>
                    </a:lnTo>
                    <a:lnTo>
                      <a:pt x="212" y="49"/>
                    </a:lnTo>
                    <a:lnTo>
                      <a:pt x="182" y="38"/>
                    </a:lnTo>
                    <a:lnTo>
                      <a:pt x="174" y="46"/>
                    </a:lnTo>
                    <a:lnTo>
                      <a:pt x="167" y="56"/>
                    </a:lnTo>
                    <a:lnTo>
                      <a:pt x="151" y="38"/>
                    </a:lnTo>
                    <a:lnTo>
                      <a:pt x="135" y="33"/>
                    </a:lnTo>
                    <a:lnTo>
                      <a:pt x="134" y="10"/>
                    </a:lnTo>
                    <a:lnTo>
                      <a:pt x="111" y="14"/>
                    </a:lnTo>
                    <a:lnTo>
                      <a:pt x="96" y="9"/>
                    </a:lnTo>
                    <a:lnTo>
                      <a:pt x="76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07" name="Freeform 11"/>
              <p:cNvSpPr>
                <a:spLocks/>
              </p:cNvSpPr>
              <p:nvPr/>
            </p:nvSpPr>
            <p:spPr bwMode="grayWhite">
              <a:xfrm>
                <a:off x="5205" y="3408"/>
                <a:ext cx="17" cy="2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5"/>
                  </a:cxn>
                  <a:cxn ang="0">
                    <a:pos x="7" y="10"/>
                  </a:cxn>
                  <a:cxn ang="0">
                    <a:pos x="7" y="14"/>
                  </a:cxn>
                  <a:cxn ang="0">
                    <a:pos x="16" y="17"/>
                  </a:cxn>
                  <a:cxn ang="0">
                    <a:pos x="16" y="20"/>
                  </a:cxn>
                  <a:cxn ang="0">
                    <a:pos x="9" y="17"/>
                  </a:cxn>
                  <a:cxn ang="0">
                    <a:pos x="3" y="20"/>
                  </a:cxn>
                  <a:cxn ang="0">
                    <a:pos x="0" y="17"/>
                  </a:cxn>
                  <a:cxn ang="0">
                    <a:pos x="3" y="14"/>
                  </a:cxn>
                  <a:cxn ang="0">
                    <a:pos x="0" y="10"/>
                  </a:cxn>
                  <a:cxn ang="0">
                    <a:pos x="3" y="2"/>
                  </a:cxn>
                  <a:cxn ang="0">
                    <a:pos x="7" y="0"/>
                  </a:cxn>
                </a:cxnLst>
                <a:rect l="0" t="0" r="r" b="b"/>
                <a:pathLst>
                  <a:path w="17" h="21">
                    <a:moveTo>
                      <a:pt x="7" y="0"/>
                    </a:moveTo>
                    <a:lnTo>
                      <a:pt x="9" y="5"/>
                    </a:lnTo>
                    <a:lnTo>
                      <a:pt x="7" y="10"/>
                    </a:lnTo>
                    <a:lnTo>
                      <a:pt x="7" y="14"/>
                    </a:lnTo>
                    <a:lnTo>
                      <a:pt x="16" y="17"/>
                    </a:lnTo>
                    <a:lnTo>
                      <a:pt x="16" y="20"/>
                    </a:lnTo>
                    <a:lnTo>
                      <a:pt x="9" y="17"/>
                    </a:lnTo>
                    <a:lnTo>
                      <a:pt x="3" y="20"/>
                    </a:lnTo>
                    <a:lnTo>
                      <a:pt x="0" y="17"/>
                    </a:lnTo>
                    <a:lnTo>
                      <a:pt x="3" y="14"/>
                    </a:lnTo>
                    <a:lnTo>
                      <a:pt x="0" y="10"/>
                    </a:lnTo>
                    <a:lnTo>
                      <a:pt x="3" y="2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08" name="Freeform 12"/>
              <p:cNvSpPr>
                <a:spLocks/>
              </p:cNvSpPr>
              <p:nvPr/>
            </p:nvSpPr>
            <p:spPr bwMode="grayWhite">
              <a:xfrm>
                <a:off x="5144" y="3496"/>
                <a:ext cx="49" cy="70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17" y="34"/>
                  </a:cxn>
                  <a:cxn ang="0">
                    <a:pos x="37" y="0"/>
                  </a:cxn>
                  <a:cxn ang="0">
                    <a:pos x="48" y="20"/>
                  </a:cxn>
                  <a:cxn ang="0">
                    <a:pos x="39" y="69"/>
                  </a:cxn>
                  <a:cxn ang="0">
                    <a:pos x="3" y="57"/>
                  </a:cxn>
                  <a:cxn ang="0">
                    <a:pos x="0" y="34"/>
                  </a:cxn>
                </a:cxnLst>
                <a:rect l="0" t="0" r="r" b="b"/>
                <a:pathLst>
                  <a:path w="49" h="70">
                    <a:moveTo>
                      <a:pt x="0" y="34"/>
                    </a:moveTo>
                    <a:lnTo>
                      <a:pt x="17" y="34"/>
                    </a:lnTo>
                    <a:lnTo>
                      <a:pt x="37" y="0"/>
                    </a:lnTo>
                    <a:lnTo>
                      <a:pt x="48" y="20"/>
                    </a:lnTo>
                    <a:lnTo>
                      <a:pt x="39" y="69"/>
                    </a:lnTo>
                    <a:lnTo>
                      <a:pt x="3" y="57"/>
                    </a:lnTo>
                    <a:lnTo>
                      <a:pt x="0" y="34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09" name="Freeform 13"/>
              <p:cNvSpPr>
                <a:spLocks/>
              </p:cNvSpPr>
              <p:nvPr/>
            </p:nvSpPr>
            <p:spPr bwMode="grayWhite">
              <a:xfrm>
                <a:off x="5241" y="3523"/>
                <a:ext cx="84" cy="67"/>
              </a:xfrm>
              <a:custGeom>
                <a:avLst/>
                <a:gdLst/>
                <a:ahLst/>
                <a:cxnLst>
                  <a:cxn ang="0">
                    <a:pos x="5" y="15"/>
                  </a:cxn>
                  <a:cxn ang="0">
                    <a:pos x="0" y="0"/>
                  </a:cxn>
                  <a:cxn ang="0">
                    <a:pos x="27" y="6"/>
                  </a:cxn>
                  <a:cxn ang="0">
                    <a:pos x="67" y="22"/>
                  </a:cxn>
                  <a:cxn ang="0">
                    <a:pos x="67" y="34"/>
                  </a:cxn>
                  <a:cxn ang="0">
                    <a:pos x="83" y="66"/>
                  </a:cxn>
                  <a:cxn ang="0">
                    <a:pos x="52" y="36"/>
                  </a:cxn>
                  <a:cxn ang="0">
                    <a:pos x="31" y="38"/>
                  </a:cxn>
                  <a:cxn ang="0">
                    <a:pos x="5" y="15"/>
                  </a:cxn>
                </a:cxnLst>
                <a:rect l="0" t="0" r="r" b="b"/>
                <a:pathLst>
                  <a:path w="84" h="67">
                    <a:moveTo>
                      <a:pt x="5" y="15"/>
                    </a:moveTo>
                    <a:lnTo>
                      <a:pt x="0" y="0"/>
                    </a:lnTo>
                    <a:lnTo>
                      <a:pt x="27" y="6"/>
                    </a:lnTo>
                    <a:lnTo>
                      <a:pt x="67" y="22"/>
                    </a:lnTo>
                    <a:lnTo>
                      <a:pt x="67" y="34"/>
                    </a:lnTo>
                    <a:lnTo>
                      <a:pt x="83" y="66"/>
                    </a:lnTo>
                    <a:lnTo>
                      <a:pt x="52" y="36"/>
                    </a:lnTo>
                    <a:lnTo>
                      <a:pt x="31" y="38"/>
                    </a:lnTo>
                    <a:lnTo>
                      <a:pt x="5" y="15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0" name="Freeform 14"/>
              <p:cNvSpPr>
                <a:spLocks/>
              </p:cNvSpPr>
              <p:nvPr/>
            </p:nvSpPr>
            <p:spPr bwMode="grayWhite">
              <a:xfrm>
                <a:off x="5400" y="3660"/>
                <a:ext cx="57" cy="7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56" y="21"/>
                  </a:cxn>
                  <a:cxn ang="0">
                    <a:pos x="11" y="72"/>
                  </a:cxn>
                  <a:cxn ang="0">
                    <a:pos x="0" y="60"/>
                  </a:cxn>
                  <a:cxn ang="0">
                    <a:pos x="32" y="28"/>
                  </a:cxn>
                  <a:cxn ang="0">
                    <a:pos x="34" y="0"/>
                  </a:cxn>
                </a:cxnLst>
                <a:rect l="0" t="0" r="r" b="b"/>
                <a:pathLst>
                  <a:path w="57" h="73">
                    <a:moveTo>
                      <a:pt x="34" y="0"/>
                    </a:moveTo>
                    <a:lnTo>
                      <a:pt x="56" y="21"/>
                    </a:lnTo>
                    <a:lnTo>
                      <a:pt x="11" y="72"/>
                    </a:lnTo>
                    <a:lnTo>
                      <a:pt x="0" y="60"/>
                    </a:lnTo>
                    <a:lnTo>
                      <a:pt x="32" y="28"/>
                    </a:lnTo>
                    <a:lnTo>
                      <a:pt x="34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1" name="Freeform 15"/>
              <p:cNvSpPr>
                <a:spLocks/>
              </p:cNvSpPr>
              <p:nvPr/>
            </p:nvSpPr>
            <p:spPr bwMode="grayWhite">
              <a:xfrm>
                <a:off x="4558" y="3167"/>
                <a:ext cx="29" cy="48"/>
              </a:xfrm>
              <a:custGeom>
                <a:avLst/>
                <a:gdLst/>
                <a:ahLst/>
                <a:cxnLst>
                  <a:cxn ang="0">
                    <a:pos x="28" y="36"/>
                  </a:cxn>
                  <a:cxn ang="0">
                    <a:pos x="20" y="31"/>
                  </a:cxn>
                  <a:cxn ang="0">
                    <a:pos x="20" y="10"/>
                  </a:cxn>
                  <a:cxn ang="0">
                    <a:pos x="24" y="5"/>
                  </a:cxn>
                  <a:cxn ang="0">
                    <a:pos x="17" y="5"/>
                  </a:cxn>
                  <a:cxn ang="0">
                    <a:pos x="21" y="0"/>
                  </a:cxn>
                  <a:cxn ang="0">
                    <a:pos x="16" y="0"/>
                  </a:cxn>
                  <a:cxn ang="0">
                    <a:pos x="10" y="6"/>
                  </a:cxn>
                  <a:cxn ang="0">
                    <a:pos x="10" y="19"/>
                  </a:cxn>
                  <a:cxn ang="0">
                    <a:pos x="13" y="22"/>
                  </a:cxn>
                  <a:cxn ang="0">
                    <a:pos x="13" y="28"/>
                  </a:cxn>
                  <a:cxn ang="0">
                    <a:pos x="11" y="28"/>
                  </a:cxn>
                  <a:cxn ang="0">
                    <a:pos x="6" y="33"/>
                  </a:cxn>
                  <a:cxn ang="0">
                    <a:pos x="6" y="38"/>
                  </a:cxn>
                  <a:cxn ang="0">
                    <a:pos x="0" y="47"/>
                  </a:cxn>
                  <a:cxn ang="0">
                    <a:pos x="21" y="47"/>
                  </a:cxn>
                  <a:cxn ang="0">
                    <a:pos x="28" y="36"/>
                  </a:cxn>
                </a:cxnLst>
                <a:rect l="0" t="0" r="r" b="b"/>
                <a:pathLst>
                  <a:path w="29" h="48">
                    <a:moveTo>
                      <a:pt x="28" y="36"/>
                    </a:moveTo>
                    <a:lnTo>
                      <a:pt x="20" y="31"/>
                    </a:lnTo>
                    <a:lnTo>
                      <a:pt x="20" y="10"/>
                    </a:lnTo>
                    <a:lnTo>
                      <a:pt x="24" y="5"/>
                    </a:lnTo>
                    <a:lnTo>
                      <a:pt x="17" y="5"/>
                    </a:lnTo>
                    <a:lnTo>
                      <a:pt x="21" y="0"/>
                    </a:lnTo>
                    <a:lnTo>
                      <a:pt x="16" y="0"/>
                    </a:lnTo>
                    <a:lnTo>
                      <a:pt x="10" y="6"/>
                    </a:lnTo>
                    <a:lnTo>
                      <a:pt x="10" y="19"/>
                    </a:lnTo>
                    <a:lnTo>
                      <a:pt x="13" y="22"/>
                    </a:lnTo>
                    <a:lnTo>
                      <a:pt x="13" y="28"/>
                    </a:lnTo>
                    <a:lnTo>
                      <a:pt x="11" y="28"/>
                    </a:lnTo>
                    <a:lnTo>
                      <a:pt x="6" y="33"/>
                    </a:lnTo>
                    <a:lnTo>
                      <a:pt x="6" y="38"/>
                    </a:lnTo>
                    <a:lnTo>
                      <a:pt x="0" y="47"/>
                    </a:lnTo>
                    <a:lnTo>
                      <a:pt x="21" y="47"/>
                    </a:lnTo>
                    <a:lnTo>
                      <a:pt x="28" y="36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2" name="Freeform 16"/>
              <p:cNvSpPr>
                <a:spLocks/>
              </p:cNvSpPr>
              <p:nvPr/>
            </p:nvSpPr>
            <p:spPr bwMode="grayWhite">
              <a:xfrm>
                <a:off x="4549" y="3183"/>
                <a:ext cx="17" cy="17"/>
              </a:xfrm>
              <a:custGeom>
                <a:avLst/>
                <a:gdLst/>
                <a:ahLst/>
                <a:cxnLst>
                  <a:cxn ang="0">
                    <a:pos x="13" y="5"/>
                  </a:cxn>
                  <a:cxn ang="0">
                    <a:pos x="16" y="5"/>
                  </a:cxn>
                  <a:cxn ang="0">
                    <a:pos x="16" y="0"/>
                  </a:cxn>
                  <a:cxn ang="0">
                    <a:pos x="10" y="0"/>
                  </a:cxn>
                  <a:cxn ang="0">
                    <a:pos x="0" y="10"/>
                  </a:cxn>
                  <a:cxn ang="0">
                    <a:pos x="0" y="16"/>
                  </a:cxn>
                  <a:cxn ang="0">
                    <a:pos x="9" y="16"/>
                  </a:cxn>
                  <a:cxn ang="0">
                    <a:pos x="13" y="11"/>
                  </a:cxn>
                  <a:cxn ang="0">
                    <a:pos x="13" y="5"/>
                  </a:cxn>
                </a:cxnLst>
                <a:rect l="0" t="0" r="r" b="b"/>
                <a:pathLst>
                  <a:path w="17" h="17">
                    <a:moveTo>
                      <a:pt x="13" y="5"/>
                    </a:moveTo>
                    <a:lnTo>
                      <a:pt x="16" y="5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9" y="16"/>
                    </a:lnTo>
                    <a:lnTo>
                      <a:pt x="13" y="11"/>
                    </a:lnTo>
                    <a:lnTo>
                      <a:pt x="13" y="5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3" name="Freeform 17"/>
              <p:cNvSpPr>
                <a:spLocks/>
              </p:cNvSpPr>
              <p:nvPr/>
            </p:nvSpPr>
            <p:spPr bwMode="grayWhite">
              <a:xfrm>
                <a:off x="4527" y="3155"/>
                <a:ext cx="184" cy="155"/>
              </a:xfrm>
              <a:custGeom>
                <a:avLst/>
                <a:gdLst/>
                <a:ahLst/>
                <a:cxnLst>
                  <a:cxn ang="0">
                    <a:pos x="120" y="10"/>
                  </a:cxn>
                  <a:cxn ang="0">
                    <a:pos x="144" y="14"/>
                  </a:cxn>
                  <a:cxn ang="0">
                    <a:pos x="129" y="20"/>
                  </a:cxn>
                  <a:cxn ang="0">
                    <a:pos x="123" y="29"/>
                  </a:cxn>
                  <a:cxn ang="0">
                    <a:pos x="114" y="50"/>
                  </a:cxn>
                  <a:cxn ang="0">
                    <a:pos x="100" y="51"/>
                  </a:cxn>
                  <a:cxn ang="0">
                    <a:pos x="88" y="49"/>
                  </a:cxn>
                  <a:cxn ang="0">
                    <a:pos x="94" y="39"/>
                  </a:cxn>
                  <a:cxn ang="0">
                    <a:pos x="88" y="26"/>
                  </a:cxn>
                  <a:cxn ang="0">
                    <a:pos x="81" y="49"/>
                  </a:cxn>
                  <a:cxn ang="0">
                    <a:pos x="62" y="60"/>
                  </a:cxn>
                  <a:cxn ang="0">
                    <a:pos x="52" y="67"/>
                  </a:cxn>
                  <a:cxn ang="0">
                    <a:pos x="38" y="77"/>
                  </a:cxn>
                  <a:cxn ang="0">
                    <a:pos x="30" y="102"/>
                  </a:cxn>
                  <a:cxn ang="0">
                    <a:pos x="5" y="93"/>
                  </a:cxn>
                  <a:cxn ang="0">
                    <a:pos x="0" y="111"/>
                  </a:cxn>
                  <a:cxn ang="0">
                    <a:pos x="10" y="138"/>
                  </a:cxn>
                  <a:cxn ang="0">
                    <a:pos x="50" y="109"/>
                  </a:cxn>
                  <a:cxn ang="0">
                    <a:pos x="75" y="103"/>
                  </a:cxn>
                  <a:cxn ang="0">
                    <a:pos x="79" y="115"/>
                  </a:cxn>
                  <a:cxn ang="0">
                    <a:pos x="99" y="143"/>
                  </a:cxn>
                  <a:cxn ang="0">
                    <a:pos x="101" y="135"/>
                  </a:cxn>
                  <a:cxn ang="0">
                    <a:pos x="107" y="135"/>
                  </a:cxn>
                  <a:cxn ang="0">
                    <a:pos x="88" y="108"/>
                  </a:cxn>
                  <a:cxn ang="0">
                    <a:pos x="94" y="99"/>
                  </a:cxn>
                  <a:cxn ang="0">
                    <a:pos x="114" y="127"/>
                  </a:cxn>
                  <a:cxn ang="0">
                    <a:pos x="123" y="144"/>
                  </a:cxn>
                  <a:cxn ang="0">
                    <a:pos x="127" y="154"/>
                  </a:cxn>
                  <a:cxn ang="0">
                    <a:pos x="131" y="136"/>
                  </a:cxn>
                  <a:cxn ang="0">
                    <a:pos x="144" y="130"/>
                  </a:cxn>
                  <a:cxn ang="0">
                    <a:pos x="153" y="126"/>
                  </a:cxn>
                  <a:cxn ang="0">
                    <a:pos x="150" y="113"/>
                  </a:cxn>
                  <a:cxn ang="0">
                    <a:pos x="157" y="90"/>
                  </a:cxn>
                  <a:cxn ang="0">
                    <a:pos x="166" y="93"/>
                  </a:cxn>
                  <a:cxn ang="0">
                    <a:pos x="169" y="103"/>
                  </a:cxn>
                  <a:cxn ang="0">
                    <a:pos x="177" y="98"/>
                  </a:cxn>
                  <a:cxn ang="0">
                    <a:pos x="175" y="95"/>
                  </a:cxn>
                  <a:cxn ang="0">
                    <a:pos x="180" y="81"/>
                  </a:cxn>
                  <a:cxn ang="0">
                    <a:pos x="183" y="98"/>
                  </a:cxn>
                  <a:cxn ang="0">
                    <a:pos x="120" y="0"/>
                  </a:cxn>
                </a:cxnLst>
                <a:rect l="0" t="0" r="r" b="b"/>
                <a:pathLst>
                  <a:path w="184" h="155">
                    <a:moveTo>
                      <a:pt x="120" y="0"/>
                    </a:moveTo>
                    <a:lnTo>
                      <a:pt x="120" y="10"/>
                    </a:lnTo>
                    <a:lnTo>
                      <a:pt x="124" y="14"/>
                    </a:lnTo>
                    <a:lnTo>
                      <a:pt x="144" y="14"/>
                    </a:lnTo>
                    <a:lnTo>
                      <a:pt x="144" y="20"/>
                    </a:lnTo>
                    <a:lnTo>
                      <a:pt x="129" y="20"/>
                    </a:lnTo>
                    <a:lnTo>
                      <a:pt x="129" y="37"/>
                    </a:lnTo>
                    <a:lnTo>
                      <a:pt x="123" y="29"/>
                    </a:lnTo>
                    <a:lnTo>
                      <a:pt x="123" y="40"/>
                    </a:lnTo>
                    <a:lnTo>
                      <a:pt x="114" y="50"/>
                    </a:lnTo>
                    <a:lnTo>
                      <a:pt x="109" y="44"/>
                    </a:lnTo>
                    <a:lnTo>
                      <a:pt x="100" y="51"/>
                    </a:lnTo>
                    <a:lnTo>
                      <a:pt x="99" y="49"/>
                    </a:lnTo>
                    <a:lnTo>
                      <a:pt x="88" y="49"/>
                    </a:lnTo>
                    <a:lnTo>
                      <a:pt x="94" y="42"/>
                    </a:lnTo>
                    <a:lnTo>
                      <a:pt x="94" y="39"/>
                    </a:lnTo>
                    <a:lnTo>
                      <a:pt x="88" y="34"/>
                    </a:lnTo>
                    <a:lnTo>
                      <a:pt x="88" y="26"/>
                    </a:lnTo>
                    <a:lnTo>
                      <a:pt x="81" y="34"/>
                    </a:lnTo>
                    <a:lnTo>
                      <a:pt x="81" y="49"/>
                    </a:lnTo>
                    <a:lnTo>
                      <a:pt x="73" y="49"/>
                    </a:lnTo>
                    <a:lnTo>
                      <a:pt x="62" y="60"/>
                    </a:lnTo>
                    <a:lnTo>
                      <a:pt x="58" y="60"/>
                    </a:lnTo>
                    <a:lnTo>
                      <a:pt x="52" y="67"/>
                    </a:lnTo>
                    <a:lnTo>
                      <a:pt x="30" y="67"/>
                    </a:lnTo>
                    <a:lnTo>
                      <a:pt x="38" y="77"/>
                    </a:lnTo>
                    <a:lnTo>
                      <a:pt x="38" y="93"/>
                    </a:lnTo>
                    <a:lnTo>
                      <a:pt x="30" y="102"/>
                    </a:lnTo>
                    <a:lnTo>
                      <a:pt x="22" y="93"/>
                    </a:lnTo>
                    <a:lnTo>
                      <a:pt x="5" y="93"/>
                    </a:lnTo>
                    <a:lnTo>
                      <a:pt x="5" y="104"/>
                    </a:lnTo>
                    <a:lnTo>
                      <a:pt x="0" y="111"/>
                    </a:lnTo>
                    <a:lnTo>
                      <a:pt x="0" y="126"/>
                    </a:lnTo>
                    <a:lnTo>
                      <a:pt x="10" y="138"/>
                    </a:lnTo>
                    <a:lnTo>
                      <a:pt x="26" y="138"/>
                    </a:lnTo>
                    <a:lnTo>
                      <a:pt x="50" y="109"/>
                    </a:lnTo>
                    <a:lnTo>
                      <a:pt x="72" y="109"/>
                    </a:lnTo>
                    <a:lnTo>
                      <a:pt x="75" y="103"/>
                    </a:lnTo>
                    <a:lnTo>
                      <a:pt x="80" y="109"/>
                    </a:lnTo>
                    <a:lnTo>
                      <a:pt x="79" y="115"/>
                    </a:lnTo>
                    <a:lnTo>
                      <a:pt x="99" y="135"/>
                    </a:lnTo>
                    <a:lnTo>
                      <a:pt x="99" y="143"/>
                    </a:lnTo>
                    <a:lnTo>
                      <a:pt x="104" y="140"/>
                    </a:lnTo>
                    <a:lnTo>
                      <a:pt x="101" y="135"/>
                    </a:lnTo>
                    <a:lnTo>
                      <a:pt x="104" y="132"/>
                    </a:lnTo>
                    <a:lnTo>
                      <a:pt x="107" y="135"/>
                    </a:lnTo>
                    <a:lnTo>
                      <a:pt x="109" y="134"/>
                    </a:lnTo>
                    <a:lnTo>
                      <a:pt x="88" y="108"/>
                    </a:lnTo>
                    <a:lnTo>
                      <a:pt x="88" y="99"/>
                    </a:lnTo>
                    <a:lnTo>
                      <a:pt x="94" y="99"/>
                    </a:lnTo>
                    <a:lnTo>
                      <a:pt x="94" y="104"/>
                    </a:lnTo>
                    <a:lnTo>
                      <a:pt x="114" y="127"/>
                    </a:lnTo>
                    <a:lnTo>
                      <a:pt x="114" y="134"/>
                    </a:lnTo>
                    <a:lnTo>
                      <a:pt x="123" y="144"/>
                    </a:lnTo>
                    <a:lnTo>
                      <a:pt x="121" y="146"/>
                    </a:lnTo>
                    <a:lnTo>
                      <a:pt x="127" y="154"/>
                    </a:lnTo>
                    <a:lnTo>
                      <a:pt x="137" y="143"/>
                    </a:lnTo>
                    <a:lnTo>
                      <a:pt x="131" y="136"/>
                    </a:lnTo>
                    <a:lnTo>
                      <a:pt x="137" y="130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3" y="126"/>
                    </a:lnTo>
                    <a:lnTo>
                      <a:pt x="147" y="117"/>
                    </a:lnTo>
                    <a:lnTo>
                      <a:pt x="150" y="113"/>
                    </a:lnTo>
                    <a:lnTo>
                      <a:pt x="150" y="98"/>
                    </a:lnTo>
                    <a:lnTo>
                      <a:pt x="157" y="90"/>
                    </a:lnTo>
                    <a:lnTo>
                      <a:pt x="160" y="93"/>
                    </a:lnTo>
                    <a:lnTo>
                      <a:pt x="166" y="93"/>
                    </a:lnTo>
                    <a:lnTo>
                      <a:pt x="163" y="97"/>
                    </a:lnTo>
                    <a:lnTo>
                      <a:pt x="169" y="103"/>
                    </a:lnTo>
                    <a:lnTo>
                      <a:pt x="172" y="98"/>
                    </a:lnTo>
                    <a:lnTo>
                      <a:pt x="177" y="98"/>
                    </a:lnTo>
                    <a:lnTo>
                      <a:pt x="177" y="95"/>
                    </a:lnTo>
                    <a:lnTo>
                      <a:pt x="175" y="95"/>
                    </a:lnTo>
                    <a:lnTo>
                      <a:pt x="171" y="93"/>
                    </a:lnTo>
                    <a:lnTo>
                      <a:pt x="180" y="81"/>
                    </a:lnTo>
                    <a:lnTo>
                      <a:pt x="180" y="98"/>
                    </a:lnTo>
                    <a:lnTo>
                      <a:pt x="183" y="98"/>
                    </a:lnTo>
                    <a:lnTo>
                      <a:pt x="183" y="0"/>
                    </a:lnTo>
                    <a:lnTo>
                      <a:pt x="120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4" name="Freeform 18"/>
              <p:cNvSpPr>
                <a:spLocks/>
              </p:cNvSpPr>
              <p:nvPr/>
            </p:nvSpPr>
            <p:spPr bwMode="grayWhite">
              <a:xfrm>
                <a:off x="4605" y="2991"/>
                <a:ext cx="782" cy="553"/>
              </a:xfrm>
              <a:custGeom>
                <a:avLst/>
                <a:gdLst/>
                <a:ahLst/>
                <a:cxnLst>
                  <a:cxn ang="0">
                    <a:pos x="22" y="145"/>
                  </a:cxn>
                  <a:cxn ang="0">
                    <a:pos x="71" y="96"/>
                  </a:cxn>
                  <a:cxn ang="0">
                    <a:pos x="101" y="130"/>
                  </a:cxn>
                  <a:cxn ang="0">
                    <a:pos x="84" y="128"/>
                  </a:cxn>
                  <a:cxn ang="0">
                    <a:pos x="155" y="123"/>
                  </a:cxn>
                  <a:cxn ang="0">
                    <a:pos x="172" y="79"/>
                  </a:cxn>
                  <a:cxn ang="0">
                    <a:pos x="172" y="89"/>
                  </a:cxn>
                  <a:cxn ang="0">
                    <a:pos x="160" y="123"/>
                  </a:cxn>
                  <a:cxn ang="0">
                    <a:pos x="216" y="95"/>
                  </a:cxn>
                  <a:cxn ang="0">
                    <a:pos x="330" y="16"/>
                  </a:cxn>
                  <a:cxn ang="0">
                    <a:pos x="412" y="20"/>
                  </a:cxn>
                  <a:cxn ang="0">
                    <a:pos x="503" y="10"/>
                  </a:cxn>
                  <a:cxn ang="0">
                    <a:pos x="602" y="51"/>
                  </a:cxn>
                  <a:cxn ang="0">
                    <a:pos x="718" y="65"/>
                  </a:cxn>
                  <a:cxn ang="0">
                    <a:pos x="775" y="112"/>
                  </a:cxn>
                  <a:cxn ang="0">
                    <a:pos x="731" y="148"/>
                  </a:cxn>
                  <a:cxn ang="0">
                    <a:pos x="707" y="194"/>
                  </a:cxn>
                  <a:cxn ang="0">
                    <a:pos x="678" y="196"/>
                  </a:cxn>
                  <a:cxn ang="0">
                    <a:pos x="687" y="132"/>
                  </a:cxn>
                  <a:cxn ang="0">
                    <a:pos x="650" y="166"/>
                  </a:cxn>
                  <a:cxn ang="0">
                    <a:pos x="623" y="196"/>
                  </a:cxn>
                  <a:cxn ang="0">
                    <a:pos x="632" y="228"/>
                  </a:cxn>
                  <a:cxn ang="0">
                    <a:pos x="600" y="276"/>
                  </a:cxn>
                  <a:cxn ang="0">
                    <a:pos x="605" y="315"/>
                  </a:cxn>
                  <a:cxn ang="0">
                    <a:pos x="602" y="296"/>
                  </a:cxn>
                  <a:cxn ang="0">
                    <a:pos x="572" y="299"/>
                  </a:cxn>
                  <a:cxn ang="0">
                    <a:pos x="594" y="356"/>
                  </a:cxn>
                  <a:cxn ang="0">
                    <a:pos x="539" y="423"/>
                  </a:cxn>
                  <a:cxn ang="0">
                    <a:pos x="524" y="442"/>
                  </a:cxn>
                  <a:cxn ang="0">
                    <a:pos x="504" y="507"/>
                  </a:cxn>
                  <a:cxn ang="0">
                    <a:pos x="477" y="508"/>
                  </a:cxn>
                  <a:cxn ang="0">
                    <a:pos x="510" y="552"/>
                  </a:cxn>
                  <a:cxn ang="0">
                    <a:pos x="455" y="449"/>
                  </a:cxn>
                  <a:cxn ang="0">
                    <a:pos x="391" y="428"/>
                  </a:cxn>
                  <a:cxn ang="0">
                    <a:pos x="361" y="495"/>
                  </a:cxn>
                  <a:cxn ang="0">
                    <a:pos x="338" y="530"/>
                  </a:cxn>
                  <a:cxn ang="0">
                    <a:pos x="298" y="425"/>
                  </a:cxn>
                  <a:cxn ang="0">
                    <a:pos x="267" y="436"/>
                  </a:cxn>
                  <a:cxn ang="0">
                    <a:pos x="241" y="391"/>
                  </a:cxn>
                  <a:cxn ang="0">
                    <a:pos x="160" y="366"/>
                  </a:cxn>
                  <a:cxn ang="0">
                    <a:pos x="188" y="414"/>
                  </a:cxn>
                  <a:cxn ang="0">
                    <a:pos x="167" y="445"/>
                  </a:cxn>
                  <a:cxn ang="0">
                    <a:pos x="136" y="434"/>
                  </a:cxn>
                  <a:cxn ang="0">
                    <a:pos x="85" y="355"/>
                  </a:cxn>
                  <a:cxn ang="0">
                    <a:pos x="106" y="310"/>
                  </a:cxn>
                  <a:cxn ang="0">
                    <a:pos x="119" y="276"/>
                  </a:cxn>
                  <a:cxn ang="0">
                    <a:pos x="106" y="162"/>
                  </a:cxn>
                  <a:cxn ang="0">
                    <a:pos x="61" y="138"/>
                  </a:cxn>
                  <a:cxn ang="0">
                    <a:pos x="39" y="150"/>
                  </a:cxn>
                  <a:cxn ang="0">
                    <a:pos x="0" y="162"/>
                  </a:cxn>
                </a:cxnLst>
                <a:rect l="0" t="0" r="r" b="b"/>
                <a:pathLst>
                  <a:path w="782" h="553">
                    <a:moveTo>
                      <a:pt x="0" y="162"/>
                    </a:moveTo>
                    <a:lnTo>
                      <a:pt x="22" y="145"/>
                    </a:lnTo>
                    <a:lnTo>
                      <a:pt x="44" y="112"/>
                    </a:lnTo>
                    <a:lnTo>
                      <a:pt x="71" y="96"/>
                    </a:lnTo>
                    <a:lnTo>
                      <a:pt x="98" y="115"/>
                    </a:lnTo>
                    <a:lnTo>
                      <a:pt x="101" y="130"/>
                    </a:lnTo>
                    <a:lnTo>
                      <a:pt x="95" y="130"/>
                    </a:lnTo>
                    <a:lnTo>
                      <a:pt x="84" y="128"/>
                    </a:lnTo>
                    <a:lnTo>
                      <a:pt x="98" y="145"/>
                    </a:lnTo>
                    <a:lnTo>
                      <a:pt x="155" y="123"/>
                    </a:lnTo>
                    <a:lnTo>
                      <a:pt x="147" y="107"/>
                    </a:lnTo>
                    <a:lnTo>
                      <a:pt x="172" y="79"/>
                    </a:lnTo>
                    <a:lnTo>
                      <a:pt x="188" y="79"/>
                    </a:lnTo>
                    <a:lnTo>
                      <a:pt x="172" y="89"/>
                    </a:lnTo>
                    <a:lnTo>
                      <a:pt x="160" y="109"/>
                    </a:lnTo>
                    <a:lnTo>
                      <a:pt x="160" y="123"/>
                    </a:lnTo>
                    <a:lnTo>
                      <a:pt x="183" y="138"/>
                    </a:lnTo>
                    <a:lnTo>
                      <a:pt x="216" y="95"/>
                    </a:lnTo>
                    <a:lnTo>
                      <a:pt x="330" y="45"/>
                    </a:lnTo>
                    <a:lnTo>
                      <a:pt x="330" y="16"/>
                    </a:lnTo>
                    <a:lnTo>
                      <a:pt x="382" y="5"/>
                    </a:lnTo>
                    <a:lnTo>
                      <a:pt x="412" y="20"/>
                    </a:lnTo>
                    <a:lnTo>
                      <a:pt x="481" y="0"/>
                    </a:lnTo>
                    <a:lnTo>
                      <a:pt x="503" y="10"/>
                    </a:lnTo>
                    <a:lnTo>
                      <a:pt x="549" y="61"/>
                    </a:lnTo>
                    <a:lnTo>
                      <a:pt x="602" y="51"/>
                    </a:lnTo>
                    <a:lnTo>
                      <a:pt x="635" y="69"/>
                    </a:lnTo>
                    <a:lnTo>
                      <a:pt x="718" y="65"/>
                    </a:lnTo>
                    <a:lnTo>
                      <a:pt x="781" y="84"/>
                    </a:lnTo>
                    <a:lnTo>
                      <a:pt x="775" y="112"/>
                    </a:lnTo>
                    <a:lnTo>
                      <a:pt x="722" y="130"/>
                    </a:lnTo>
                    <a:lnTo>
                      <a:pt x="731" y="148"/>
                    </a:lnTo>
                    <a:lnTo>
                      <a:pt x="708" y="158"/>
                    </a:lnTo>
                    <a:lnTo>
                      <a:pt x="707" y="194"/>
                    </a:lnTo>
                    <a:lnTo>
                      <a:pt x="686" y="218"/>
                    </a:lnTo>
                    <a:lnTo>
                      <a:pt x="678" y="196"/>
                    </a:lnTo>
                    <a:lnTo>
                      <a:pt x="689" y="175"/>
                    </a:lnTo>
                    <a:lnTo>
                      <a:pt x="687" y="132"/>
                    </a:lnTo>
                    <a:lnTo>
                      <a:pt x="666" y="154"/>
                    </a:lnTo>
                    <a:lnTo>
                      <a:pt x="650" y="166"/>
                    </a:lnTo>
                    <a:lnTo>
                      <a:pt x="634" y="147"/>
                    </a:lnTo>
                    <a:lnTo>
                      <a:pt x="623" y="196"/>
                    </a:lnTo>
                    <a:lnTo>
                      <a:pt x="635" y="196"/>
                    </a:lnTo>
                    <a:lnTo>
                      <a:pt x="632" y="228"/>
                    </a:lnTo>
                    <a:lnTo>
                      <a:pt x="618" y="263"/>
                    </a:lnTo>
                    <a:lnTo>
                      <a:pt x="600" y="276"/>
                    </a:lnTo>
                    <a:lnTo>
                      <a:pt x="615" y="299"/>
                    </a:lnTo>
                    <a:lnTo>
                      <a:pt x="605" y="315"/>
                    </a:lnTo>
                    <a:lnTo>
                      <a:pt x="602" y="301"/>
                    </a:lnTo>
                    <a:lnTo>
                      <a:pt x="602" y="296"/>
                    </a:lnTo>
                    <a:lnTo>
                      <a:pt x="590" y="288"/>
                    </a:lnTo>
                    <a:lnTo>
                      <a:pt x="572" y="299"/>
                    </a:lnTo>
                    <a:lnTo>
                      <a:pt x="588" y="337"/>
                    </a:lnTo>
                    <a:lnTo>
                      <a:pt x="594" y="356"/>
                    </a:lnTo>
                    <a:lnTo>
                      <a:pt x="574" y="408"/>
                    </a:lnTo>
                    <a:lnTo>
                      <a:pt x="539" y="423"/>
                    </a:lnTo>
                    <a:lnTo>
                      <a:pt x="509" y="420"/>
                    </a:lnTo>
                    <a:lnTo>
                      <a:pt x="524" y="442"/>
                    </a:lnTo>
                    <a:lnTo>
                      <a:pt x="525" y="472"/>
                    </a:lnTo>
                    <a:lnTo>
                      <a:pt x="504" y="507"/>
                    </a:lnTo>
                    <a:lnTo>
                      <a:pt x="480" y="488"/>
                    </a:lnTo>
                    <a:lnTo>
                      <a:pt x="477" y="508"/>
                    </a:lnTo>
                    <a:lnTo>
                      <a:pt x="495" y="526"/>
                    </a:lnTo>
                    <a:lnTo>
                      <a:pt x="510" y="552"/>
                    </a:lnTo>
                    <a:lnTo>
                      <a:pt x="485" y="536"/>
                    </a:lnTo>
                    <a:lnTo>
                      <a:pt x="455" y="449"/>
                    </a:lnTo>
                    <a:lnTo>
                      <a:pt x="418" y="426"/>
                    </a:lnTo>
                    <a:lnTo>
                      <a:pt x="391" y="428"/>
                    </a:lnTo>
                    <a:lnTo>
                      <a:pt x="356" y="477"/>
                    </a:lnTo>
                    <a:lnTo>
                      <a:pt x="361" y="495"/>
                    </a:lnTo>
                    <a:lnTo>
                      <a:pt x="349" y="530"/>
                    </a:lnTo>
                    <a:lnTo>
                      <a:pt x="338" y="530"/>
                    </a:lnTo>
                    <a:lnTo>
                      <a:pt x="298" y="457"/>
                    </a:lnTo>
                    <a:lnTo>
                      <a:pt x="298" y="425"/>
                    </a:lnTo>
                    <a:lnTo>
                      <a:pt x="290" y="437"/>
                    </a:lnTo>
                    <a:lnTo>
                      <a:pt x="267" y="436"/>
                    </a:lnTo>
                    <a:lnTo>
                      <a:pt x="276" y="416"/>
                    </a:lnTo>
                    <a:lnTo>
                      <a:pt x="241" y="391"/>
                    </a:lnTo>
                    <a:lnTo>
                      <a:pt x="197" y="391"/>
                    </a:lnTo>
                    <a:lnTo>
                      <a:pt x="160" y="366"/>
                    </a:lnTo>
                    <a:lnTo>
                      <a:pt x="157" y="391"/>
                    </a:lnTo>
                    <a:lnTo>
                      <a:pt x="188" y="414"/>
                    </a:lnTo>
                    <a:lnTo>
                      <a:pt x="199" y="414"/>
                    </a:lnTo>
                    <a:lnTo>
                      <a:pt x="167" y="445"/>
                    </a:lnTo>
                    <a:lnTo>
                      <a:pt x="136" y="452"/>
                    </a:lnTo>
                    <a:lnTo>
                      <a:pt x="136" y="434"/>
                    </a:lnTo>
                    <a:lnTo>
                      <a:pt x="91" y="372"/>
                    </a:lnTo>
                    <a:lnTo>
                      <a:pt x="85" y="355"/>
                    </a:lnTo>
                    <a:lnTo>
                      <a:pt x="109" y="335"/>
                    </a:lnTo>
                    <a:lnTo>
                      <a:pt x="106" y="310"/>
                    </a:lnTo>
                    <a:lnTo>
                      <a:pt x="106" y="282"/>
                    </a:lnTo>
                    <a:lnTo>
                      <a:pt x="119" y="276"/>
                    </a:lnTo>
                    <a:lnTo>
                      <a:pt x="106" y="263"/>
                    </a:lnTo>
                    <a:lnTo>
                      <a:pt x="106" y="162"/>
                    </a:lnTo>
                    <a:lnTo>
                      <a:pt x="43" y="162"/>
                    </a:lnTo>
                    <a:lnTo>
                      <a:pt x="61" y="138"/>
                    </a:lnTo>
                    <a:lnTo>
                      <a:pt x="60" y="130"/>
                    </a:lnTo>
                    <a:lnTo>
                      <a:pt x="39" y="150"/>
                    </a:lnTo>
                    <a:lnTo>
                      <a:pt x="32" y="162"/>
                    </a:lnTo>
                    <a:lnTo>
                      <a:pt x="0" y="162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5" name="Freeform 19"/>
              <p:cNvSpPr>
                <a:spLocks/>
              </p:cNvSpPr>
              <p:nvPr/>
            </p:nvSpPr>
            <p:spPr bwMode="grayWhite">
              <a:xfrm>
                <a:off x="5221" y="3217"/>
                <a:ext cx="68" cy="113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45" y="14"/>
                  </a:cxn>
                  <a:cxn ang="0">
                    <a:pos x="39" y="23"/>
                  </a:cxn>
                  <a:cxn ang="0">
                    <a:pos x="41" y="38"/>
                  </a:cxn>
                  <a:cxn ang="0">
                    <a:pos x="33" y="58"/>
                  </a:cxn>
                  <a:cxn ang="0">
                    <a:pos x="22" y="77"/>
                  </a:cxn>
                  <a:cxn ang="0">
                    <a:pos x="5" y="89"/>
                  </a:cxn>
                  <a:cxn ang="0">
                    <a:pos x="0" y="110"/>
                  </a:cxn>
                  <a:cxn ang="0">
                    <a:pos x="7" y="112"/>
                  </a:cxn>
                  <a:cxn ang="0">
                    <a:pos x="7" y="92"/>
                  </a:cxn>
                  <a:cxn ang="0">
                    <a:pos x="31" y="91"/>
                  </a:cxn>
                  <a:cxn ang="0">
                    <a:pos x="49" y="78"/>
                  </a:cxn>
                  <a:cxn ang="0">
                    <a:pos x="49" y="51"/>
                  </a:cxn>
                  <a:cxn ang="0">
                    <a:pos x="55" y="41"/>
                  </a:cxn>
                  <a:cxn ang="0">
                    <a:pos x="46" y="24"/>
                  </a:cxn>
                  <a:cxn ang="0">
                    <a:pos x="59" y="19"/>
                  </a:cxn>
                  <a:cxn ang="0">
                    <a:pos x="67" y="5"/>
                  </a:cxn>
                  <a:cxn ang="0">
                    <a:pos x="49" y="7"/>
                  </a:cxn>
                  <a:cxn ang="0">
                    <a:pos x="45" y="0"/>
                  </a:cxn>
                </a:cxnLst>
                <a:rect l="0" t="0" r="r" b="b"/>
                <a:pathLst>
                  <a:path w="68" h="113">
                    <a:moveTo>
                      <a:pt x="45" y="0"/>
                    </a:moveTo>
                    <a:lnTo>
                      <a:pt x="45" y="14"/>
                    </a:lnTo>
                    <a:lnTo>
                      <a:pt x="39" y="23"/>
                    </a:lnTo>
                    <a:lnTo>
                      <a:pt x="41" y="38"/>
                    </a:lnTo>
                    <a:lnTo>
                      <a:pt x="33" y="58"/>
                    </a:lnTo>
                    <a:lnTo>
                      <a:pt x="22" y="77"/>
                    </a:lnTo>
                    <a:lnTo>
                      <a:pt x="5" y="89"/>
                    </a:lnTo>
                    <a:lnTo>
                      <a:pt x="0" y="110"/>
                    </a:lnTo>
                    <a:lnTo>
                      <a:pt x="7" y="112"/>
                    </a:lnTo>
                    <a:lnTo>
                      <a:pt x="7" y="92"/>
                    </a:lnTo>
                    <a:lnTo>
                      <a:pt x="31" y="91"/>
                    </a:lnTo>
                    <a:lnTo>
                      <a:pt x="49" y="78"/>
                    </a:lnTo>
                    <a:lnTo>
                      <a:pt x="49" y="51"/>
                    </a:lnTo>
                    <a:lnTo>
                      <a:pt x="55" y="41"/>
                    </a:lnTo>
                    <a:lnTo>
                      <a:pt x="46" y="24"/>
                    </a:lnTo>
                    <a:lnTo>
                      <a:pt x="59" y="19"/>
                    </a:lnTo>
                    <a:lnTo>
                      <a:pt x="67" y="5"/>
                    </a:lnTo>
                    <a:lnTo>
                      <a:pt x="49" y="7"/>
                    </a:lnTo>
                    <a:lnTo>
                      <a:pt x="45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6" name="Freeform 20"/>
              <p:cNvSpPr>
                <a:spLocks/>
              </p:cNvSpPr>
              <p:nvPr/>
            </p:nvSpPr>
            <p:spPr bwMode="grayWhite">
              <a:xfrm>
                <a:off x="4967" y="3518"/>
                <a:ext cx="17" cy="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1"/>
                  </a:cxn>
                  <a:cxn ang="0">
                    <a:pos x="5" y="25"/>
                  </a:cxn>
                  <a:cxn ang="0">
                    <a:pos x="16" y="15"/>
                  </a:cxn>
                  <a:cxn ang="0">
                    <a:pos x="8" y="0"/>
                  </a:cxn>
                </a:cxnLst>
                <a:rect l="0" t="0" r="r" b="b"/>
                <a:pathLst>
                  <a:path w="17" h="26">
                    <a:moveTo>
                      <a:pt x="8" y="0"/>
                    </a:moveTo>
                    <a:lnTo>
                      <a:pt x="0" y="11"/>
                    </a:lnTo>
                    <a:lnTo>
                      <a:pt x="5" y="25"/>
                    </a:lnTo>
                    <a:lnTo>
                      <a:pt x="16" y="15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7" name="Freeform 21"/>
              <p:cNvSpPr>
                <a:spLocks/>
              </p:cNvSpPr>
              <p:nvPr/>
            </p:nvSpPr>
            <p:spPr bwMode="grayWhite">
              <a:xfrm>
                <a:off x="5069" y="3545"/>
                <a:ext cx="158" cy="6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" y="5"/>
                  </a:cxn>
                  <a:cxn ang="0">
                    <a:pos x="58" y="29"/>
                  </a:cxn>
                  <a:cxn ang="0">
                    <a:pos x="53" y="43"/>
                  </a:cxn>
                  <a:cxn ang="0">
                    <a:pos x="82" y="55"/>
                  </a:cxn>
                  <a:cxn ang="0">
                    <a:pos x="157" y="55"/>
                  </a:cxn>
                  <a:cxn ang="0">
                    <a:pos x="75" y="67"/>
                  </a:cxn>
                  <a:cxn ang="0">
                    <a:pos x="53" y="43"/>
                  </a:cxn>
                  <a:cxn ang="0">
                    <a:pos x="32" y="38"/>
                  </a:cxn>
                  <a:cxn ang="0">
                    <a:pos x="0" y="0"/>
                  </a:cxn>
                </a:cxnLst>
                <a:rect l="0" t="0" r="r" b="b"/>
                <a:pathLst>
                  <a:path w="158" h="68">
                    <a:moveTo>
                      <a:pt x="0" y="0"/>
                    </a:moveTo>
                    <a:lnTo>
                      <a:pt x="23" y="5"/>
                    </a:lnTo>
                    <a:lnTo>
                      <a:pt x="58" y="29"/>
                    </a:lnTo>
                    <a:lnTo>
                      <a:pt x="53" y="43"/>
                    </a:lnTo>
                    <a:lnTo>
                      <a:pt x="82" y="55"/>
                    </a:lnTo>
                    <a:lnTo>
                      <a:pt x="157" y="55"/>
                    </a:lnTo>
                    <a:lnTo>
                      <a:pt x="75" y="67"/>
                    </a:lnTo>
                    <a:lnTo>
                      <a:pt x="53" y="43"/>
                    </a:lnTo>
                    <a:lnTo>
                      <a:pt x="32" y="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8" name="Freeform 22"/>
              <p:cNvSpPr>
                <a:spLocks/>
              </p:cNvSpPr>
              <p:nvPr/>
            </p:nvSpPr>
            <p:spPr bwMode="grayWhite">
              <a:xfrm>
                <a:off x="5195" y="3601"/>
                <a:ext cx="169" cy="159"/>
              </a:xfrm>
              <a:custGeom>
                <a:avLst/>
                <a:gdLst/>
                <a:ahLst/>
                <a:cxnLst>
                  <a:cxn ang="0">
                    <a:pos x="135" y="155"/>
                  </a:cxn>
                  <a:cxn ang="0">
                    <a:pos x="127" y="152"/>
                  </a:cxn>
                  <a:cxn ang="0">
                    <a:pos x="110" y="134"/>
                  </a:cxn>
                  <a:cxn ang="0">
                    <a:pos x="92" y="130"/>
                  </a:cxn>
                  <a:cxn ang="0">
                    <a:pos x="88" y="119"/>
                  </a:cxn>
                  <a:cxn ang="0">
                    <a:pos x="78" y="111"/>
                  </a:cxn>
                  <a:cxn ang="0">
                    <a:pos x="62" y="111"/>
                  </a:cxn>
                  <a:cxn ang="0">
                    <a:pos x="44" y="118"/>
                  </a:cxn>
                  <a:cxn ang="0">
                    <a:pos x="28" y="121"/>
                  </a:cxn>
                  <a:cxn ang="0">
                    <a:pos x="10" y="121"/>
                  </a:cxn>
                  <a:cxn ang="0">
                    <a:pos x="10" y="109"/>
                  </a:cxn>
                  <a:cxn ang="0">
                    <a:pos x="3" y="91"/>
                  </a:cxn>
                  <a:cxn ang="0">
                    <a:pos x="2" y="81"/>
                  </a:cxn>
                  <a:cxn ang="0">
                    <a:pos x="2" y="56"/>
                  </a:cxn>
                  <a:cxn ang="0">
                    <a:pos x="31" y="43"/>
                  </a:cxn>
                  <a:cxn ang="0">
                    <a:pos x="34" y="29"/>
                  </a:cxn>
                  <a:cxn ang="0">
                    <a:pos x="40" y="30"/>
                  </a:cxn>
                  <a:cxn ang="0">
                    <a:pos x="55" y="15"/>
                  </a:cxn>
                  <a:cxn ang="0">
                    <a:pos x="70" y="17"/>
                  </a:cxn>
                  <a:cxn ang="0">
                    <a:pos x="80" y="7"/>
                  </a:cxn>
                  <a:cxn ang="0">
                    <a:pos x="89" y="5"/>
                  </a:cxn>
                  <a:cxn ang="0">
                    <a:pos x="103" y="24"/>
                  </a:cxn>
                  <a:cxn ang="0">
                    <a:pos x="116" y="30"/>
                  </a:cxn>
                  <a:cxn ang="0">
                    <a:pos x="117" y="11"/>
                  </a:cxn>
                  <a:cxn ang="0">
                    <a:pos x="122" y="0"/>
                  </a:cxn>
                  <a:cxn ang="0">
                    <a:pos x="132" y="15"/>
                  </a:cxn>
                  <a:cxn ang="0">
                    <a:pos x="140" y="43"/>
                  </a:cxn>
                  <a:cxn ang="0">
                    <a:pos x="156" y="59"/>
                  </a:cxn>
                  <a:cxn ang="0">
                    <a:pos x="165" y="72"/>
                  </a:cxn>
                  <a:cxn ang="0">
                    <a:pos x="168" y="95"/>
                  </a:cxn>
                  <a:cxn ang="0">
                    <a:pos x="157" y="121"/>
                  </a:cxn>
                  <a:cxn ang="0">
                    <a:pos x="155" y="145"/>
                  </a:cxn>
                  <a:cxn ang="0">
                    <a:pos x="140" y="154"/>
                  </a:cxn>
                </a:cxnLst>
                <a:rect l="0" t="0" r="r" b="b"/>
                <a:pathLst>
                  <a:path w="169" h="159">
                    <a:moveTo>
                      <a:pt x="140" y="154"/>
                    </a:moveTo>
                    <a:lnTo>
                      <a:pt x="135" y="155"/>
                    </a:lnTo>
                    <a:lnTo>
                      <a:pt x="132" y="158"/>
                    </a:lnTo>
                    <a:lnTo>
                      <a:pt x="127" y="152"/>
                    </a:lnTo>
                    <a:lnTo>
                      <a:pt x="112" y="145"/>
                    </a:lnTo>
                    <a:lnTo>
                      <a:pt x="110" y="134"/>
                    </a:lnTo>
                    <a:lnTo>
                      <a:pt x="105" y="130"/>
                    </a:lnTo>
                    <a:lnTo>
                      <a:pt x="92" y="130"/>
                    </a:lnTo>
                    <a:lnTo>
                      <a:pt x="92" y="122"/>
                    </a:lnTo>
                    <a:lnTo>
                      <a:pt x="88" y="119"/>
                    </a:lnTo>
                    <a:lnTo>
                      <a:pt x="87" y="112"/>
                    </a:lnTo>
                    <a:lnTo>
                      <a:pt x="78" y="111"/>
                    </a:lnTo>
                    <a:lnTo>
                      <a:pt x="70" y="109"/>
                    </a:lnTo>
                    <a:lnTo>
                      <a:pt x="62" y="111"/>
                    </a:lnTo>
                    <a:lnTo>
                      <a:pt x="62" y="112"/>
                    </a:lnTo>
                    <a:lnTo>
                      <a:pt x="44" y="118"/>
                    </a:lnTo>
                    <a:lnTo>
                      <a:pt x="44" y="121"/>
                    </a:lnTo>
                    <a:lnTo>
                      <a:pt x="28" y="121"/>
                    </a:lnTo>
                    <a:lnTo>
                      <a:pt x="20" y="126"/>
                    </a:lnTo>
                    <a:lnTo>
                      <a:pt x="10" y="121"/>
                    </a:lnTo>
                    <a:lnTo>
                      <a:pt x="10" y="119"/>
                    </a:lnTo>
                    <a:lnTo>
                      <a:pt x="10" y="109"/>
                    </a:lnTo>
                    <a:lnTo>
                      <a:pt x="7" y="99"/>
                    </a:lnTo>
                    <a:lnTo>
                      <a:pt x="3" y="91"/>
                    </a:lnTo>
                    <a:lnTo>
                      <a:pt x="5" y="84"/>
                    </a:lnTo>
                    <a:lnTo>
                      <a:pt x="2" y="81"/>
                    </a:lnTo>
                    <a:lnTo>
                      <a:pt x="0" y="66"/>
                    </a:lnTo>
                    <a:lnTo>
                      <a:pt x="2" y="56"/>
                    </a:lnTo>
                    <a:lnTo>
                      <a:pt x="11" y="48"/>
                    </a:lnTo>
                    <a:lnTo>
                      <a:pt x="31" y="43"/>
                    </a:lnTo>
                    <a:lnTo>
                      <a:pt x="36" y="36"/>
                    </a:lnTo>
                    <a:lnTo>
                      <a:pt x="34" y="29"/>
                    </a:lnTo>
                    <a:lnTo>
                      <a:pt x="39" y="27"/>
                    </a:lnTo>
                    <a:lnTo>
                      <a:pt x="40" y="30"/>
                    </a:lnTo>
                    <a:lnTo>
                      <a:pt x="42" y="25"/>
                    </a:lnTo>
                    <a:lnTo>
                      <a:pt x="55" y="15"/>
                    </a:lnTo>
                    <a:lnTo>
                      <a:pt x="62" y="20"/>
                    </a:lnTo>
                    <a:lnTo>
                      <a:pt x="70" y="17"/>
                    </a:lnTo>
                    <a:lnTo>
                      <a:pt x="72" y="9"/>
                    </a:lnTo>
                    <a:lnTo>
                      <a:pt x="80" y="7"/>
                    </a:lnTo>
                    <a:lnTo>
                      <a:pt x="78" y="1"/>
                    </a:lnTo>
                    <a:lnTo>
                      <a:pt x="89" y="5"/>
                    </a:lnTo>
                    <a:lnTo>
                      <a:pt x="98" y="3"/>
                    </a:lnTo>
                    <a:lnTo>
                      <a:pt x="103" y="24"/>
                    </a:lnTo>
                    <a:lnTo>
                      <a:pt x="110" y="30"/>
                    </a:lnTo>
                    <a:lnTo>
                      <a:pt x="116" y="30"/>
                    </a:lnTo>
                    <a:lnTo>
                      <a:pt x="119" y="17"/>
                    </a:lnTo>
                    <a:lnTo>
                      <a:pt x="117" y="11"/>
                    </a:lnTo>
                    <a:lnTo>
                      <a:pt x="119" y="1"/>
                    </a:lnTo>
                    <a:lnTo>
                      <a:pt x="122" y="0"/>
                    </a:lnTo>
                    <a:lnTo>
                      <a:pt x="127" y="12"/>
                    </a:lnTo>
                    <a:lnTo>
                      <a:pt x="132" y="15"/>
                    </a:lnTo>
                    <a:lnTo>
                      <a:pt x="135" y="27"/>
                    </a:lnTo>
                    <a:lnTo>
                      <a:pt x="140" y="43"/>
                    </a:lnTo>
                    <a:lnTo>
                      <a:pt x="147" y="47"/>
                    </a:lnTo>
                    <a:lnTo>
                      <a:pt x="156" y="59"/>
                    </a:lnTo>
                    <a:lnTo>
                      <a:pt x="157" y="65"/>
                    </a:lnTo>
                    <a:lnTo>
                      <a:pt x="165" y="72"/>
                    </a:lnTo>
                    <a:lnTo>
                      <a:pt x="168" y="85"/>
                    </a:lnTo>
                    <a:lnTo>
                      <a:pt x="168" y="95"/>
                    </a:lnTo>
                    <a:lnTo>
                      <a:pt x="165" y="111"/>
                    </a:lnTo>
                    <a:lnTo>
                      <a:pt x="157" y="121"/>
                    </a:lnTo>
                    <a:lnTo>
                      <a:pt x="155" y="134"/>
                    </a:lnTo>
                    <a:lnTo>
                      <a:pt x="155" y="145"/>
                    </a:lnTo>
                    <a:lnTo>
                      <a:pt x="147" y="147"/>
                    </a:lnTo>
                    <a:lnTo>
                      <a:pt x="140" y="154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9" name="Freeform 23"/>
              <p:cNvSpPr>
                <a:spLocks/>
              </p:cNvSpPr>
              <p:nvPr/>
            </p:nvSpPr>
            <p:spPr bwMode="grayWhite">
              <a:xfrm>
                <a:off x="5330" y="3768"/>
                <a:ext cx="17" cy="2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2" y="13"/>
                  </a:cxn>
                  <a:cxn ang="0">
                    <a:pos x="2" y="10"/>
                  </a:cxn>
                  <a:cxn ang="0">
                    <a:pos x="2" y="8"/>
                  </a:cxn>
                  <a:cxn ang="0">
                    <a:pos x="1" y="5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8" y="2"/>
                  </a:cxn>
                  <a:cxn ang="0">
                    <a:pos x="11" y="2"/>
                  </a:cxn>
                  <a:cxn ang="0">
                    <a:pos x="12" y="2"/>
                  </a:cxn>
                  <a:cxn ang="0">
                    <a:pos x="16" y="0"/>
                  </a:cxn>
                  <a:cxn ang="0">
                    <a:pos x="16" y="8"/>
                  </a:cxn>
                  <a:cxn ang="0">
                    <a:pos x="14" y="10"/>
                  </a:cxn>
                  <a:cxn ang="0">
                    <a:pos x="12" y="13"/>
                  </a:cxn>
                  <a:cxn ang="0">
                    <a:pos x="12" y="16"/>
                  </a:cxn>
                  <a:cxn ang="0">
                    <a:pos x="11" y="16"/>
                  </a:cxn>
                  <a:cxn ang="0">
                    <a:pos x="11" y="19"/>
                  </a:cxn>
                  <a:cxn ang="0">
                    <a:pos x="8" y="16"/>
                  </a:cxn>
                </a:cxnLst>
                <a:rect l="0" t="0" r="r" b="b"/>
                <a:pathLst>
                  <a:path w="17" h="20">
                    <a:moveTo>
                      <a:pt x="8" y="16"/>
                    </a:moveTo>
                    <a:lnTo>
                      <a:pt x="2" y="13"/>
                    </a:lnTo>
                    <a:lnTo>
                      <a:pt x="2" y="10"/>
                    </a:lnTo>
                    <a:lnTo>
                      <a:pt x="2" y="8"/>
                    </a:lnTo>
                    <a:lnTo>
                      <a:pt x="1" y="5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4" y="10"/>
                    </a:lnTo>
                    <a:lnTo>
                      <a:pt x="12" y="13"/>
                    </a:lnTo>
                    <a:lnTo>
                      <a:pt x="12" y="16"/>
                    </a:lnTo>
                    <a:lnTo>
                      <a:pt x="11" y="16"/>
                    </a:lnTo>
                    <a:lnTo>
                      <a:pt x="11" y="19"/>
                    </a:lnTo>
                    <a:lnTo>
                      <a:pt x="8" y="16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20" name="Freeform 24"/>
              <p:cNvSpPr>
                <a:spLocks/>
              </p:cNvSpPr>
              <p:nvPr/>
            </p:nvSpPr>
            <p:spPr bwMode="grayWhite">
              <a:xfrm>
                <a:off x="4739" y="3587"/>
                <a:ext cx="19" cy="76"/>
              </a:xfrm>
              <a:custGeom>
                <a:avLst/>
                <a:gdLst/>
                <a:ahLst/>
                <a:cxnLst>
                  <a:cxn ang="0">
                    <a:pos x="2" y="26"/>
                  </a:cxn>
                  <a:cxn ang="0">
                    <a:pos x="9" y="20"/>
                  </a:cxn>
                  <a:cxn ang="0">
                    <a:pos x="14" y="0"/>
                  </a:cxn>
                  <a:cxn ang="0">
                    <a:pos x="18" y="30"/>
                  </a:cxn>
                  <a:cxn ang="0">
                    <a:pos x="12" y="67"/>
                  </a:cxn>
                  <a:cxn ang="0">
                    <a:pos x="0" y="75"/>
                  </a:cxn>
                  <a:cxn ang="0">
                    <a:pos x="0" y="57"/>
                  </a:cxn>
                  <a:cxn ang="0">
                    <a:pos x="3" y="45"/>
                  </a:cxn>
                  <a:cxn ang="0">
                    <a:pos x="2" y="26"/>
                  </a:cxn>
                </a:cxnLst>
                <a:rect l="0" t="0" r="r" b="b"/>
                <a:pathLst>
                  <a:path w="19" h="76">
                    <a:moveTo>
                      <a:pt x="2" y="26"/>
                    </a:moveTo>
                    <a:lnTo>
                      <a:pt x="9" y="20"/>
                    </a:lnTo>
                    <a:lnTo>
                      <a:pt x="14" y="0"/>
                    </a:lnTo>
                    <a:lnTo>
                      <a:pt x="18" y="30"/>
                    </a:lnTo>
                    <a:lnTo>
                      <a:pt x="12" y="67"/>
                    </a:lnTo>
                    <a:lnTo>
                      <a:pt x="0" y="75"/>
                    </a:lnTo>
                    <a:lnTo>
                      <a:pt x="0" y="57"/>
                    </a:lnTo>
                    <a:lnTo>
                      <a:pt x="3" y="45"/>
                    </a:lnTo>
                    <a:lnTo>
                      <a:pt x="2" y="26"/>
                    </a:lnTo>
                  </a:path>
                </a:pathLst>
              </a:custGeom>
              <a:solidFill>
                <a:srgbClr val="2929FF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61950" y="3024188"/>
            <a:ext cx="83820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Marea Trimitere</a:t>
            </a:r>
          </a:p>
          <a:p>
            <a:pPr algn="ctr"/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e strategia lui Dumnezeu</a:t>
            </a:r>
            <a:endParaRPr lang="en-US" sz="2400" b="1">
              <a:solidFill>
                <a:srgbClr val="FF29C7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tx2"/>
                </a:solidFill>
                <a:latin typeface="Arial" charset="0"/>
                <a:cs typeface="Arial" charset="0"/>
              </a:rPr>
              <a:t>“</a:t>
            </a:r>
            <a:r>
              <a:rPr lang="en-US" sz="2800" b="1">
                <a:solidFill>
                  <a:schemeClr val="hlink"/>
                </a:solidFill>
                <a:latin typeface="Arial" charset="0"/>
                <a:cs typeface="Arial" charset="0"/>
              </a:rPr>
              <a:t>Duceti-va</a:t>
            </a:r>
            <a:r>
              <a:rPr lang="en-US" sz="2800">
                <a:solidFill>
                  <a:schemeClr val="tx2"/>
                </a:solidFill>
                <a:latin typeface="Arial" charset="0"/>
                <a:cs typeface="Arial" charset="0"/>
              </a:rPr>
              <a:t> si </a:t>
            </a:r>
            <a:r>
              <a:rPr lang="en-US" sz="2800" b="1">
                <a:solidFill>
                  <a:schemeClr val="hlink"/>
                </a:solidFill>
                <a:latin typeface="Arial" charset="0"/>
                <a:cs typeface="Arial" charset="0"/>
              </a:rPr>
              <a:t>faceti ucenici din toate neamurile, botezandu-i</a:t>
            </a:r>
            <a:r>
              <a:rPr lang="en-US" sz="2800">
                <a:solidFill>
                  <a:schemeClr val="tx2"/>
                </a:solidFill>
                <a:latin typeface="Arial" charset="0"/>
                <a:cs typeface="Arial" charset="0"/>
              </a:rPr>
              <a:t> in Numele Tatalui si al Fiului si al Sfantului Duh. Si </a:t>
            </a:r>
            <a:r>
              <a:rPr lang="en-US" sz="2800" b="1">
                <a:solidFill>
                  <a:schemeClr val="hlink"/>
                </a:solidFill>
                <a:latin typeface="Arial" charset="0"/>
                <a:cs typeface="Arial" charset="0"/>
              </a:rPr>
              <a:t>invatati-i sa pazeasca</a:t>
            </a:r>
            <a:r>
              <a:rPr lang="en-US" sz="2800">
                <a:solidFill>
                  <a:schemeClr val="tx2"/>
                </a:solidFill>
                <a:latin typeface="Arial" charset="0"/>
                <a:cs typeface="Arial" charset="0"/>
              </a:rPr>
              <a:t> tot ce </a:t>
            </a:r>
          </a:p>
          <a:p>
            <a:pPr algn="ctr"/>
            <a:r>
              <a:rPr lang="en-US" sz="2800">
                <a:solidFill>
                  <a:schemeClr val="tx2"/>
                </a:solidFill>
                <a:latin typeface="Arial" charset="0"/>
                <a:cs typeface="Arial" charset="0"/>
              </a:rPr>
              <a:t>v-am poruncit Eu.” 		Matei 20:18-20</a:t>
            </a:r>
            <a:endParaRPr lang="en-US" sz="28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685800" y="458788"/>
            <a:ext cx="7662863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Porunca lui Dumnezeu</a:t>
            </a:r>
            <a:endParaRPr lang="en-US" sz="3600" b="1">
              <a:solidFill>
                <a:srgbClr val="FF9933"/>
              </a:solidFill>
              <a:latin typeface="Arial" charset="0"/>
            </a:endParaRPr>
          </a:p>
          <a:p>
            <a:pPr algn="ctr"/>
            <a:endParaRPr lang="en-US" sz="1000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29725" name="Text Box 29"/>
          <p:cNvSpPr txBox="1">
            <a:spLocks noChangeArrowheads="1"/>
          </p:cNvSpPr>
          <p:nvPr/>
        </p:nvSpPr>
        <p:spPr bwMode="auto">
          <a:xfrm>
            <a:off x="341313" y="1265238"/>
            <a:ext cx="8504237" cy="18002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“Sa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iubesti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pe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Domnul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,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Dumnezeul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tau, cu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toata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inima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ta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, cu tot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sufletul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tau,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si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cu tot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cugetul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tau… Sa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iubesti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pe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aproapele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tau ca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pe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tine 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insuti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.”								</a:t>
            </a:r>
            <a:r>
              <a:rPr lang="en-US" sz="2800" dirty="0" err="1">
                <a:solidFill>
                  <a:schemeClr val="tx2"/>
                </a:solidFill>
                <a:latin typeface="Arial" charset="0"/>
                <a:cs typeface="Arial" charset="0"/>
              </a:rPr>
              <a:t>Matei</a:t>
            </a:r>
            <a:r>
              <a:rPr lang="en-US" sz="2800" dirty="0">
                <a:solidFill>
                  <a:schemeClr val="tx2"/>
                </a:solidFill>
                <a:latin typeface="Arial" charset="0"/>
                <a:cs typeface="Arial" charset="0"/>
              </a:rPr>
              <a:t> 22: 37-39“</a:t>
            </a:r>
            <a:endParaRPr lang="en-US" sz="28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9726" name="Rectangle 30"/>
          <p:cNvSpPr>
            <a:spLocks noChangeArrowheads="1"/>
          </p:cNvSpPr>
          <p:nvPr/>
        </p:nvSpPr>
        <p:spPr bwMode="hidden">
          <a:xfrm>
            <a:off x="0" y="6489700"/>
            <a:ext cx="9131300" cy="3683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9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699" grpId="0"/>
      <p:bldP spid="2972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>
                <a:solidFill>
                  <a:srgbClr val="FF0066"/>
                </a:solidFill>
              </a:rPr>
              <a:t>Ce e un ucenic?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Un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convertit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e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ucenic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?</a:t>
            </a:r>
            <a:endParaRPr lang="en-US" dirty="0">
              <a:solidFill>
                <a:srgbClr val="3399FF"/>
              </a:solidFill>
              <a:effectLst/>
            </a:endParaRPr>
          </a:p>
          <a:p>
            <a:pPr algn="ctr">
              <a:buFont typeface="Wingdings" pitchFamily="2" charset="2"/>
              <a:buNone/>
            </a:pPr>
            <a:endParaRPr lang="en-US" dirty="0">
              <a:solidFill>
                <a:srgbClr val="FF0066"/>
              </a:solidFill>
              <a:effectLst/>
            </a:endParaRPr>
          </a:p>
          <a:p>
            <a:pPr algn="ctr">
              <a:buFont typeface="Wingdings" pitchFamily="2" charset="2"/>
              <a:buNone/>
            </a:pPr>
            <a:r>
              <a:rPr lang="en-US" sz="4000" dirty="0">
                <a:solidFill>
                  <a:srgbClr val="FF0066"/>
                </a:solidFill>
                <a:effectLst/>
                <a:latin typeface="Arial" charset="0"/>
                <a:cs typeface="Arial" charset="0"/>
              </a:rPr>
              <a:t>Un </a:t>
            </a:r>
            <a:r>
              <a:rPr lang="en-US" sz="4000" dirty="0" err="1">
                <a:solidFill>
                  <a:srgbClr val="FF0066"/>
                </a:solidFill>
                <a:effectLst/>
                <a:latin typeface="Arial" charset="0"/>
                <a:cs typeface="Arial" charset="0"/>
              </a:rPr>
              <a:t>ucenic</a:t>
            </a:r>
            <a:r>
              <a:rPr lang="en-US" sz="4000" dirty="0">
                <a:solidFill>
                  <a:srgbClr val="FF0066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4000" dirty="0" err="1">
                <a:solidFill>
                  <a:srgbClr val="FF0066"/>
                </a:solidFill>
                <a:effectLst/>
                <a:latin typeface="Arial" charset="0"/>
                <a:cs typeface="Arial" charset="0"/>
              </a:rPr>
              <a:t>este</a:t>
            </a:r>
            <a:r>
              <a:rPr lang="en-US" sz="4000" dirty="0">
                <a:solidFill>
                  <a:srgbClr val="FF0066"/>
                </a:solidFill>
                <a:effectLst/>
                <a:latin typeface="Arial" charset="0"/>
                <a:cs typeface="Arial" charset="0"/>
              </a:rPr>
              <a:t>:</a:t>
            </a:r>
            <a:endParaRPr lang="en-US" sz="4000" dirty="0">
              <a:solidFill>
                <a:srgbClr val="FF0066"/>
              </a:solidFill>
              <a:effectLst/>
            </a:endParaRPr>
          </a:p>
          <a:p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O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persoana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care L-a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primit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pe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Cristos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si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urmeaza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invataturile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lui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Cristos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!</a:t>
            </a:r>
          </a:p>
          <a:p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Ucenicul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este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o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persoana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care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traieste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ca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Cristos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nu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doar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invata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despre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Cristos</a:t>
            </a:r>
            <a:r>
              <a:rPr lang="en-US" dirty="0">
                <a:solidFill>
                  <a:srgbClr val="3399FF"/>
                </a:solidFill>
                <a:effectLst/>
                <a:latin typeface="Arial" charset="0"/>
                <a:cs typeface="Arial" charset="0"/>
              </a:rPr>
              <a:t>!</a:t>
            </a:r>
            <a:endParaRPr lang="en-US" dirty="0">
              <a:solidFill>
                <a:srgbClr val="3399FF"/>
              </a:solidFill>
              <a:effectLst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3026"/>
            <a:ext cx="7772400" cy="1011308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sz="3600" b="1" dirty="0" err="1">
                <a:solidFill>
                  <a:srgbClr val="FF0066"/>
                </a:solidFill>
              </a:rPr>
              <a:t>Toate</a:t>
            </a:r>
            <a:r>
              <a:rPr lang="en-US" sz="3600" b="1" dirty="0">
                <a:solidFill>
                  <a:srgbClr val="FF0066"/>
                </a:solidFill>
              </a:rPr>
              <a:t> </a:t>
            </a:r>
            <a:r>
              <a:rPr lang="en-US" sz="3600" b="1" dirty="0" err="1">
                <a:solidFill>
                  <a:srgbClr val="FF0066"/>
                </a:solidFill>
              </a:rPr>
              <a:t>lucrurile</a:t>
            </a:r>
            <a:r>
              <a:rPr lang="en-US" sz="3600" b="1" dirty="0">
                <a:solidFill>
                  <a:srgbClr val="FF0066"/>
                </a:solidFill>
              </a:rPr>
              <a:t> care </a:t>
            </a:r>
            <a:r>
              <a:rPr lang="en-US" sz="3600" b="1" dirty="0" err="1">
                <a:solidFill>
                  <a:srgbClr val="FF0066"/>
                </a:solidFill>
              </a:rPr>
              <a:t>traiesc</a:t>
            </a:r>
            <a:r>
              <a:rPr lang="en-US" sz="3600" b="1" dirty="0">
                <a:solidFill>
                  <a:srgbClr val="FF0066"/>
                </a:solidFill>
              </a:rPr>
              <a:t> </a:t>
            </a:r>
            <a:r>
              <a:rPr lang="en-US" sz="3600" b="1" dirty="0" err="1">
                <a:solidFill>
                  <a:srgbClr val="FF0066"/>
                </a:solidFill>
              </a:rPr>
              <a:t>sanatos</a:t>
            </a:r>
            <a:r>
              <a:rPr lang="en-US" sz="3600" b="1" dirty="0">
                <a:solidFill>
                  <a:srgbClr val="FF0066"/>
                </a:solidFill>
              </a:rPr>
              <a:t> </a:t>
            </a:r>
            <a:r>
              <a:rPr lang="en-US" sz="3600" b="1" dirty="0" err="1">
                <a:solidFill>
                  <a:srgbClr val="FF0066"/>
                </a:solidFill>
              </a:rPr>
              <a:t>cresc</a:t>
            </a:r>
            <a:endParaRPr lang="en-US" sz="3600" b="1" dirty="0">
              <a:solidFill>
                <a:srgbClr val="FF0066"/>
              </a:solidFill>
            </a:endParaRP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7899400" cy="1793875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3600">
                <a:solidFill>
                  <a:schemeClr val="tx2"/>
                </a:solidFill>
                <a:latin typeface="Arial" charset="0"/>
                <a:cs typeface="Arial" charset="0"/>
              </a:rPr>
              <a:t>Dumnezeu a pus in creatia Lui capacitatea intrinseca de a trai ca organisme sanatoase pentru a creste si a se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1797050" y="4721225"/>
            <a:ext cx="5407025" cy="698500"/>
          </a:xfrm>
          <a:prstGeom prst="rect">
            <a:avLst/>
          </a:prstGeom>
          <a:noFill/>
          <a:ln w="57150" cmpd="thickThin">
            <a:solidFill>
              <a:srgbClr val="FF0066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>
                <a:solidFill>
                  <a:schemeClr val="accent1"/>
                </a:solidFill>
                <a:latin typeface="Arial" charset="0"/>
                <a:cs typeface="Arial" charset="0"/>
              </a:rPr>
              <a:t>Biserica</a:t>
            </a:r>
            <a:r>
              <a:rPr lang="en-US" sz="3200">
                <a:solidFill>
                  <a:schemeClr val="accent1"/>
                </a:solidFill>
                <a:latin typeface="Arial" charset="0"/>
                <a:cs typeface="Arial" charset="0"/>
              </a:rPr>
              <a:t> e un </a:t>
            </a:r>
            <a:r>
              <a:rPr lang="en-US" sz="3200" b="1">
                <a:solidFill>
                  <a:schemeClr val="accent1"/>
                </a:solidFill>
                <a:latin typeface="Arial" charset="0"/>
                <a:cs typeface="Arial" charset="0"/>
              </a:rPr>
              <a:t>organism viu</a:t>
            </a:r>
            <a:endParaRPr lang="en-US" sz="3200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autoUpdateAnimBg="0"/>
      <p:bldP spid="110597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12775"/>
            <a:ext cx="7772400" cy="5842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sz="3600" b="1">
                <a:solidFill>
                  <a:srgbClr val="FF0066"/>
                </a:solidFill>
              </a:rPr>
              <a:t>Principii ale cresterii</a:t>
            </a:r>
          </a:p>
        </p:txBody>
      </p:sp>
      <p:sp>
        <p:nvSpPr>
          <p:cNvPr id="153603" name="Rectangle 1027"/>
          <p:cNvSpPr>
            <a:spLocks noChangeArrowheads="1"/>
          </p:cNvSpPr>
          <p:nvPr/>
        </p:nvSpPr>
        <p:spPr bwMode="auto">
          <a:xfrm>
            <a:off x="1301750" y="4819650"/>
            <a:ext cx="6473825" cy="1490663"/>
          </a:xfrm>
          <a:prstGeom prst="rect">
            <a:avLst/>
          </a:prstGeom>
          <a:noFill/>
          <a:ln w="57150" cmpd="thickThin">
            <a:solidFill>
              <a:srgbClr val="FF0066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Biserica ar trebui sa fie o retea de Familii Spirituale care se reproduc,  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nu un orfelinat!</a:t>
            </a:r>
            <a:r>
              <a:rPr lang="en-US"/>
              <a:t> </a:t>
            </a:r>
            <a:endParaRPr lang="en-US" sz="2800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3606" name="Freeform 1030"/>
          <p:cNvSpPr>
            <a:spLocks/>
          </p:cNvSpPr>
          <p:nvPr/>
        </p:nvSpPr>
        <p:spPr bwMode="auto">
          <a:xfrm>
            <a:off x="941506" y="2085643"/>
            <a:ext cx="6985000" cy="715963"/>
          </a:xfrm>
          <a:custGeom>
            <a:avLst/>
            <a:gdLst/>
            <a:ahLst/>
            <a:cxnLst>
              <a:cxn ang="0">
                <a:pos x="0" y="352"/>
              </a:cxn>
              <a:cxn ang="0">
                <a:pos x="3096" y="392"/>
              </a:cxn>
              <a:cxn ang="0">
                <a:pos x="4400" y="0"/>
              </a:cxn>
            </a:cxnLst>
            <a:rect l="0" t="0" r="r" b="b"/>
            <a:pathLst>
              <a:path w="4400" h="451">
                <a:moveTo>
                  <a:pt x="0" y="352"/>
                </a:moveTo>
                <a:cubicBezTo>
                  <a:pt x="516" y="359"/>
                  <a:pt x="2363" y="451"/>
                  <a:pt x="3096" y="392"/>
                </a:cubicBezTo>
                <a:cubicBezTo>
                  <a:pt x="3829" y="333"/>
                  <a:pt x="4128" y="82"/>
                  <a:pt x="4400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53607" name="Freeform 1031"/>
          <p:cNvSpPr>
            <a:spLocks/>
          </p:cNvSpPr>
          <p:nvPr/>
        </p:nvSpPr>
        <p:spPr bwMode="auto">
          <a:xfrm flipV="1">
            <a:off x="1006901" y="3710296"/>
            <a:ext cx="6985000" cy="715963"/>
          </a:xfrm>
          <a:custGeom>
            <a:avLst/>
            <a:gdLst/>
            <a:ahLst/>
            <a:cxnLst>
              <a:cxn ang="0">
                <a:pos x="0" y="352"/>
              </a:cxn>
              <a:cxn ang="0">
                <a:pos x="3096" y="392"/>
              </a:cxn>
              <a:cxn ang="0">
                <a:pos x="4400" y="0"/>
              </a:cxn>
            </a:cxnLst>
            <a:rect l="0" t="0" r="r" b="b"/>
            <a:pathLst>
              <a:path w="4400" h="451">
                <a:moveTo>
                  <a:pt x="0" y="352"/>
                </a:moveTo>
                <a:cubicBezTo>
                  <a:pt x="516" y="359"/>
                  <a:pt x="2363" y="451"/>
                  <a:pt x="3096" y="392"/>
                </a:cubicBezTo>
                <a:cubicBezTo>
                  <a:pt x="3829" y="333"/>
                  <a:pt x="4128" y="82"/>
                  <a:pt x="4400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153619" name="Group 1043"/>
          <p:cNvGrpSpPr>
            <a:grpSpLocks/>
          </p:cNvGrpSpPr>
          <p:nvPr/>
        </p:nvGrpSpPr>
        <p:grpSpPr bwMode="auto">
          <a:xfrm>
            <a:off x="783815" y="1498600"/>
            <a:ext cx="7933147" cy="2243138"/>
            <a:chOff x="422" y="872"/>
            <a:chExt cx="5061" cy="1413"/>
          </a:xfrm>
        </p:grpSpPr>
        <p:sp>
          <p:nvSpPr>
            <p:cNvPr id="153604" name="Text Box 1028"/>
            <p:cNvSpPr txBox="1">
              <a:spLocks noChangeArrowheads="1"/>
            </p:cNvSpPr>
            <p:nvPr/>
          </p:nvSpPr>
          <p:spPr bwMode="auto">
            <a:xfrm>
              <a:off x="422" y="872"/>
              <a:ext cx="5061" cy="13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 smtClean="0"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 </a:t>
              </a:r>
              <a:r>
                <a:rPr lang="en-US" sz="2400" b="1" dirty="0" err="1" smtClean="0"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Familia</a:t>
              </a:r>
              <a:r>
                <a:rPr lang="en-US" sz="2400" b="1" dirty="0" smtClean="0"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spirituala</a:t>
              </a:r>
              <a:endParaRPr lang="en-US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endParaRPr>
            </a:p>
            <a:p>
              <a:pPr>
                <a:spcBef>
                  <a:spcPct val="50000"/>
                </a:spcBef>
              </a:pPr>
              <a:endParaRPr lang="en-US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2400" dirty="0">
                  <a:latin typeface="Arial" charset="0"/>
                </a:rPr>
                <a:t>						  </a:t>
              </a:r>
              <a:r>
                <a:rPr lang="en-US" sz="2000" dirty="0">
                  <a:latin typeface="Arial" charset="0"/>
                </a:rPr>
                <a:t>►</a:t>
              </a:r>
              <a:r>
                <a:rPr lang="en-US" sz="2400" dirty="0">
                  <a:latin typeface="Arial" charset="0"/>
                </a:rPr>
                <a:t> </a:t>
              </a:r>
              <a:r>
                <a:rPr lang="en-US" dirty="0" err="1">
                  <a:solidFill>
                    <a:srgbClr val="FFF90F"/>
                  </a:solidFill>
                </a:rPr>
                <a:t>Crestin</a:t>
              </a:r>
              <a:r>
                <a:rPr lang="en-US" dirty="0">
                  <a:solidFill>
                    <a:srgbClr val="FFF90F"/>
                  </a:solidFill>
                </a:rPr>
                <a:t> </a:t>
              </a:r>
              <a:r>
                <a:rPr lang="en-US" dirty="0" err="1">
                  <a:solidFill>
                    <a:srgbClr val="FFF90F"/>
                  </a:solidFill>
                </a:rPr>
                <a:t>nou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4FB6F"/>
                  </a:solidFill>
                  <a:latin typeface="Arial" charset="0"/>
                </a:rPr>
                <a:t>    </a:t>
              </a:r>
              <a:r>
                <a:rPr lang="en-US" dirty="0" err="1">
                  <a:solidFill>
                    <a:srgbClr val="FFF90F"/>
                  </a:solidFill>
                </a:rPr>
                <a:t>Crestin</a:t>
              </a:r>
              <a:r>
                <a:rPr lang="en-US" dirty="0">
                  <a:solidFill>
                    <a:srgbClr val="FFF90F"/>
                  </a:solidFill>
                </a:rPr>
                <a:t> </a:t>
              </a:r>
              <a:r>
                <a:rPr lang="en-US" dirty="0" err="1">
                  <a:solidFill>
                    <a:srgbClr val="FFF90F"/>
                  </a:solidFill>
                </a:rPr>
                <a:t>nou</a:t>
              </a:r>
              <a:r>
                <a:rPr lang="en-US" dirty="0"/>
                <a:t> </a:t>
              </a:r>
              <a:r>
                <a:rPr lang="en-US" sz="2000" dirty="0">
                  <a:latin typeface="Arial" charset="0"/>
                </a:rPr>
                <a:t>►</a:t>
              </a:r>
              <a:r>
                <a:rPr lang="en-US" dirty="0">
                  <a:solidFill>
                    <a:srgbClr val="FF29C7"/>
                  </a:solidFill>
                  <a:latin typeface="Arial" charset="0"/>
                </a:rPr>
                <a:t>   </a:t>
              </a:r>
              <a:r>
                <a:rPr lang="en-US" dirty="0" err="1">
                  <a:solidFill>
                    <a:srgbClr val="FF29C7"/>
                  </a:solidFill>
                </a:rPr>
                <a:t>Ucenic</a:t>
              </a:r>
              <a:r>
                <a:rPr lang="en-US" dirty="0">
                  <a:latin typeface="Arial" charset="0"/>
                </a:rPr>
                <a:t> </a:t>
              </a:r>
              <a:r>
                <a:rPr lang="en-US" sz="2000" dirty="0">
                  <a:latin typeface="Arial" charset="0"/>
                </a:rPr>
                <a:t>►</a:t>
              </a:r>
              <a:r>
                <a:rPr lang="en-US" dirty="0">
                  <a:solidFill>
                    <a:srgbClr val="FF6600"/>
                  </a:solidFill>
                  <a:latin typeface="Arial" charset="0"/>
                </a:rPr>
                <a:t> </a:t>
              </a:r>
              <a:r>
                <a:rPr lang="en-US" dirty="0" err="1">
                  <a:solidFill>
                    <a:srgbClr val="FF3300"/>
                  </a:solidFill>
                </a:rPr>
                <a:t>Ucenicizator</a:t>
              </a:r>
              <a:r>
                <a:rPr lang="en-US" dirty="0">
                  <a:solidFill>
                    <a:srgbClr val="FF6600"/>
                  </a:solidFill>
                  <a:latin typeface="Arial" charset="0"/>
                </a:rPr>
                <a:t> </a:t>
              </a:r>
              <a:r>
                <a:rPr lang="en-US" sz="2000" dirty="0">
                  <a:latin typeface="Arial" charset="0"/>
                </a:rPr>
                <a:t>►</a:t>
              </a:r>
              <a:r>
                <a:rPr lang="en-US" dirty="0">
                  <a:latin typeface="Arial" charset="0"/>
                </a:rPr>
                <a:t> </a:t>
              </a:r>
              <a:r>
                <a:rPr lang="en-US" dirty="0" err="1">
                  <a:solidFill>
                    <a:srgbClr val="FF0066"/>
                  </a:solidFill>
                </a:rPr>
                <a:t>Conducator</a:t>
              </a:r>
              <a:r>
                <a:rPr lang="en-US" dirty="0">
                  <a:latin typeface="Arial" charset="0"/>
                </a:rPr>
                <a:t>	   </a:t>
              </a:r>
              <a:r>
                <a:rPr lang="en-US" sz="2000" dirty="0">
                  <a:latin typeface="Arial" charset="0"/>
                </a:rPr>
                <a:t>►</a:t>
              </a:r>
              <a:r>
                <a:rPr lang="en-US" dirty="0">
                  <a:latin typeface="Arial" charset="0"/>
                </a:rPr>
                <a:t> </a:t>
              </a:r>
              <a:r>
                <a:rPr lang="en-US" dirty="0" err="1">
                  <a:solidFill>
                    <a:srgbClr val="FF29C7"/>
                  </a:solidFill>
                </a:rPr>
                <a:t>Ucenic</a:t>
              </a:r>
              <a:r>
                <a:rPr lang="en-US" dirty="0">
                  <a:latin typeface="Arial" charset="0"/>
                </a:rPr>
                <a:t>  		   					   </a:t>
              </a:r>
              <a:r>
                <a:rPr lang="en-US" sz="2000" dirty="0">
                  <a:latin typeface="Arial" charset="0"/>
                </a:rPr>
                <a:t>►</a:t>
              </a:r>
              <a:r>
                <a:rPr lang="en-US" dirty="0">
                  <a:latin typeface="Arial" charset="0"/>
                </a:rPr>
                <a:t> </a:t>
              </a:r>
              <a:r>
                <a:rPr lang="en-US" dirty="0" err="1">
                  <a:solidFill>
                    <a:srgbClr val="FF3300"/>
                  </a:solidFill>
                </a:rPr>
                <a:t>Ucenicizator</a:t>
              </a:r>
              <a:endParaRPr lang="en-US" dirty="0">
                <a:latin typeface="Arial" charset="0"/>
              </a:endParaRPr>
            </a:p>
          </p:txBody>
        </p:sp>
        <p:sp>
          <p:nvSpPr>
            <p:cNvPr id="153610" name="Text Box 1034"/>
            <p:cNvSpPr txBox="1">
              <a:spLocks noChangeArrowheads="1"/>
            </p:cNvSpPr>
            <p:nvPr/>
          </p:nvSpPr>
          <p:spPr bwMode="auto">
            <a:xfrm>
              <a:off x="479" y="2093"/>
              <a:ext cx="707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400" b="1" dirty="0"/>
                <a:t>(</a:t>
              </a:r>
              <a:r>
                <a:rPr lang="en-US" sz="1400" b="1" dirty="0" err="1"/>
                <a:t>bebelus</a:t>
              </a:r>
              <a:r>
                <a:rPr lang="en-US" sz="1400" b="1" dirty="0"/>
                <a:t>)</a:t>
              </a:r>
            </a:p>
          </p:txBody>
        </p:sp>
        <p:sp>
          <p:nvSpPr>
            <p:cNvPr id="153611" name="Text Box 1035"/>
            <p:cNvSpPr txBox="1">
              <a:spLocks noChangeArrowheads="1"/>
            </p:cNvSpPr>
            <p:nvPr/>
          </p:nvSpPr>
          <p:spPr bwMode="auto">
            <a:xfrm>
              <a:off x="1384" y="2089"/>
              <a:ext cx="728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/>
                <a:t>(</a:t>
              </a:r>
              <a:r>
                <a:rPr lang="en-US" sz="1400" b="1" dirty="0" err="1"/>
                <a:t>copil</a:t>
              </a:r>
              <a:r>
                <a:rPr lang="en-US" sz="1400" b="1" dirty="0"/>
                <a:t>)</a:t>
              </a:r>
            </a:p>
          </p:txBody>
        </p:sp>
        <p:sp>
          <p:nvSpPr>
            <p:cNvPr id="153612" name="Text Box 1036"/>
            <p:cNvSpPr txBox="1">
              <a:spLocks noChangeArrowheads="1"/>
            </p:cNvSpPr>
            <p:nvPr/>
          </p:nvSpPr>
          <p:spPr bwMode="auto">
            <a:xfrm>
              <a:off x="2154" y="2088"/>
              <a:ext cx="858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/>
                <a:t>(adolescent)</a:t>
              </a:r>
            </a:p>
          </p:txBody>
        </p:sp>
        <p:sp>
          <p:nvSpPr>
            <p:cNvPr id="153613" name="Text Box 1037"/>
            <p:cNvSpPr txBox="1">
              <a:spLocks noChangeArrowheads="1"/>
            </p:cNvSpPr>
            <p:nvPr/>
          </p:nvSpPr>
          <p:spPr bwMode="auto">
            <a:xfrm>
              <a:off x="3298" y="2080"/>
              <a:ext cx="591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/>
                <a:t>(adult)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5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Oval 2"/>
          <p:cNvSpPr>
            <a:spLocks noChangeArrowheads="1"/>
          </p:cNvSpPr>
          <p:nvPr/>
        </p:nvSpPr>
        <p:spPr bwMode="auto">
          <a:xfrm>
            <a:off x="919163" y="941388"/>
            <a:ext cx="7543800" cy="5335587"/>
          </a:xfrm>
          <a:prstGeom prst="ellipse">
            <a:avLst/>
          </a:prstGeom>
          <a:gradFill rotWithShape="0">
            <a:gsLst>
              <a:gs pos="0">
                <a:schemeClr val="folHlink">
                  <a:gamma/>
                  <a:shade val="66667"/>
                  <a:invGamma/>
                </a:schemeClr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17088" dir="4648272" algn="ctr" rotWithShape="0">
              <a:srgbClr val="7D7DFF"/>
            </a:outerShdw>
          </a:effectLst>
          <a:scene3d>
            <a:camera prst="legacyObliqueBottomLeft"/>
            <a:lightRig rig="legacyFlat3" dir="t"/>
          </a:scene3d>
          <a:sp3d extrusionH="430200" prstMaterial="legacyPlastic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>
            <a:flatTx/>
          </a:bodyPr>
          <a:lstStyle/>
          <a:p>
            <a:endParaRPr lang="en-CA">
              <a:solidFill>
                <a:schemeClr val="bg2"/>
              </a:solidFill>
              <a:latin typeface="Rockwell Extra Bold" pitchFamily="18" charset="0"/>
            </a:endParaRPr>
          </a:p>
        </p:txBody>
      </p:sp>
      <p:sp>
        <p:nvSpPr>
          <p:cNvPr id="191491" name="Text Box 3"/>
          <p:cNvSpPr txBox="1">
            <a:spLocks noChangeArrowheads="1"/>
          </p:cNvSpPr>
          <p:nvPr/>
        </p:nvSpPr>
        <p:spPr bwMode="auto">
          <a:xfrm>
            <a:off x="1866900" y="17463"/>
            <a:ext cx="63849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3200" b="1">
                <a:solidFill>
                  <a:srgbClr val="FF0066"/>
                </a:solidFill>
                <a:latin typeface="Arial" charset="0"/>
                <a:cs typeface="Arial" charset="0"/>
              </a:rPr>
              <a:t>O desfasurare a vietii dinamice </a:t>
            </a:r>
          </a:p>
          <a:p>
            <a:r>
              <a:rPr lang="en-US" sz="3200" b="1">
                <a:solidFill>
                  <a:srgbClr val="FF0066"/>
                </a:solidFill>
                <a:latin typeface="Arial" charset="0"/>
                <a:cs typeface="Arial" charset="0"/>
              </a:rPr>
              <a:t>cu intentia de a face ucenici!</a:t>
            </a:r>
            <a:endParaRPr lang="en-US" sz="3200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grpSp>
        <p:nvGrpSpPr>
          <p:cNvPr id="191492" name="Group 4"/>
          <p:cNvGrpSpPr>
            <a:grpSpLocks/>
          </p:cNvGrpSpPr>
          <p:nvPr/>
        </p:nvGrpSpPr>
        <p:grpSpPr bwMode="auto">
          <a:xfrm>
            <a:off x="1203325" y="2684463"/>
            <a:ext cx="1665288" cy="2878137"/>
            <a:chOff x="774" y="1667"/>
            <a:chExt cx="1049" cy="1813"/>
          </a:xfrm>
        </p:grpSpPr>
        <p:sp>
          <p:nvSpPr>
            <p:cNvPr id="191493" name="AutoShape 5"/>
            <p:cNvSpPr>
              <a:spLocks noChangeArrowheads="1"/>
            </p:cNvSpPr>
            <p:nvPr/>
          </p:nvSpPr>
          <p:spPr bwMode="auto">
            <a:xfrm rot="-6026910">
              <a:off x="368" y="2073"/>
              <a:ext cx="1517" cy="706"/>
            </a:xfrm>
            <a:custGeom>
              <a:avLst/>
              <a:gdLst>
                <a:gd name="G0" fmla="+- -851240 0 0"/>
                <a:gd name="G1" fmla="+- 10069857 0 0"/>
                <a:gd name="G2" fmla="+- -851240 0 10069857"/>
                <a:gd name="G3" fmla="+- 10800 0 0"/>
                <a:gd name="G4" fmla="+- 0 0 -85124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8996 0 0"/>
                <a:gd name="G9" fmla="+- 0 0 10069857"/>
                <a:gd name="G10" fmla="+- 8996 0 2700"/>
                <a:gd name="G11" fmla="cos G10 -851240"/>
                <a:gd name="G12" fmla="sin G10 -851240"/>
                <a:gd name="G13" fmla="cos 13500 -851240"/>
                <a:gd name="G14" fmla="sin 13500 -851240"/>
                <a:gd name="G15" fmla="+- G11 10800 0"/>
                <a:gd name="G16" fmla="+- G12 10800 0"/>
                <a:gd name="G17" fmla="+- G13 10800 0"/>
                <a:gd name="G18" fmla="+- G14 10800 0"/>
                <a:gd name="G19" fmla="*/ 8996 1 2"/>
                <a:gd name="G20" fmla="+- G19 5400 0"/>
                <a:gd name="G21" fmla="cos G20 -851240"/>
                <a:gd name="G22" fmla="sin G20 -851240"/>
                <a:gd name="G23" fmla="+- G21 10800 0"/>
                <a:gd name="G24" fmla="+- G12 G23 G22"/>
                <a:gd name="G25" fmla="+- G22 G23 G11"/>
                <a:gd name="G26" fmla="cos 10800 -851240"/>
                <a:gd name="G27" fmla="sin 10800 -851240"/>
                <a:gd name="G28" fmla="cos 8996 -851240"/>
                <a:gd name="G29" fmla="sin 8996 -85124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10069857"/>
                <a:gd name="G36" fmla="sin G34 10069857"/>
                <a:gd name="G37" fmla="+/ 10069857 -85124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8996 G39"/>
                <a:gd name="G43" fmla="sin 899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7165 w 21600"/>
                <a:gd name="T5" fmla="*/ 630 h 21600"/>
                <a:gd name="T6" fmla="*/ 1930 w 21600"/>
                <a:gd name="T7" fmla="*/ 15192 h 21600"/>
                <a:gd name="T8" fmla="*/ 7772 w 21600"/>
                <a:gd name="T9" fmla="*/ 2328 h 21600"/>
                <a:gd name="T10" fmla="*/ 23954 w 21600"/>
                <a:gd name="T11" fmla="*/ 7765 h 21600"/>
                <a:gd name="T12" fmla="*/ 21253 w 21600"/>
                <a:gd name="T13" fmla="*/ 12085 h 21600"/>
                <a:gd name="T14" fmla="*/ 16934 w 21600"/>
                <a:gd name="T15" fmla="*/ 938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5831" y="1804"/>
                    <a:pt x="1804" y="5831"/>
                    <a:pt x="1804" y="10800"/>
                  </a:cubicBezTo>
                  <a:cubicBezTo>
                    <a:pt x="1803" y="12184"/>
                    <a:pt x="2123" y="13551"/>
                    <a:pt x="2738" y="14792"/>
                  </a:cubicBezTo>
                  <a:lnTo>
                    <a:pt x="1121" y="15592"/>
                  </a:lnTo>
                  <a:cubicBezTo>
                    <a:pt x="383" y="14102"/>
                    <a:pt x="0" y="1246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5829" y="-1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1494" name="AutoShape 6"/>
            <p:cNvSpPr>
              <a:spLocks noChangeArrowheads="1"/>
            </p:cNvSpPr>
            <p:nvPr/>
          </p:nvSpPr>
          <p:spPr bwMode="auto">
            <a:xfrm rot="-5102034">
              <a:off x="1140" y="2796"/>
              <a:ext cx="936" cy="431"/>
            </a:xfrm>
            <a:custGeom>
              <a:avLst/>
              <a:gdLst>
                <a:gd name="G0" fmla="+- -851240 0 0"/>
                <a:gd name="G1" fmla="+- 11523023 0 0"/>
                <a:gd name="G2" fmla="+- -851240 0 11523023"/>
                <a:gd name="G3" fmla="+- 10800 0 0"/>
                <a:gd name="G4" fmla="+- 0 0 -85124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8996 0 0"/>
                <a:gd name="G9" fmla="+- 0 0 11523023"/>
                <a:gd name="G10" fmla="+- 8996 0 2700"/>
                <a:gd name="G11" fmla="cos G10 -851240"/>
                <a:gd name="G12" fmla="sin G10 -851240"/>
                <a:gd name="G13" fmla="cos 13500 -851240"/>
                <a:gd name="G14" fmla="sin 13500 -851240"/>
                <a:gd name="G15" fmla="+- G11 10800 0"/>
                <a:gd name="G16" fmla="+- G12 10800 0"/>
                <a:gd name="G17" fmla="+- G13 10800 0"/>
                <a:gd name="G18" fmla="+- G14 10800 0"/>
                <a:gd name="G19" fmla="*/ 8996 1 2"/>
                <a:gd name="G20" fmla="+- G19 5400 0"/>
                <a:gd name="G21" fmla="cos G20 -851240"/>
                <a:gd name="G22" fmla="sin G20 -851240"/>
                <a:gd name="G23" fmla="+- G21 10800 0"/>
                <a:gd name="G24" fmla="+- G12 G23 G22"/>
                <a:gd name="G25" fmla="+- G22 G23 G11"/>
                <a:gd name="G26" fmla="cos 10800 -851240"/>
                <a:gd name="G27" fmla="sin 10800 -851240"/>
                <a:gd name="G28" fmla="cos 8996 -851240"/>
                <a:gd name="G29" fmla="sin 8996 -85124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11523023"/>
                <a:gd name="G36" fmla="sin G34 11523023"/>
                <a:gd name="G37" fmla="+/ 11523023 -85124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8996 G39"/>
                <a:gd name="G43" fmla="sin 899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9188 w 21600"/>
                <a:gd name="T5" fmla="*/ 120 h 21600"/>
                <a:gd name="T6" fmla="*/ 928 w 21600"/>
                <a:gd name="T7" fmla="*/ 11520 h 21600"/>
                <a:gd name="T8" fmla="*/ 9457 w 21600"/>
                <a:gd name="T9" fmla="*/ 1904 h 21600"/>
                <a:gd name="T10" fmla="*/ 23954 w 21600"/>
                <a:gd name="T11" fmla="*/ 7765 h 21600"/>
                <a:gd name="T12" fmla="*/ 21253 w 21600"/>
                <a:gd name="T13" fmla="*/ 12085 h 21600"/>
                <a:gd name="T14" fmla="*/ 16934 w 21600"/>
                <a:gd name="T15" fmla="*/ 938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5831" y="1804"/>
                    <a:pt x="1804" y="5831"/>
                    <a:pt x="1804" y="10800"/>
                  </a:cubicBezTo>
                  <a:cubicBezTo>
                    <a:pt x="1803" y="11018"/>
                    <a:pt x="1811" y="11236"/>
                    <a:pt x="1827" y="11454"/>
                  </a:cubicBezTo>
                  <a:lnTo>
                    <a:pt x="28" y="11585"/>
                  </a:lnTo>
                  <a:cubicBezTo>
                    <a:pt x="9" y="11324"/>
                    <a:pt x="0" y="1106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5829" y="-1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1495" name="Group 7"/>
          <p:cNvGrpSpPr>
            <a:grpSpLocks/>
          </p:cNvGrpSpPr>
          <p:nvPr/>
        </p:nvGrpSpPr>
        <p:grpSpPr bwMode="auto">
          <a:xfrm>
            <a:off x="1320800" y="4622800"/>
            <a:ext cx="2090738" cy="1304925"/>
            <a:chOff x="1104" y="2784"/>
            <a:chExt cx="1317" cy="822"/>
          </a:xfrm>
        </p:grpSpPr>
        <p:sp>
          <p:nvSpPr>
            <p:cNvPr id="191496" name="Oval 8"/>
            <p:cNvSpPr>
              <a:spLocks noChangeArrowheads="1"/>
            </p:cNvSpPr>
            <p:nvPr/>
          </p:nvSpPr>
          <p:spPr bwMode="auto">
            <a:xfrm>
              <a:off x="1104" y="2784"/>
              <a:ext cx="1317" cy="817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>
              <a:flatTx/>
            </a:bodyPr>
            <a:lstStyle/>
            <a:p>
              <a:endParaRPr lang="en-GB"/>
            </a:p>
          </p:txBody>
        </p:sp>
        <p:sp>
          <p:nvSpPr>
            <p:cNvPr id="191497" name="Text Box 9"/>
            <p:cNvSpPr txBox="1">
              <a:spLocks noChangeArrowheads="1"/>
            </p:cNvSpPr>
            <p:nvPr/>
          </p:nvSpPr>
          <p:spPr bwMode="auto">
            <a:xfrm>
              <a:off x="1152" y="2832"/>
              <a:ext cx="1255" cy="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80000"/>
                </a:lnSpc>
              </a:pPr>
              <a:endParaRPr lang="en-US" sz="1200" b="1">
                <a:solidFill>
                  <a:schemeClr val="bg2"/>
                </a:solidFill>
                <a:latin typeface="Arial" charset="0"/>
              </a:endParaRPr>
            </a:p>
            <a:p>
              <a:pPr algn="ctr"/>
              <a:r>
                <a:rPr lang="en-US" b="1">
                  <a:solidFill>
                    <a:schemeClr val="bg2"/>
                  </a:solidFill>
                </a:rPr>
                <a:t>4. Liderii</a:t>
              </a:r>
            </a:p>
            <a:p>
              <a:pPr algn="ctr"/>
              <a:r>
                <a:rPr lang="en-US" b="1">
                  <a:solidFill>
                    <a:schemeClr val="bg2"/>
                  </a:solidFill>
                </a:rPr>
                <a:t>extinzand lucrarea</a:t>
              </a:r>
              <a:endParaRPr lang="en-US" b="1">
                <a:solidFill>
                  <a:schemeClr val="bg2"/>
                </a:solidFill>
                <a:latin typeface="Arial Black" pitchFamily="34" charset="0"/>
              </a:endParaRPr>
            </a:p>
          </p:txBody>
        </p:sp>
      </p:grpSp>
      <p:grpSp>
        <p:nvGrpSpPr>
          <p:cNvPr id="191498" name="Group 10"/>
          <p:cNvGrpSpPr>
            <a:grpSpLocks/>
          </p:cNvGrpSpPr>
          <p:nvPr/>
        </p:nvGrpSpPr>
        <p:grpSpPr bwMode="auto">
          <a:xfrm>
            <a:off x="2590800" y="1143000"/>
            <a:ext cx="3133725" cy="1395413"/>
            <a:chOff x="1632" y="720"/>
            <a:chExt cx="1974" cy="879"/>
          </a:xfrm>
        </p:grpSpPr>
        <p:sp>
          <p:nvSpPr>
            <p:cNvPr id="191499" name="AutoShape 11"/>
            <p:cNvSpPr>
              <a:spLocks noChangeArrowheads="1"/>
            </p:cNvSpPr>
            <p:nvPr/>
          </p:nvSpPr>
          <p:spPr bwMode="auto">
            <a:xfrm rot="-256375">
              <a:off x="1632" y="808"/>
              <a:ext cx="1974" cy="578"/>
            </a:xfrm>
            <a:custGeom>
              <a:avLst/>
              <a:gdLst>
                <a:gd name="G0" fmla="+- -851240 0 0"/>
                <a:gd name="G1" fmla="+- -10111856 0 0"/>
                <a:gd name="G2" fmla="+- -851240 0 -10111856"/>
                <a:gd name="G3" fmla="+- 10800 0 0"/>
                <a:gd name="G4" fmla="+- 0 0 -85124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8996 0 0"/>
                <a:gd name="G9" fmla="+- 0 0 -10111856"/>
                <a:gd name="G10" fmla="+- 8996 0 2700"/>
                <a:gd name="G11" fmla="cos G10 -851240"/>
                <a:gd name="G12" fmla="sin G10 -851240"/>
                <a:gd name="G13" fmla="cos 13500 -851240"/>
                <a:gd name="G14" fmla="sin 13500 -851240"/>
                <a:gd name="G15" fmla="+- G11 10800 0"/>
                <a:gd name="G16" fmla="+- G12 10800 0"/>
                <a:gd name="G17" fmla="+- G13 10800 0"/>
                <a:gd name="G18" fmla="+- G14 10800 0"/>
                <a:gd name="G19" fmla="*/ 8996 1 2"/>
                <a:gd name="G20" fmla="+- G19 5400 0"/>
                <a:gd name="G21" fmla="cos G20 -851240"/>
                <a:gd name="G22" fmla="sin G20 -851240"/>
                <a:gd name="G23" fmla="+- G21 10800 0"/>
                <a:gd name="G24" fmla="+- G12 G23 G22"/>
                <a:gd name="G25" fmla="+- G22 G23 G11"/>
                <a:gd name="G26" fmla="cos 10800 -851240"/>
                <a:gd name="G27" fmla="sin 10800 -851240"/>
                <a:gd name="G28" fmla="cos 8996 -851240"/>
                <a:gd name="G29" fmla="sin 8996 -85124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0111856"/>
                <a:gd name="G36" fmla="sin G34 -10111856"/>
                <a:gd name="G37" fmla="+/ -10111856 -85124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8996 G39"/>
                <a:gd name="G43" fmla="sin 899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1996 w 21600"/>
                <a:gd name="T5" fmla="*/ 66 h 21600"/>
                <a:gd name="T6" fmla="*/ 1881 w 21600"/>
                <a:gd name="T7" fmla="*/ 6506 h 21600"/>
                <a:gd name="T8" fmla="*/ 11796 w 21600"/>
                <a:gd name="T9" fmla="*/ 1859 h 21600"/>
                <a:gd name="T10" fmla="*/ 23954 w 21600"/>
                <a:gd name="T11" fmla="*/ 7765 h 21600"/>
                <a:gd name="T12" fmla="*/ 21253 w 21600"/>
                <a:gd name="T13" fmla="*/ 12085 h 21600"/>
                <a:gd name="T14" fmla="*/ 16934 w 21600"/>
                <a:gd name="T15" fmla="*/ 938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7343" y="1803"/>
                    <a:pt x="4193" y="3783"/>
                    <a:pt x="2694" y="6898"/>
                  </a:cubicBezTo>
                  <a:lnTo>
                    <a:pt x="1068" y="6115"/>
                  </a:lnTo>
                  <a:cubicBezTo>
                    <a:pt x="2868" y="2377"/>
                    <a:pt x="6650" y="-1"/>
                    <a:pt x="10800" y="0"/>
                  </a:cubicBezTo>
                  <a:cubicBezTo>
                    <a:pt x="15829" y="0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1500" name="AutoShape 12"/>
            <p:cNvSpPr>
              <a:spLocks noChangeArrowheads="1"/>
            </p:cNvSpPr>
            <p:nvPr/>
          </p:nvSpPr>
          <p:spPr bwMode="auto">
            <a:xfrm rot="-19847802">
              <a:off x="1758" y="1103"/>
              <a:ext cx="1063" cy="496"/>
            </a:xfrm>
            <a:custGeom>
              <a:avLst/>
              <a:gdLst>
                <a:gd name="G0" fmla="+- -851240 0 0"/>
                <a:gd name="G1" fmla="+- 11523023 0 0"/>
                <a:gd name="G2" fmla="+- -851240 0 11523023"/>
                <a:gd name="G3" fmla="+- 10800 0 0"/>
                <a:gd name="G4" fmla="+- 0 0 -85124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8996 0 0"/>
                <a:gd name="G9" fmla="+- 0 0 11523023"/>
                <a:gd name="G10" fmla="+- 8996 0 2700"/>
                <a:gd name="G11" fmla="cos G10 -851240"/>
                <a:gd name="G12" fmla="sin G10 -851240"/>
                <a:gd name="G13" fmla="cos 13500 -851240"/>
                <a:gd name="G14" fmla="sin 13500 -851240"/>
                <a:gd name="G15" fmla="+- G11 10800 0"/>
                <a:gd name="G16" fmla="+- G12 10800 0"/>
                <a:gd name="G17" fmla="+- G13 10800 0"/>
                <a:gd name="G18" fmla="+- G14 10800 0"/>
                <a:gd name="G19" fmla="*/ 8996 1 2"/>
                <a:gd name="G20" fmla="+- G19 5400 0"/>
                <a:gd name="G21" fmla="cos G20 -851240"/>
                <a:gd name="G22" fmla="sin G20 -851240"/>
                <a:gd name="G23" fmla="+- G21 10800 0"/>
                <a:gd name="G24" fmla="+- G12 G23 G22"/>
                <a:gd name="G25" fmla="+- G22 G23 G11"/>
                <a:gd name="G26" fmla="cos 10800 -851240"/>
                <a:gd name="G27" fmla="sin 10800 -851240"/>
                <a:gd name="G28" fmla="cos 8996 -851240"/>
                <a:gd name="G29" fmla="sin 8996 -85124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11523023"/>
                <a:gd name="G36" fmla="sin G34 11523023"/>
                <a:gd name="G37" fmla="+/ 11523023 -85124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8996 G39"/>
                <a:gd name="G43" fmla="sin 899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9188 w 21600"/>
                <a:gd name="T5" fmla="*/ 120 h 21600"/>
                <a:gd name="T6" fmla="*/ 928 w 21600"/>
                <a:gd name="T7" fmla="*/ 11520 h 21600"/>
                <a:gd name="T8" fmla="*/ 9457 w 21600"/>
                <a:gd name="T9" fmla="*/ 1904 h 21600"/>
                <a:gd name="T10" fmla="*/ 23954 w 21600"/>
                <a:gd name="T11" fmla="*/ 7765 h 21600"/>
                <a:gd name="T12" fmla="*/ 21253 w 21600"/>
                <a:gd name="T13" fmla="*/ 12085 h 21600"/>
                <a:gd name="T14" fmla="*/ 16934 w 21600"/>
                <a:gd name="T15" fmla="*/ 938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5831" y="1804"/>
                    <a:pt x="1804" y="5831"/>
                    <a:pt x="1804" y="10800"/>
                  </a:cubicBezTo>
                  <a:cubicBezTo>
                    <a:pt x="1803" y="11018"/>
                    <a:pt x="1811" y="11236"/>
                    <a:pt x="1827" y="11454"/>
                  </a:cubicBezTo>
                  <a:lnTo>
                    <a:pt x="28" y="11585"/>
                  </a:lnTo>
                  <a:cubicBezTo>
                    <a:pt x="9" y="11324"/>
                    <a:pt x="0" y="1106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5829" y="-1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1501" name="Text Box 13"/>
            <p:cNvSpPr txBox="1">
              <a:spLocks noChangeArrowheads="1"/>
            </p:cNvSpPr>
            <p:nvPr/>
          </p:nvSpPr>
          <p:spPr bwMode="auto">
            <a:xfrm>
              <a:off x="2869" y="720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/>
              <a:endParaRPr lang="en-CA" sz="2000">
                <a:solidFill>
                  <a:schemeClr val="bg2"/>
                </a:solidFill>
                <a:latin typeface="Arial" charset="0"/>
              </a:endParaRPr>
            </a:p>
          </p:txBody>
        </p:sp>
      </p:grpSp>
      <p:grpSp>
        <p:nvGrpSpPr>
          <p:cNvPr id="191598" name="Group 110"/>
          <p:cNvGrpSpPr>
            <a:grpSpLocks/>
          </p:cNvGrpSpPr>
          <p:nvPr/>
        </p:nvGrpSpPr>
        <p:grpSpPr bwMode="auto">
          <a:xfrm>
            <a:off x="6350000" y="2095500"/>
            <a:ext cx="2151063" cy="2740025"/>
            <a:chOff x="4000" y="1320"/>
            <a:chExt cx="1355" cy="1726"/>
          </a:xfrm>
        </p:grpSpPr>
        <p:grpSp>
          <p:nvGrpSpPr>
            <p:cNvPr id="191503" name="Group 15"/>
            <p:cNvGrpSpPr>
              <a:grpSpLocks/>
            </p:cNvGrpSpPr>
            <p:nvPr/>
          </p:nvGrpSpPr>
          <p:grpSpPr bwMode="auto">
            <a:xfrm>
              <a:off x="4000" y="1320"/>
              <a:ext cx="968" cy="1726"/>
              <a:chOff x="3936" y="1056"/>
              <a:chExt cx="1103" cy="1966"/>
            </a:xfrm>
          </p:grpSpPr>
          <p:sp>
            <p:nvSpPr>
              <p:cNvPr id="191504" name="AutoShape 16"/>
              <p:cNvSpPr>
                <a:spLocks noChangeArrowheads="1"/>
              </p:cNvSpPr>
              <p:nvPr/>
            </p:nvSpPr>
            <p:spPr bwMode="auto">
              <a:xfrm rot="-16456375">
                <a:off x="3743" y="1727"/>
                <a:ext cx="1919" cy="672"/>
              </a:xfrm>
              <a:custGeom>
                <a:avLst/>
                <a:gdLst>
                  <a:gd name="G0" fmla="+- -851240 0 0"/>
                  <a:gd name="G1" fmla="+- 11523023 0 0"/>
                  <a:gd name="G2" fmla="+- -851240 0 11523023"/>
                  <a:gd name="G3" fmla="+- 10800 0 0"/>
                  <a:gd name="G4" fmla="+- 0 0 -851240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8996 0 0"/>
                  <a:gd name="G9" fmla="+- 0 0 11523023"/>
                  <a:gd name="G10" fmla="+- 8996 0 2700"/>
                  <a:gd name="G11" fmla="cos G10 -851240"/>
                  <a:gd name="G12" fmla="sin G10 -851240"/>
                  <a:gd name="G13" fmla="cos 13500 -851240"/>
                  <a:gd name="G14" fmla="sin 13500 -851240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8996 1 2"/>
                  <a:gd name="G20" fmla="+- G19 5400 0"/>
                  <a:gd name="G21" fmla="cos G20 -851240"/>
                  <a:gd name="G22" fmla="sin G20 -851240"/>
                  <a:gd name="G23" fmla="+- G21 10800 0"/>
                  <a:gd name="G24" fmla="+- G12 G23 G22"/>
                  <a:gd name="G25" fmla="+- G22 G23 G11"/>
                  <a:gd name="G26" fmla="cos 10800 -851240"/>
                  <a:gd name="G27" fmla="sin 10800 -851240"/>
                  <a:gd name="G28" fmla="cos 8996 -851240"/>
                  <a:gd name="G29" fmla="sin 8996 -851240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11523023"/>
                  <a:gd name="G36" fmla="sin G34 11523023"/>
                  <a:gd name="G37" fmla="+/ 11523023 -851240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8996 G39"/>
                  <a:gd name="G43" fmla="sin 899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9188 w 21600"/>
                  <a:gd name="T5" fmla="*/ 120 h 21600"/>
                  <a:gd name="T6" fmla="*/ 928 w 21600"/>
                  <a:gd name="T7" fmla="*/ 11520 h 21600"/>
                  <a:gd name="T8" fmla="*/ 9457 w 21600"/>
                  <a:gd name="T9" fmla="*/ 1904 h 21600"/>
                  <a:gd name="T10" fmla="*/ 23954 w 21600"/>
                  <a:gd name="T11" fmla="*/ 7765 h 21600"/>
                  <a:gd name="T12" fmla="*/ 21253 w 21600"/>
                  <a:gd name="T13" fmla="*/ 12085 h 21600"/>
                  <a:gd name="T14" fmla="*/ 16934 w 21600"/>
                  <a:gd name="T15" fmla="*/ 938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018"/>
                      <a:pt x="1811" y="11236"/>
                      <a:pt x="1827" y="11454"/>
                    </a:cubicBezTo>
                    <a:lnTo>
                      <a:pt x="28" y="11585"/>
                    </a:lnTo>
                    <a:cubicBezTo>
                      <a:pt x="9" y="11324"/>
                      <a:pt x="0" y="11062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05" name="AutoShape 17"/>
              <p:cNvSpPr>
                <a:spLocks noChangeArrowheads="1"/>
              </p:cNvSpPr>
              <p:nvPr/>
            </p:nvSpPr>
            <p:spPr bwMode="auto">
              <a:xfrm rot="-16085966">
                <a:off x="3648" y="1344"/>
                <a:ext cx="1066" cy="490"/>
              </a:xfrm>
              <a:custGeom>
                <a:avLst/>
                <a:gdLst>
                  <a:gd name="G0" fmla="+- -851240 0 0"/>
                  <a:gd name="G1" fmla="+- 11523023 0 0"/>
                  <a:gd name="G2" fmla="+- -851240 0 11523023"/>
                  <a:gd name="G3" fmla="+- 10800 0 0"/>
                  <a:gd name="G4" fmla="+- 0 0 -851240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8996 0 0"/>
                  <a:gd name="G9" fmla="+- 0 0 11523023"/>
                  <a:gd name="G10" fmla="+- 8996 0 2700"/>
                  <a:gd name="G11" fmla="cos G10 -851240"/>
                  <a:gd name="G12" fmla="sin G10 -851240"/>
                  <a:gd name="G13" fmla="cos 13500 -851240"/>
                  <a:gd name="G14" fmla="sin 13500 -851240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8996 1 2"/>
                  <a:gd name="G20" fmla="+- G19 5400 0"/>
                  <a:gd name="G21" fmla="cos G20 -851240"/>
                  <a:gd name="G22" fmla="sin G20 -851240"/>
                  <a:gd name="G23" fmla="+- G21 10800 0"/>
                  <a:gd name="G24" fmla="+- G12 G23 G22"/>
                  <a:gd name="G25" fmla="+- G22 G23 G11"/>
                  <a:gd name="G26" fmla="cos 10800 -851240"/>
                  <a:gd name="G27" fmla="sin 10800 -851240"/>
                  <a:gd name="G28" fmla="cos 8996 -851240"/>
                  <a:gd name="G29" fmla="sin 8996 -851240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11523023"/>
                  <a:gd name="G36" fmla="sin G34 11523023"/>
                  <a:gd name="G37" fmla="+/ 11523023 -851240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8996 G39"/>
                  <a:gd name="G43" fmla="sin 899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9188 w 21600"/>
                  <a:gd name="T5" fmla="*/ 120 h 21600"/>
                  <a:gd name="T6" fmla="*/ 928 w 21600"/>
                  <a:gd name="T7" fmla="*/ 11520 h 21600"/>
                  <a:gd name="T8" fmla="*/ 9457 w 21600"/>
                  <a:gd name="T9" fmla="*/ 1904 h 21600"/>
                  <a:gd name="T10" fmla="*/ 23954 w 21600"/>
                  <a:gd name="T11" fmla="*/ 7765 h 21600"/>
                  <a:gd name="T12" fmla="*/ 21253 w 21600"/>
                  <a:gd name="T13" fmla="*/ 12085 h 21600"/>
                  <a:gd name="T14" fmla="*/ 16934 w 21600"/>
                  <a:gd name="T15" fmla="*/ 938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018"/>
                      <a:pt x="1811" y="11236"/>
                      <a:pt x="1827" y="11454"/>
                    </a:cubicBezTo>
                    <a:lnTo>
                      <a:pt x="28" y="11585"/>
                    </a:lnTo>
                    <a:cubicBezTo>
                      <a:pt x="9" y="11324"/>
                      <a:pt x="0" y="11062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91506" name="Text Box 18"/>
            <p:cNvSpPr txBox="1">
              <a:spLocks noChangeArrowheads="1"/>
            </p:cNvSpPr>
            <p:nvPr/>
          </p:nvSpPr>
          <p:spPr bwMode="auto">
            <a:xfrm rot="10800000" flipH="1" flipV="1">
              <a:off x="4137" y="2071"/>
              <a:ext cx="1218" cy="40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chemeClr val="bg2"/>
                  </a:solidFill>
                </a:rPr>
                <a:t>echipati pentru</a:t>
              </a:r>
              <a:endParaRPr lang="en-US">
                <a:solidFill>
                  <a:schemeClr val="bg2"/>
                </a:solidFill>
              </a:endParaRPr>
            </a:p>
            <a:p>
              <a:pPr algn="ctr"/>
              <a:r>
                <a:rPr lang="en-US" b="1">
                  <a:solidFill>
                    <a:schemeClr val="bg2"/>
                  </a:solidFill>
                </a:rPr>
                <a:t>a reproduce</a:t>
              </a:r>
              <a:r>
                <a:rPr lang="en-US">
                  <a:solidFill>
                    <a:schemeClr val="bg2"/>
                  </a:solidFill>
                </a:rPr>
                <a:t> </a:t>
              </a:r>
              <a:endParaRPr lang="en-US">
                <a:solidFill>
                  <a:schemeClr val="bg2"/>
                </a:solidFill>
                <a:latin typeface="Arial Black" pitchFamily="34" charset="0"/>
              </a:endParaRPr>
            </a:p>
          </p:txBody>
        </p:sp>
      </p:grpSp>
      <p:grpSp>
        <p:nvGrpSpPr>
          <p:cNvPr id="191507" name="Group 19"/>
          <p:cNvGrpSpPr>
            <a:grpSpLocks/>
          </p:cNvGrpSpPr>
          <p:nvPr/>
        </p:nvGrpSpPr>
        <p:grpSpPr bwMode="auto">
          <a:xfrm>
            <a:off x="3340100" y="4838700"/>
            <a:ext cx="2760663" cy="1314450"/>
            <a:chOff x="2200" y="3016"/>
            <a:chExt cx="1739" cy="828"/>
          </a:xfrm>
        </p:grpSpPr>
        <p:grpSp>
          <p:nvGrpSpPr>
            <p:cNvPr id="191508" name="Group 20"/>
            <p:cNvGrpSpPr>
              <a:grpSpLocks/>
            </p:cNvGrpSpPr>
            <p:nvPr/>
          </p:nvGrpSpPr>
          <p:grpSpPr bwMode="auto">
            <a:xfrm>
              <a:off x="2200" y="3016"/>
              <a:ext cx="1739" cy="828"/>
              <a:chOff x="2256" y="3072"/>
              <a:chExt cx="1739" cy="828"/>
            </a:xfrm>
          </p:grpSpPr>
          <p:sp>
            <p:nvSpPr>
              <p:cNvPr id="191509" name="AutoShape 21"/>
              <p:cNvSpPr>
                <a:spLocks noChangeArrowheads="1"/>
              </p:cNvSpPr>
              <p:nvPr/>
            </p:nvSpPr>
            <p:spPr bwMode="auto">
              <a:xfrm rot="-11067503">
                <a:off x="2256" y="3216"/>
                <a:ext cx="1739" cy="684"/>
              </a:xfrm>
              <a:custGeom>
                <a:avLst/>
                <a:gdLst>
                  <a:gd name="G0" fmla="+- -851240 0 0"/>
                  <a:gd name="G1" fmla="+- 11267195 0 0"/>
                  <a:gd name="G2" fmla="+- -851240 0 11267195"/>
                  <a:gd name="G3" fmla="+- 10800 0 0"/>
                  <a:gd name="G4" fmla="+- 0 0 -851240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8996 0 0"/>
                  <a:gd name="G9" fmla="+- 0 0 11267195"/>
                  <a:gd name="G10" fmla="+- 8996 0 2700"/>
                  <a:gd name="G11" fmla="cos G10 -851240"/>
                  <a:gd name="G12" fmla="sin G10 -851240"/>
                  <a:gd name="G13" fmla="cos 13500 -851240"/>
                  <a:gd name="G14" fmla="sin 13500 -851240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8996 1 2"/>
                  <a:gd name="G20" fmla="+- G19 5400 0"/>
                  <a:gd name="G21" fmla="cos G20 -851240"/>
                  <a:gd name="G22" fmla="sin G20 -851240"/>
                  <a:gd name="G23" fmla="+- G21 10800 0"/>
                  <a:gd name="G24" fmla="+- G12 G23 G22"/>
                  <a:gd name="G25" fmla="+- G22 G23 G11"/>
                  <a:gd name="G26" fmla="cos 10800 -851240"/>
                  <a:gd name="G27" fmla="sin 10800 -851240"/>
                  <a:gd name="G28" fmla="cos 8996 -851240"/>
                  <a:gd name="G29" fmla="sin 8996 -851240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11267195"/>
                  <a:gd name="G36" fmla="sin G34 11267195"/>
                  <a:gd name="G37" fmla="+/ 11267195 -851240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8996 G39"/>
                  <a:gd name="G43" fmla="sin 899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8825 w 21600"/>
                  <a:gd name="T5" fmla="*/ 181 h 21600"/>
                  <a:gd name="T6" fmla="*/ 1000 w 21600"/>
                  <a:gd name="T7" fmla="*/ 12190 h 21600"/>
                  <a:gd name="T8" fmla="*/ 9155 w 21600"/>
                  <a:gd name="T9" fmla="*/ 1955 h 21600"/>
                  <a:gd name="T10" fmla="*/ 23954 w 21600"/>
                  <a:gd name="T11" fmla="*/ 7765 h 21600"/>
                  <a:gd name="T12" fmla="*/ 21253 w 21600"/>
                  <a:gd name="T13" fmla="*/ 12085 h 21600"/>
                  <a:gd name="T14" fmla="*/ 16934 w 21600"/>
                  <a:gd name="T15" fmla="*/ 938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222"/>
                      <a:pt x="1833" y="11645"/>
                      <a:pt x="1893" y="12063"/>
                    </a:cubicBezTo>
                    <a:lnTo>
                      <a:pt x="107" y="12317"/>
                    </a:lnTo>
                    <a:cubicBezTo>
                      <a:pt x="35" y="11814"/>
                      <a:pt x="0" y="11307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10" name="AutoShape 22"/>
              <p:cNvSpPr>
                <a:spLocks noChangeArrowheads="1"/>
              </p:cNvSpPr>
              <p:nvPr/>
            </p:nvSpPr>
            <p:spPr bwMode="auto">
              <a:xfrm rot="-9636230">
                <a:off x="2981" y="3072"/>
                <a:ext cx="940" cy="463"/>
              </a:xfrm>
              <a:custGeom>
                <a:avLst/>
                <a:gdLst>
                  <a:gd name="G0" fmla="+- -851240 0 0"/>
                  <a:gd name="G1" fmla="+- 11523023 0 0"/>
                  <a:gd name="G2" fmla="+- -851240 0 11523023"/>
                  <a:gd name="G3" fmla="+- 10800 0 0"/>
                  <a:gd name="G4" fmla="+- 0 0 -851240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8996 0 0"/>
                  <a:gd name="G9" fmla="+- 0 0 11523023"/>
                  <a:gd name="G10" fmla="+- 8996 0 2700"/>
                  <a:gd name="G11" fmla="cos G10 -851240"/>
                  <a:gd name="G12" fmla="sin G10 -851240"/>
                  <a:gd name="G13" fmla="cos 13500 -851240"/>
                  <a:gd name="G14" fmla="sin 13500 -851240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8996 1 2"/>
                  <a:gd name="G20" fmla="+- G19 5400 0"/>
                  <a:gd name="G21" fmla="cos G20 -851240"/>
                  <a:gd name="G22" fmla="sin G20 -851240"/>
                  <a:gd name="G23" fmla="+- G21 10800 0"/>
                  <a:gd name="G24" fmla="+- G12 G23 G22"/>
                  <a:gd name="G25" fmla="+- G22 G23 G11"/>
                  <a:gd name="G26" fmla="cos 10800 -851240"/>
                  <a:gd name="G27" fmla="sin 10800 -851240"/>
                  <a:gd name="G28" fmla="cos 8996 -851240"/>
                  <a:gd name="G29" fmla="sin 8996 -851240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11523023"/>
                  <a:gd name="G36" fmla="sin G34 11523023"/>
                  <a:gd name="G37" fmla="+/ 11523023 -851240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8996 G39"/>
                  <a:gd name="G43" fmla="sin 899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9188 w 21600"/>
                  <a:gd name="T5" fmla="*/ 120 h 21600"/>
                  <a:gd name="T6" fmla="*/ 928 w 21600"/>
                  <a:gd name="T7" fmla="*/ 11520 h 21600"/>
                  <a:gd name="T8" fmla="*/ 9457 w 21600"/>
                  <a:gd name="T9" fmla="*/ 1904 h 21600"/>
                  <a:gd name="T10" fmla="*/ 23954 w 21600"/>
                  <a:gd name="T11" fmla="*/ 7765 h 21600"/>
                  <a:gd name="T12" fmla="*/ 21253 w 21600"/>
                  <a:gd name="T13" fmla="*/ 12085 h 21600"/>
                  <a:gd name="T14" fmla="*/ 16934 w 21600"/>
                  <a:gd name="T15" fmla="*/ 9384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018"/>
                      <a:pt x="1811" y="11236"/>
                      <a:pt x="1827" y="11454"/>
                    </a:cubicBezTo>
                    <a:lnTo>
                      <a:pt x="28" y="11585"/>
                    </a:lnTo>
                    <a:cubicBezTo>
                      <a:pt x="9" y="11324"/>
                      <a:pt x="0" y="11062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91511" name="Text Box 23"/>
            <p:cNvSpPr txBox="1">
              <a:spLocks noChangeArrowheads="1"/>
            </p:cNvSpPr>
            <p:nvPr/>
          </p:nvSpPr>
          <p:spPr bwMode="auto">
            <a:xfrm>
              <a:off x="2250" y="3374"/>
              <a:ext cx="1410" cy="37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b="1">
                  <a:solidFill>
                    <a:schemeClr val="bg2"/>
                  </a:solidFill>
                </a:rPr>
                <a:t>Dezvoltarea si</a:t>
              </a:r>
            </a:p>
            <a:p>
              <a:pPr algn="ctr">
                <a:lnSpc>
                  <a:spcPct val="90000"/>
                </a:lnSpc>
              </a:pPr>
              <a:r>
                <a:rPr lang="en-US" b="1">
                  <a:solidFill>
                    <a:schemeClr val="bg2"/>
                  </a:solidFill>
                </a:rPr>
                <a:t>Plasarea Liderului</a:t>
              </a:r>
              <a:endParaRPr lang="en-US" sz="2000" b="1">
                <a:solidFill>
                  <a:schemeClr val="bg2"/>
                </a:solidFill>
                <a:latin typeface="Arial" charset="0"/>
              </a:endParaRPr>
            </a:p>
          </p:txBody>
        </p:sp>
      </p:grpSp>
      <p:sp>
        <p:nvSpPr>
          <p:cNvPr id="191512" name="Text Box 24"/>
          <p:cNvSpPr txBox="1">
            <a:spLocks noChangeArrowheads="1"/>
          </p:cNvSpPr>
          <p:nvPr/>
        </p:nvSpPr>
        <p:spPr bwMode="auto">
          <a:xfrm>
            <a:off x="3452813" y="1155700"/>
            <a:ext cx="23177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chemeClr val="bg2"/>
                </a:solidFill>
                <a:latin typeface="Arial" charset="0"/>
                <a:cs typeface="Arial" charset="0"/>
              </a:rPr>
              <a:t>hraneste-i si pregateste-i in bazele vietii crestine</a:t>
            </a:r>
            <a:endParaRPr lang="en-US" sz="2000" b="1">
              <a:solidFill>
                <a:schemeClr val="bg2"/>
              </a:solidFill>
              <a:latin typeface="Arial" charset="0"/>
            </a:endParaRPr>
          </a:p>
        </p:txBody>
      </p:sp>
      <p:grpSp>
        <p:nvGrpSpPr>
          <p:cNvPr id="191597" name="Group 109"/>
          <p:cNvGrpSpPr>
            <a:grpSpLocks/>
          </p:cNvGrpSpPr>
          <p:nvPr/>
        </p:nvGrpSpPr>
        <p:grpSpPr bwMode="auto">
          <a:xfrm>
            <a:off x="5676900" y="1384300"/>
            <a:ext cx="2090738" cy="1303338"/>
            <a:chOff x="3576" y="872"/>
            <a:chExt cx="1317" cy="821"/>
          </a:xfrm>
        </p:grpSpPr>
        <p:sp>
          <p:nvSpPr>
            <p:cNvPr id="191514" name="Oval 26"/>
            <p:cNvSpPr>
              <a:spLocks noChangeArrowheads="1"/>
            </p:cNvSpPr>
            <p:nvPr/>
          </p:nvSpPr>
          <p:spPr bwMode="auto">
            <a:xfrm>
              <a:off x="3576" y="872"/>
              <a:ext cx="1317" cy="818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66"/>
              </a:extrusionClr>
            </a:sp3d>
          </p:spPr>
          <p:txBody>
            <a:bodyPr>
              <a:flatTx/>
            </a:bodyPr>
            <a:lstStyle/>
            <a:p>
              <a:endParaRPr lang="en-GB"/>
            </a:p>
          </p:txBody>
        </p:sp>
        <p:sp>
          <p:nvSpPr>
            <p:cNvPr id="191515" name="Text Box 27"/>
            <p:cNvSpPr txBox="1">
              <a:spLocks noChangeArrowheads="1"/>
            </p:cNvSpPr>
            <p:nvPr/>
          </p:nvSpPr>
          <p:spPr bwMode="auto">
            <a:xfrm>
              <a:off x="3670" y="1019"/>
              <a:ext cx="1139" cy="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400" b="1">
                  <a:solidFill>
                    <a:schemeClr val="bg2"/>
                  </a:solidFill>
                  <a:latin typeface="Arial" charset="0"/>
                  <a:cs typeface="Arial" charset="0"/>
                </a:rPr>
                <a:t>2. ucenici instruiti</a:t>
              </a:r>
              <a:endParaRPr lang="en-US" sz="2400">
                <a:solidFill>
                  <a:schemeClr val="bg2"/>
                </a:solidFill>
                <a:latin typeface="Arial Black" pitchFamily="34" charset="0"/>
              </a:endParaRPr>
            </a:p>
          </p:txBody>
        </p:sp>
      </p:grpSp>
      <p:grpSp>
        <p:nvGrpSpPr>
          <p:cNvPr id="191516" name="Group 28"/>
          <p:cNvGrpSpPr>
            <a:grpSpLocks/>
          </p:cNvGrpSpPr>
          <p:nvPr/>
        </p:nvGrpSpPr>
        <p:grpSpPr bwMode="auto">
          <a:xfrm>
            <a:off x="5626100" y="4686300"/>
            <a:ext cx="2089150" cy="1296988"/>
            <a:chOff x="3408" y="2784"/>
            <a:chExt cx="1316" cy="817"/>
          </a:xfrm>
        </p:grpSpPr>
        <p:grpSp>
          <p:nvGrpSpPr>
            <p:cNvPr id="191517" name="Group 29"/>
            <p:cNvGrpSpPr>
              <a:grpSpLocks/>
            </p:cNvGrpSpPr>
            <p:nvPr/>
          </p:nvGrpSpPr>
          <p:grpSpPr bwMode="auto">
            <a:xfrm>
              <a:off x="3408" y="2784"/>
              <a:ext cx="1316" cy="817"/>
              <a:chOff x="3245" y="2726"/>
              <a:chExt cx="1500" cy="931"/>
            </a:xfrm>
          </p:grpSpPr>
          <p:sp>
            <p:nvSpPr>
              <p:cNvPr id="191518" name="Oval 30"/>
              <p:cNvSpPr>
                <a:spLocks noChangeArrowheads="1"/>
              </p:cNvSpPr>
              <p:nvPr/>
            </p:nvSpPr>
            <p:spPr bwMode="auto">
              <a:xfrm>
                <a:off x="3245" y="2726"/>
                <a:ext cx="1500" cy="931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AC31"/>
                  </a:gs>
                </a:gsLst>
                <a:path path="shape">
                  <a:fillToRect l="50000" t="50000" r="50000" b="50000"/>
                </a:path>
              </a:gradFill>
              <a:ln w="9525">
                <a:round/>
                <a:headEnd/>
                <a:tailEnd/>
              </a:ln>
              <a:effectLst/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AC31"/>
                </a:extrusionClr>
              </a:sp3d>
            </p:spPr>
            <p:txBody>
              <a:bodyPr>
                <a:flatTx/>
              </a:bodyPr>
              <a:lstStyle/>
              <a:p>
                <a:endParaRPr lang="en-GB"/>
              </a:p>
            </p:txBody>
          </p:sp>
          <p:sp>
            <p:nvSpPr>
              <p:cNvPr id="191519" name="Text Box 31"/>
              <p:cNvSpPr txBox="1">
                <a:spLocks noChangeArrowheads="1"/>
              </p:cNvSpPr>
              <p:nvPr/>
            </p:nvSpPr>
            <p:spPr bwMode="auto">
              <a:xfrm>
                <a:off x="3325" y="2841"/>
                <a:ext cx="1387" cy="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lnSpc>
                    <a:spcPct val="80000"/>
                  </a:lnSpc>
                </a:pPr>
                <a:endParaRPr lang="en-CA" sz="2400" b="1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sp>
          <p:nvSpPr>
            <p:cNvPr id="191520" name="Text Box 32"/>
            <p:cNvSpPr txBox="1">
              <a:spLocks noChangeArrowheads="1"/>
            </p:cNvSpPr>
            <p:nvPr/>
          </p:nvSpPr>
          <p:spPr bwMode="auto">
            <a:xfrm>
              <a:off x="3580" y="2947"/>
              <a:ext cx="1015" cy="52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b="1">
                  <a:solidFill>
                    <a:schemeClr val="bg2"/>
                  </a:solidFill>
                </a:rPr>
                <a:t>3. Ucenici</a:t>
              </a:r>
              <a:endParaRPr lang="en-US">
                <a:solidFill>
                  <a:schemeClr val="bg2"/>
                </a:solidFill>
              </a:endParaRPr>
            </a:p>
            <a:p>
              <a:pPr algn="ctr">
                <a:lnSpc>
                  <a:spcPct val="90000"/>
                </a:lnSpc>
              </a:pPr>
              <a:r>
                <a:rPr lang="en-US" b="1">
                  <a:solidFill>
                    <a:schemeClr val="bg2"/>
                  </a:solidFill>
                </a:rPr>
                <a:t>pregatindu-i</a:t>
              </a:r>
            </a:p>
            <a:p>
              <a:pPr algn="ctr">
                <a:lnSpc>
                  <a:spcPct val="90000"/>
                </a:lnSpc>
              </a:pPr>
              <a:r>
                <a:rPr lang="en-US" b="1">
                  <a:solidFill>
                    <a:schemeClr val="bg2"/>
                  </a:solidFill>
                </a:rPr>
                <a:t>pe altii</a:t>
              </a:r>
              <a:endParaRPr lang="en-US" sz="2000" b="1">
                <a:solidFill>
                  <a:schemeClr val="bg2"/>
                </a:solidFill>
                <a:latin typeface="Arial" charset="0"/>
              </a:endParaRPr>
            </a:p>
          </p:txBody>
        </p:sp>
      </p:grpSp>
      <p:grpSp>
        <p:nvGrpSpPr>
          <p:cNvPr id="191596" name="Group 108"/>
          <p:cNvGrpSpPr>
            <a:grpSpLocks/>
          </p:cNvGrpSpPr>
          <p:nvPr/>
        </p:nvGrpSpPr>
        <p:grpSpPr bwMode="auto">
          <a:xfrm>
            <a:off x="1346200" y="1435100"/>
            <a:ext cx="2089150" cy="1296988"/>
            <a:chOff x="848" y="888"/>
            <a:chExt cx="1316" cy="817"/>
          </a:xfrm>
        </p:grpSpPr>
        <p:grpSp>
          <p:nvGrpSpPr>
            <p:cNvPr id="191522" name="Group 34"/>
            <p:cNvGrpSpPr>
              <a:grpSpLocks/>
            </p:cNvGrpSpPr>
            <p:nvPr/>
          </p:nvGrpSpPr>
          <p:grpSpPr bwMode="auto">
            <a:xfrm>
              <a:off x="848" y="888"/>
              <a:ext cx="1316" cy="817"/>
              <a:chOff x="3245" y="2726"/>
              <a:chExt cx="1500" cy="931"/>
            </a:xfrm>
          </p:grpSpPr>
          <p:sp>
            <p:nvSpPr>
              <p:cNvPr id="191523" name="Oval 35"/>
              <p:cNvSpPr>
                <a:spLocks noChangeArrowheads="1"/>
              </p:cNvSpPr>
              <p:nvPr/>
            </p:nvSpPr>
            <p:spPr bwMode="auto">
              <a:xfrm>
                <a:off x="3245" y="2726"/>
                <a:ext cx="1500" cy="931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AC31"/>
                  </a:gs>
                </a:gsLst>
                <a:path path="shape">
                  <a:fillToRect l="50000" t="50000" r="50000" b="50000"/>
                </a:path>
              </a:gradFill>
              <a:ln w="9525">
                <a:round/>
                <a:headEnd/>
                <a:tailEnd/>
              </a:ln>
              <a:effectLst/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AC31"/>
                </a:extrusionClr>
              </a:sp3d>
            </p:spPr>
            <p:txBody>
              <a:bodyPr>
                <a:flatTx/>
              </a:bodyPr>
              <a:lstStyle/>
              <a:p>
                <a:endParaRPr lang="en-GB"/>
              </a:p>
            </p:txBody>
          </p:sp>
          <p:sp>
            <p:nvSpPr>
              <p:cNvPr id="191524" name="Text Box 36"/>
              <p:cNvSpPr txBox="1">
                <a:spLocks noChangeArrowheads="1"/>
              </p:cNvSpPr>
              <p:nvPr/>
            </p:nvSpPr>
            <p:spPr bwMode="auto">
              <a:xfrm>
                <a:off x="3325" y="2841"/>
                <a:ext cx="1387" cy="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lnSpc>
                    <a:spcPct val="80000"/>
                  </a:lnSpc>
                </a:pPr>
                <a:endParaRPr lang="en-CA" sz="2400" b="1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sp>
          <p:nvSpPr>
            <p:cNvPr id="191525" name="Text Box 37"/>
            <p:cNvSpPr txBox="1">
              <a:spLocks noChangeArrowheads="1"/>
            </p:cNvSpPr>
            <p:nvPr/>
          </p:nvSpPr>
          <p:spPr bwMode="auto">
            <a:xfrm>
              <a:off x="939" y="1208"/>
              <a:ext cx="1163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" charset="0"/>
                  <a:cs typeface="Arial" charset="0"/>
                </a:rPr>
                <a:t>1.Noi crestini </a:t>
              </a:r>
            </a:p>
          </p:txBody>
        </p:sp>
      </p:grpSp>
      <p:sp>
        <p:nvSpPr>
          <p:cNvPr id="191526" name="AutoShape 38"/>
          <p:cNvSpPr>
            <a:spLocks noChangeArrowheads="1"/>
          </p:cNvSpPr>
          <p:nvPr/>
        </p:nvSpPr>
        <p:spPr bwMode="auto">
          <a:xfrm rot="-1708631">
            <a:off x="2943225" y="2336800"/>
            <a:ext cx="622300" cy="673100"/>
          </a:xfrm>
          <a:prstGeom prst="upArrow">
            <a:avLst>
              <a:gd name="adj1" fmla="val 37759"/>
              <a:gd name="adj2" fmla="val 55884"/>
            </a:avLst>
          </a:prstGeom>
          <a:solidFill>
            <a:srgbClr val="7D7C3E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191527" name="Group 39"/>
          <p:cNvGrpSpPr>
            <a:grpSpLocks/>
          </p:cNvGrpSpPr>
          <p:nvPr/>
        </p:nvGrpSpPr>
        <p:grpSpPr bwMode="auto">
          <a:xfrm>
            <a:off x="2711450" y="2716213"/>
            <a:ext cx="3878263" cy="2065337"/>
            <a:chOff x="1708" y="1679"/>
            <a:chExt cx="2443" cy="1301"/>
          </a:xfrm>
        </p:grpSpPr>
        <p:grpSp>
          <p:nvGrpSpPr>
            <p:cNvPr id="191528" name="Group 40"/>
            <p:cNvGrpSpPr>
              <a:grpSpLocks/>
            </p:cNvGrpSpPr>
            <p:nvPr/>
          </p:nvGrpSpPr>
          <p:grpSpPr bwMode="auto">
            <a:xfrm>
              <a:off x="1708" y="1679"/>
              <a:ext cx="2443" cy="1301"/>
              <a:chOff x="1044" y="1631"/>
              <a:chExt cx="2443" cy="1301"/>
            </a:xfrm>
          </p:grpSpPr>
          <p:sp>
            <p:nvSpPr>
              <p:cNvPr id="191529" name="Oval 41"/>
              <p:cNvSpPr>
                <a:spLocks noChangeArrowheads="1"/>
              </p:cNvSpPr>
              <p:nvPr/>
            </p:nvSpPr>
            <p:spPr bwMode="auto">
              <a:xfrm>
                <a:off x="1044" y="1631"/>
                <a:ext cx="2443" cy="1301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33CC33"/>
                  </a:gs>
                </a:gsLst>
                <a:path path="shape">
                  <a:fillToRect l="50000" t="50000" r="50000" b="50000"/>
                </a:path>
              </a:gradFill>
              <a:ln w="9525">
                <a:round/>
                <a:headEnd/>
                <a:tailEnd/>
              </a:ln>
              <a:effectLst/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33CC33"/>
                </a:extrusionClr>
              </a:sp3d>
            </p:spPr>
            <p:txBody>
              <a:bodyPr>
                <a:flatTx/>
              </a:bodyPr>
              <a:lstStyle/>
              <a:p>
                <a:endParaRPr lang="en-GB"/>
              </a:p>
            </p:txBody>
          </p:sp>
          <p:sp>
            <p:nvSpPr>
              <p:cNvPr id="191530" name="Oval 42"/>
              <p:cNvSpPr>
                <a:spLocks noChangeArrowheads="1"/>
              </p:cNvSpPr>
              <p:nvPr/>
            </p:nvSpPr>
            <p:spPr bwMode="auto">
              <a:xfrm>
                <a:off x="1124" y="2060"/>
                <a:ext cx="66" cy="65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rgbClr val="FF9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31" name="Oval 43"/>
              <p:cNvSpPr>
                <a:spLocks noChangeArrowheads="1"/>
              </p:cNvSpPr>
              <p:nvPr/>
            </p:nvSpPr>
            <p:spPr bwMode="auto">
              <a:xfrm>
                <a:off x="2309" y="1734"/>
                <a:ext cx="65" cy="65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32" name="Oval 44"/>
              <p:cNvSpPr>
                <a:spLocks noChangeArrowheads="1"/>
              </p:cNvSpPr>
              <p:nvPr/>
            </p:nvSpPr>
            <p:spPr bwMode="auto">
              <a:xfrm>
                <a:off x="2115" y="1727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33" name="Line 45"/>
              <p:cNvSpPr>
                <a:spLocks noChangeShapeType="1"/>
              </p:cNvSpPr>
              <p:nvPr/>
            </p:nvSpPr>
            <p:spPr bwMode="auto">
              <a:xfrm>
                <a:off x="2158" y="1793"/>
                <a:ext cx="3" cy="25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34" name="Line 46"/>
              <p:cNvSpPr>
                <a:spLocks noChangeShapeType="1"/>
              </p:cNvSpPr>
              <p:nvPr/>
            </p:nvSpPr>
            <p:spPr bwMode="auto">
              <a:xfrm flipH="1">
                <a:off x="2189" y="1787"/>
                <a:ext cx="151" cy="2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35" name="Oval 47"/>
              <p:cNvSpPr>
                <a:spLocks noChangeArrowheads="1"/>
              </p:cNvSpPr>
              <p:nvPr/>
            </p:nvSpPr>
            <p:spPr bwMode="auto">
              <a:xfrm>
                <a:off x="2222" y="1729"/>
                <a:ext cx="66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36" name="Line 48"/>
              <p:cNvSpPr>
                <a:spLocks noChangeShapeType="1"/>
              </p:cNvSpPr>
              <p:nvPr/>
            </p:nvSpPr>
            <p:spPr bwMode="auto">
              <a:xfrm flipH="1">
                <a:off x="2175" y="1798"/>
                <a:ext cx="77" cy="25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37" name="Oval 49"/>
              <p:cNvSpPr>
                <a:spLocks noChangeArrowheads="1"/>
              </p:cNvSpPr>
              <p:nvPr/>
            </p:nvSpPr>
            <p:spPr bwMode="auto">
              <a:xfrm>
                <a:off x="2221" y="2719"/>
                <a:ext cx="65" cy="64"/>
              </a:xfrm>
              <a:prstGeom prst="ellipse">
                <a:avLst/>
              </a:prstGeom>
              <a:solidFill>
                <a:srgbClr val="111111"/>
              </a:solidFill>
              <a:ln w="9525">
                <a:solidFill>
                  <a:srgbClr val="1111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1538" name="Group 50"/>
              <p:cNvGrpSpPr>
                <a:grpSpLocks/>
              </p:cNvGrpSpPr>
              <p:nvPr/>
            </p:nvGrpSpPr>
            <p:grpSpPr bwMode="auto">
              <a:xfrm>
                <a:off x="1363" y="2405"/>
                <a:ext cx="1688" cy="64"/>
                <a:chOff x="5746" y="7572"/>
                <a:chExt cx="5006" cy="193"/>
              </a:xfrm>
            </p:grpSpPr>
            <p:sp>
              <p:nvSpPr>
                <p:cNvPr id="191539" name="Oval 51"/>
                <p:cNvSpPr>
                  <a:spLocks noChangeArrowheads="1"/>
                </p:cNvSpPr>
                <p:nvPr/>
              </p:nvSpPr>
              <p:spPr bwMode="auto">
                <a:xfrm>
                  <a:off x="5746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1540" name="Oval 52"/>
                <p:cNvSpPr>
                  <a:spLocks noChangeArrowheads="1"/>
                </p:cNvSpPr>
                <p:nvPr/>
              </p:nvSpPr>
              <p:spPr bwMode="auto">
                <a:xfrm>
                  <a:off x="6708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1541" name="Oval 53"/>
                <p:cNvSpPr>
                  <a:spLocks noChangeArrowheads="1"/>
                </p:cNvSpPr>
                <p:nvPr/>
              </p:nvSpPr>
              <p:spPr bwMode="auto">
                <a:xfrm>
                  <a:off x="7671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1542" name="Oval 54"/>
                <p:cNvSpPr>
                  <a:spLocks noChangeArrowheads="1"/>
                </p:cNvSpPr>
                <p:nvPr/>
              </p:nvSpPr>
              <p:spPr bwMode="auto">
                <a:xfrm>
                  <a:off x="8633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1543" name="Oval 55"/>
                <p:cNvSpPr>
                  <a:spLocks noChangeArrowheads="1"/>
                </p:cNvSpPr>
                <p:nvPr/>
              </p:nvSpPr>
              <p:spPr bwMode="auto">
                <a:xfrm>
                  <a:off x="9595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1544" name="Oval 56"/>
                <p:cNvSpPr>
                  <a:spLocks noChangeArrowheads="1"/>
                </p:cNvSpPr>
                <p:nvPr/>
              </p:nvSpPr>
              <p:spPr bwMode="auto">
                <a:xfrm>
                  <a:off x="10558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91545" name="Oval 57"/>
              <p:cNvSpPr>
                <a:spLocks noChangeArrowheads="1"/>
              </p:cNvSpPr>
              <p:nvPr/>
            </p:nvSpPr>
            <p:spPr bwMode="auto">
              <a:xfrm>
                <a:off x="1236" y="2054"/>
                <a:ext cx="66" cy="64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rgbClr val="FF9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46" name="Oval 58"/>
              <p:cNvSpPr>
                <a:spLocks noChangeArrowheads="1"/>
              </p:cNvSpPr>
              <p:nvPr/>
            </p:nvSpPr>
            <p:spPr bwMode="auto">
              <a:xfrm>
                <a:off x="1573" y="2054"/>
                <a:ext cx="66" cy="6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47" name="Oval 59"/>
              <p:cNvSpPr>
                <a:spLocks noChangeArrowheads="1"/>
              </p:cNvSpPr>
              <p:nvPr/>
            </p:nvSpPr>
            <p:spPr bwMode="auto">
              <a:xfrm>
                <a:off x="1911" y="2054"/>
                <a:ext cx="66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48" name="Oval 60"/>
              <p:cNvSpPr>
                <a:spLocks noChangeArrowheads="1"/>
              </p:cNvSpPr>
              <p:nvPr/>
            </p:nvSpPr>
            <p:spPr bwMode="auto">
              <a:xfrm>
                <a:off x="2249" y="2054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49" name="Oval 61"/>
              <p:cNvSpPr>
                <a:spLocks noChangeArrowheads="1"/>
              </p:cNvSpPr>
              <p:nvPr/>
            </p:nvSpPr>
            <p:spPr bwMode="auto">
              <a:xfrm>
                <a:off x="2586" y="2054"/>
                <a:ext cx="66" cy="6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50" name="Oval 62"/>
              <p:cNvSpPr>
                <a:spLocks noChangeArrowheads="1"/>
              </p:cNvSpPr>
              <p:nvPr/>
            </p:nvSpPr>
            <p:spPr bwMode="auto">
              <a:xfrm>
                <a:off x="1355" y="2054"/>
                <a:ext cx="66" cy="64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rgbClr val="FF9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51" name="Oval 63"/>
              <p:cNvSpPr>
                <a:spLocks noChangeArrowheads="1"/>
              </p:cNvSpPr>
              <p:nvPr/>
            </p:nvSpPr>
            <p:spPr bwMode="auto">
              <a:xfrm>
                <a:off x="1693" y="2054"/>
                <a:ext cx="65" cy="6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52" name="Oval 64"/>
              <p:cNvSpPr>
                <a:spLocks noChangeArrowheads="1"/>
              </p:cNvSpPr>
              <p:nvPr/>
            </p:nvSpPr>
            <p:spPr bwMode="auto">
              <a:xfrm>
                <a:off x="2031" y="2054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53" name="Oval 65"/>
              <p:cNvSpPr>
                <a:spLocks noChangeArrowheads="1"/>
              </p:cNvSpPr>
              <p:nvPr/>
            </p:nvSpPr>
            <p:spPr bwMode="auto">
              <a:xfrm>
                <a:off x="2368" y="2054"/>
                <a:ext cx="65" cy="6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54" name="Oval 66"/>
              <p:cNvSpPr>
                <a:spLocks noChangeArrowheads="1"/>
              </p:cNvSpPr>
              <p:nvPr/>
            </p:nvSpPr>
            <p:spPr bwMode="auto">
              <a:xfrm>
                <a:off x="2706" y="2054"/>
                <a:ext cx="64" cy="6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55" name="Oval 67"/>
              <p:cNvSpPr>
                <a:spLocks noChangeArrowheads="1"/>
              </p:cNvSpPr>
              <p:nvPr/>
            </p:nvSpPr>
            <p:spPr bwMode="auto">
              <a:xfrm>
                <a:off x="1460" y="2054"/>
                <a:ext cx="66" cy="6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56" name="Oval 68"/>
              <p:cNvSpPr>
                <a:spLocks noChangeArrowheads="1"/>
              </p:cNvSpPr>
              <p:nvPr/>
            </p:nvSpPr>
            <p:spPr bwMode="auto">
              <a:xfrm>
                <a:off x="1798" y="2054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57" name="Oval 69"/>
              <p:cNvSpPr>
                <a:spLocks noChangeArrowheads="1"/>
              </p:cNvSpPr>
              <p:nvPr/>
            </p:nvSpPr>
            <p:spPr bwMode="auto">
              <a:xfrm>
                <a:off x="2136" y="2054"/>
                <a:ext cx="66" cy="64"/>
              </a:xfrm>
              <a:prstGeom prst="ellipse">
                <a:avLst/>
              </a:prstGeom>
              <a:solidFill>
                <a:srgbClr val="111111"/>
              </a:solidFill>
              <a:ln w="9525">
                <a:solidFill>
                  <a:srgbClr val="1111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58" name="Oval 70"/>
              <p:cNvSpPr>
                <a:spLocks noChangeArrowheads="1"/>
              </p:cNvSpPr>
              <p:nvPr/>
            </p:nvSpPr>
            <p:spPr bwMode="auto">
              <a:xfrm>
                <a:off x="2473" y="2054"/>
                <a:ext cx="66" cy="6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59" name="Oval 71"/>
              <p:cNvSpPr>
                <a:spLocks noChangeArrowheads="1"/>
              </p:cNvSpPr>
              <p:nvPr/>
            </p:nvSpPr>
            <p:spPr bwMode="auto">
              <a:xfrm>
                <a:off x="2811" y="2054"/>
                <a:ext cx="65" cy="6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60" name="Line 72"/>
              <p:cNvSpPr>
                <a:spLocks noChangeShapeType="1"/>
              </p:cNvSpPr>
              <p:nvPr/>
            </p:nvSpPr>
            <p:spPr bwMode="auto">
              <a:xfrm>
                <a:off x="1736" y="2127"/>
                <a:ext cx="0" cy="27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61" name="Line 73"/>
              <p:cNvSpPr>
                <a:spLocks noChangeShapeType="1"/>
              </p:cNvSpPr>
              <p:nvPr/>
            </p:nvSpPr>
            <p:spPr bwMode="auto">
              <a:xfrm flipH="1">
                <a:off x="2048" y="2122"/>
                <a:ext cx="29" cy="27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62" name="Line 74"/>
              <p:cNvSpPr>
                <a:spLocks noChangeShapeType="1"/>
              </p:cNvSpPr>
              <p:nvPr/>
            </p:nvSpPr>
            <p:spPr bwMode="auto">
              <a:xfrm flipH="1">
                <a:off x="2375" y="2121"/>
                <a:ext cx="32" cy="27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63" name="Line 75"/>
              <p:cNvSpPr>
                <a:spLocks noChangeShapeType="1"/>
              </p:cNvSpPr>
              <p:nvPr/>
            </p:nvSpPr>
            <p:spPr bwMode="auto">
              <a:xfrm flipH="1">
                <a:off x="2695" y="2117"/>
                <a:ext cx="46" cy="2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64" name="Line 76"/>
              <p:cNvSpPr>
                <a:spLocks noChangeShapeType="1"/>
              </p:cNvSpPr>
              <p:nvPr/>
            </p:nvSpPr>
            <p:spPr bwMode="auto">
              <a:xfrm flipH="1">
                <a:off x="3023" y="2113"/>
                <a:ext cx="52" cy="28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65" name="Line 77"/>
              <p:cNvSpPr>
                <a:spLocks noChangeShapeType="1"/>
              </p:cNvSpPr>
              <p:nvPr/>
            </p:nvSpPr>
            <p:spPr bwMode="auto">
              <a:xfrm>
                <a:off x="1397" y="2117"/>
                <a:ext cx="6" cy="2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66" name="Line 78"/>
              <p:cNvSpPr>
                <a:spLocks noChangeShapeType="1"/>
              </p:cNvSpPr>
              <p:nvPr/>
            </p:nvSpPr>
            <p:spPr bwMode="auto">
              <a:xfrm rot="10800000" flipV="1">
                <a:off x="2257" y="2466"/>
                <a:ext cx="100" cy="2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67" name="Line 79"/>
              <p:cNvSpPr>
                <a:spLocks noChangeShapeType="1"/>
              </p:cNvSpPr>
              <p:nvPr/>
            </p:nvSpPr>
            <p:spPr bwMode="auto">
              <a:xfrm>
                <a:off x="2051" y="2461"/>
                <a:ext cx="193" cy="26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68" name="Line 80"/>
              <p:cNvSpPr>
                <a:spLocks noChangeShapeType="1"/>
              </p:cNvSpPr>
              <p:nvPr/>
            </p:nvSpPr>
            <p:spPr bwMode="auto">
              <a:xfrm>
                <a:off x="1424" y="2459"/>
                <a:ext cx="801" cy="2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69" name="Line 81"/>
              <p:cNvSpPr>
                <a:spLocks noChangeShapeType="1"/>
              </p:cNvSpPr>
              <p:nvPr/>
            </p:nvSpPr>
            <p:spPr bwMode="auto">
              <a:xfrm>
                <a:off x="1744" y="2456"/>
                <a:ext cx="489" cy="27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70" name="Line 82"/>
              <p:cNvSpPr>
                <a:spLocks noChangeShapeType="1"/>
              </p:cNvSpPr>
              <p:nvPr/>
            </p:nvSpPr>
            <p:spPr bwMode="auto">
              <a:xfrm flipH="1">
                <a:off x="2273" y="2461"/>
                <a:ext cx="400" cy="26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71" name="Line 83"/>
              <p:cNvSpPr>
                <a:spLocks noChangeShapeType="1"/>
              </p:cNvSpPr>
              <p:nvPr/>
            </p:nvSpPr>
            <p:spPr bwMode="auto">
              <a:xfrm flipH="1">
                <a:off x="2273" y="2456"/>
                <a:ext cx="724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72" name="Line 84"/>
              <p:cNvSpPr>
                <a:spLocks noChangeShapeType="1"/>
              </p:cNvSpPr>
              <p:nvPr/>
            </p:nvSpPr>
            <p:spPr bwMode="auto">
              <a:xfrm>
                <a:off x="1179" y="2124"/>
                <a:ext cx="194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73" name="Line 85"/>
              <p:cNvSpPr>
                <a:spLocks noChangeShapeType="1"/>
              </p:cNvSpPr>
              <p:nvPr/>
            </p:nvSpPr>
            <p:spPr bwMode="auto">
              <a:xfrm>
                <a:off x="1286" y="2121"/>
                <a:ext cx="105" cy="28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74" name="Line 86"/>
              <p:cNvSpPr>
                <a:spLocks noChangeShapeType="1"/>
              </p:cNvSpPr>
              <p:nvPr/>
            </p:nvSpPr>
            <p:spPr bwMode="auto">
              <a:xfrm>
                <a:off x="1617" y="2121"/>
                <a:ext cx="104" cy="2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75" name="Line 87"/>
              <p:cNvSpPr>
                <a:spLocks noChangeShapeType="1"/>
              </p:cNvSpPr>
              <p:nvPr/>
            </p:nvSpPr>
            <p:spPr bwMode="auto">
              <a:xfrm>
                <a:off x="1517" y="2119"/>
                <a:ext cx="188" cy="29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76" name="Line 88"/>
              <p:cNvSpPr>
                <a:spLocks noChangeShapeType="1"/>
              </p:cNvSpPr>
              <p:nvPr/>
            </p:nvSpPr>
            <p:spPr bwMode="auto">
              <a:xfrm>
                <a:off x="1852" y="2118"/>
                <a:ext cx="175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77" name="Line 89"/>
              <p:cNvSpPr>
                <a:spLocks noChangeShapeType="1"/>
              </p:cNvSpPr>
              <p:nvPr/>
            </p:nvSpPr>
            <p:spPr bwMode="auto">
              <a:xfrm>
                <a:off x="1965" y="2118"/>
                <a:ext cx="68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78" name="Line 90"/>
              <p:cNvSpPr>
                <a:spLocks noChangeShapeType="1"/>
              </p:cNvSpPr>
              <p:nvPr/>
            </p:nvSpPr>
            <p:spPr bwMode="auto">
              <a:xfrm flipH="1">
                <a:off x="2061" y="2117"/>
                <a:ext cx="107" cy="2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79" name="Line 91"/>
              <p:cNvSpPr>
                <a:spLocks noChangeShapeType="1"/>
              </p:cNvSpPr>
              <p:nvPr/>
            </p:nvSpPr>
            <p:spPr bwMode="auto">
              <a:xfrm flipH="1">
                <a:off x="2071" y="2112"/>
                <a:ext cx="201" cy="2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80" name="Line 92"/>
              <p:cNvSpPr>
                <a:spLocks noChangeShapeType="1"/>
              </p:cNvSpPr>
              <p:nvPr/>
            </p:nvSpPr>
            <p:spPr bwMode="auto">
              <a:xfrm flipH="1">
                <a:off x="2388" y="2121"/>
                <a:ext cx="112" cy="28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81" name="Line 93"/>
              <p:cNvSpPr>
                <a:spLocks noChangeShapeType="1"/>
              </p:cNvSpPr>
              <p:nvPr/>
            </p:nvSpPr>
            <p:spPr bwMode="auto">
              <a:xfrm>
                <a:off x="2625" y="2117"/>
                <a:ext cx="54" cy="28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82" name="Line 94"/>
              <p:cNvSpPr>
                <a:spLocks noChangeShapeType="1"/>
              </p:cNvSpPr>
              <p:nvPr/>
            </p:nvSpPr>
            <p:spPr bwMode="auto">
              <a:xfrm flipH="1">
                <a:off x="2710" y="2117"/>
                <a:ext cx="127" cy="29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83" name="Line 95"/>
              <p:cNvSpPr>
                <a:spLocks noChangeShapeType="1"/>
              </p:cNvSpPr>
              <p:nvPr/>
            </p:nvSpPr>
            <p:spPr bwMode="auto">
              <a:xfrm>
                <a:off x="2964" y="2118"/>
                <a:ext cx="32" cy="29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84" name="Line 96"/>
              <p:cNvSpPr>
                <a:spLocks noChangeShapeType="1"/>
              </p:cNvSpPr>
              <p:nvPr/>
            </p:nvSpPr>
            <p:spPr bwMode="auto">
              <a:xfrm flipH="1">
                <a:off x="3042" y="2121"/>
                <a:ext cx="131" cy="29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85" name="Oval 97"/>
              <p:cNvSpPr>
                <a:spLocks noChangeArrowheads="1"/>
              </p:cNvSpPr>
              <p:nvPr/>
            </p:nvSpPr>
            <p:spPr bwMode="auto">
              <a:xfrm>
                <a:off x="3259" y="2058"/>
                <a:ext cx="65" cy="63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86" name="Line 98"/>
              <p:cNvSpPr>
                <a:spLocks noChangeShapeType="1"/>
              </p:cNvSpPr>
              <p:nvPr/>
            </p:nvSpPr>
            <p:spPr bwMode="auto">
              <a:xfrm>
                <a:off x="3300" y="2132"/>
                <a:ext cx="29" cy="27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87" name="Oval 99"/>
              <p:cNvSpPr>
                <a:spLocks noChangeArrowheads="1"/>
              </p:cNvSpPr>
              <p:nvPr/>
            </p:nvSpPr>
            <p:spPr bwMode="auto">
              <a:xfrm>
                <a:off x="3372" y="2058"/>
                <a:ext cx="66" cy="6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88" name="Line 100"/>
              <p:cNvSpPr>
                <a:spLocks noChangeShapeType="1"/>
              </p:cNvSpPr>
              <p:nvPr/>
            </p:nvSpPr>
            <p:spPr bwMode="auto">
              <a:xfrm flipH="1">
                <a:off x="3347" y="2129"/>
                <a:ext cx="57" cy="27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89" name="Oval 101"/>
              <p:cNvSpPr>
                <a:spLocks noChangeArrowheads="1"/>
              </p:cNvSpPr>
              <p:nvPr/>
            </p:nvSpPr>
            <p:spPr bwMode="auto">
              <a:xfrm>
                <a:off x="2924" y="2054"/>
                <a:ext cx="66" cy="64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90" name="Oval 102"/>
              <p:cNvSpPr>
                <a:spLocks noChangeArrowheads="1"/>
              </p:cNvSpPr>
              <p:nvPr/>
            </p:nvSpPr>
            <p:spPr bwMode="auto">
              <a:xfrm>
                <a:off x="3043" y="2054"/>
                <a:ext cx="66" cy="64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91" name="Oval 103"/>
              <p:cNvSpPr>
                <a:spLocks noChangeArrowheads="1"/>
              </p:cNvSpPr>
              <p:nvPr/>
            </p:nvSpPr>
            <p:spPr bwMode="auto">
              <a:xfrm>
                <a:off x="3148" y="2054"/>
                <a:ext cx="66" cy="64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592" name="Line 104"/>
              <p:cNvSpPr>
                <a:spLocks noChangeShapeType="1"/>
              </p:cNvSpPr>
              <p:nvPr/>
            </p:nvSpPr>
            <p:spPr bwMode="auto">
              <a:xfrm flipH="1">
                <a:off x="2283" y="2449"/>
                <a:ext cx="1023" cy="2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91593" name="Oval 105"/>
            <p:cNvSpPr>
              <a:spLocks noChangeArrowheads="1"/>
            </p:cNvSpPr>
            <p:nvPr/>
          </p:nvSpPr>
          <p:spPr bwMode="auto">
            <a:xfrm>
              <a:off x="3965" y="2455"/>
              <a:ext cx="65" cy="56"/>
            </a:xfrm>
            <a:prstGeom prst="ellipse">
              <a:avLst/>
            </a:prstGeom>
            <a:solidFill>
              <a:srgbClr val="111111"/>
            </a:solidFill>
            <a:ln w="9525">
              <a:solidFill>
                <a:srgbClr val="11111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1594" name="Text Box 106"/>
          <p:cNvSpPr txBox="1">
            <a:spLocks noChangeArrowheads="1"/>
          </p:cNvSpPr>
          <p:nvPr/>
        </p:nvSpPr>
        <p:spPr bwMode="auto">
          <a:xfrm>
            <a:off x="2873375" y="2997200"/>
            <a:ext cx="3505200" cy="13731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Arial" charset="0"/>
                <a:cs typeface="Arial" charset="0"/>
              </a:rPr>
              <a:t>Impartaseste Evanghelia lui Isus Cristos cu altii</a:t>
            </a:r>
            <a:r>
              <a:rPr lang="en-US" sz="2800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endParaRPr lang="en-US" sz="28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191595" name="Text Box 107"/>
          <p:cNvSpPr txBox="1">
            <a:spLocks noChangeArrowheads="1"/>
          </p:cNvSpPr>
          <p:nvPr/>
        </p:nvSpPr>
        <p:spPr bwMode="auto">
          <a:xfrm>
            <a:off x="3314700" y="1244600"/>
            <a:ext cx="5829300" cy="47815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en-US" sz="2200">
                <a:solidFill>
                  <a:schemeClr val="tx2"/>
                </a:solidFill>
                <a:latin typeface="Arial" charset="0"/>
                <a:cs typeface="Arial" charset="0"/>
              </a:rPr>
              <a:t>Multe biserici functioneaza mai mult astfel:</a:t>
            </a:r>
          </a:p>
          <a:p>
            <a:pPr>
              <a:buFontTx/>
              <a:buChar char="•"/>
            </a:pPr>
            <a:r>
              <a:rPr lang="en-US" sz="2200">
                <a:solidFill>
                  <a:schemeClr val="tx2"/>
                </a:solidFill>
                <a:latin typeface="Arial" charset="0"/>
                <a:cs typeface="Arial" charset="0"/>
              </a:rPr>
              <a:t>  Daca ajung la noi oameni, dupa ce ii tin prin preajma cativa ani, ii plaseaza in lucrare.</a:t>
            </a:r>
          </a:p>
          <a:p>
            <a:pPr>
              <a:buFontTx/>
              <a:buChar char="•"/>
            </a:pPr>
            <a:r>
              <a:rPr lang="en-US" sz="2200">
                <a:solidFill>
                  <a:schemeClr val="tx2"/>
                </a:solidFill>
                <a:latin typeface="Arial" charset="0"/>
                <a:cs typeface="Arial" charset="0"/>
              </a:rPr>
              <a:t>  Fara cercurile 2 si 3, ei nu se vor dezvolta ca lideri.</a:t>
            </a:r>
          </a:p>
          <a:p>
            <a:pPr>
              <a:buFontTx/>
              <a:buChar char="•"/>
            </a:pPr>
            <a:r>
              <a:rPr lang="en-US" sz="2200">
                <a:solidFill>
                  <a:schemeClr val="tx2"/>
                </a:solidFill>
                <a:latin typeface="Arial" charset="0"/>
                <a:cs typeface="Arial" charset="0"/>
              </a:rPr>
              <a:t>  Pozitiile in lucrare vor fi umplute de oameni care poate ca nici nu sunt siguri de propria mantuire.</a:t>
            </a:r>
          </a:p>
          <a:p>
            <a:pPr>
              <a:buFontTx/>
              <a:buChar char="•"/>
            </a:pPr>
            <a:r>
              <a:rPr lang="en-US" sz="2200">
                <a:solidFill>
                  <a:schemeClr val="tx2"/>
                </a:solidFill>
                <a:latin typeface="Arial" charset="0"/>
                <a:cs typeface="Arial" charset="0"/>
              </a:rPr>
              <a:t>  Probabil ca ei nu stiu cum sa comunice cu Dumnezeu prin rugaciune si citirea Bibliei. </a:t>
            </a:r>
          </a:p>
          <a:p>
            <a:pPr>
              <a:buFontTx/>
              <a:buChar char="•"/>
            </a:pPr>
            <a:r>
              <a:rPr lang="en-US" sz="2200">
                <a:solidFill>
                  <a:schemeClr val="tx2"/>
                </a:solidFill>
                <a:latin typeface="Arial" charset="0"/>
                <a:cs typeface="Arial" charset="0"/>
              </a:rPr>
              <a:t>  Poate ca ei nu stiu cum sa fie plini de Duhul Sfant.</a:t>
            </a:r>
          </a:p>
          <a:p>
            <a:pPr>
              <a:buFontTx/>
              <a:buChar char="•"/>
            </a:pPr>
            <a:r>
              <a:rPr lang="en-US" sz="2200">
                <a:solidFill>
                  <a:schemeClr val="tx2"/>
                </a:solidFill>
                <a:latin typeface="Arial" charset="0"/>
                <a:cs typeface="Arial" charset="0"/>
              </a:rPr>
              <a:t>  Si probabil ca foarte rar, daca nu niciodata, vor impartasi Evanghelia cu alti oameni.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1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1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1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1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1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1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1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1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1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915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915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0" grpId="0" animBg="1" autoUpdateAnimBg="0"/>
      <p:bldP spid="191512" grpId="0" autoUpdateAnimBg="0"/>
      <p:bldP spid="191526" grpId="0" animBg="1"/>
      <p:bldP spid="191594" grpId="0"/>
      <p:bldP spid="191595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ChangeArrowheads="1"/>
          </p:cNvSpPr>
          <p:nvPr/>
        </p:nvSpPr>
        <p:spPr bwMode="auto">
          <a:xfrm>
            <a:off x="425450" y="986051"/>
            <a:ext cx="7772400" cy="3994150"/>
          </a:xfrm>
          <a:prstGeom prst="rect">
            <a:avLst/>
          </a:prstGeom>
          <a:noFill/>
          <a:ln w="57150" cmpd="thickThin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en-US" sz="3600" b="1" dirty="0" err="1">
                <a:solidFill>
                  <a:srgbClr val="FF0066"/>
                </a:solidFill>
                <a:latin typeface="Arial" charset="0"/>
                <a:cs typeface="Arial" charset="0"/>
              </a:rPr>
              <a:t>Eliberandu-i</a:t>
            </a:r>
            <a:r>
              <a:rPr lang="en-US" sz="3600" b="1" dirty="0">
                <a:solidFill>
                  <a:srgbClr val="FF0066"/>
                </a:solidFill>
                <a:latin typeface="Arial" charset="0"/>
                <a:cs typeface="Arial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Arial" charset="0"/>
                <a:cs typeface="Arial" charset="0"/>
              </a:rPr>
              <a:t>pe</a:t>
            </a:r>
            <a:r>
              <a:rPr lang="en-US" sz="3600" b="1" dirty="0">
                <a:solidFill>
                  <a:srgbClr val="FF0066"/>
                </a:solidFill>
                <a:latin typeface="Arial" charset="0"/>
                <a:cs typeface="Arial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Arial" charset="0"/>
                <a:cs typeface="Arial" charset="0"/>
              </a:rPr>
              <a:t>sfinti</a:t>
            </a:r>
            <a:endParaRPr lang="en-US" sz="3200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endParaRPr lang="en-US" sz="3200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  O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biserica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ce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face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ucenici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cauta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sa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implineasca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Marea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Trimitere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facand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suficienti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rgbClr val="FF0066"/>
                </a:solidFill>
                <a:latin typeface="Arial" charset="0"/>
                <a:cs typeface="Arial" charset="0"/>
              </a:rPr>
              <a:t>Ucenici</a:t>
            </a:r>
            <a:r>
              <a:rPr lang="en-US" sz="3200" b="1" dirty="0">
                <a:solidFill>
                  <a:srgbClr val="FF0066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rgbClr val="FF0066"/>
                </a:solidFill>
                <a:latin typeface="Arial" charset="0"/>
                <a:cs typeface="Arial" charset="0"/>
              </a:rPr>
              <a:t>Marturisitori</a:t>
            </a:r>
            <a:r>
              <a:rPr lang="en-US" sz="3200" b="1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pentru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a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impartasi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Evanghelia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lui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Isus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Cristos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cu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oricine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din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comunitatea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lor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si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 din </a:t>
            </a:r>
            <a:r>
              <a:rPr lang="en-US" sz="3200" dirty="0" err="1">
                <a:solidFill>
                  <a:schemeClr val="tx2"/>
                </a:solidFill>
                <a:latin typeface="Arial" charset="0"/>
                <a:cs typeface="Arial" charset="0"/>
              </a:rPr>
              <a:t>lume</a:t>
            </a:r>
            <a:r>
              <a:rPr lang="en-US" sz="3200" dirty="0">
                <a:solidFill>
                  <a:schemeClr val="tx2"/>
                </a:solidFill>
                <a:latin typeface="Arial" charset="0"/>
                <a:cs typeface="Arial" charset="0"/>
              </a:rPr>
              <a:t>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2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2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2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sz="3600" b="1">
                <a:solidFill>
                  <a:srgbClr val="FF0066"/>
                </a:solidFill>
              </a:rPr>
              <a:t>De cati ucenici si ucenicizatori (cei care fac ucenici) vei avea nevoie?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93900"/>
            <a:ext cx="8229600" cy="3844925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sz="2800"/>
              <a:t>Care e numarul populatiei din comunitatea ta locala? </a:t>
            </a:r>
            <a:r>
              <a:rPr lang="en-US" sz="2800" u="sng"/>
              <a:t>			</a:t>
            </a:r>
            <a:endParaRPr lang="en-US" sz="2800"/>
          </a:p>
          <a:p>
            <a:r>
              <a:rPr lang="en-US" sz="2800"/>
              <a:t>Daca fiecare ucenic marturisitor a impartasit Evanghelia cu 9 oameni (1 din 10) vei avea nevoie de </a:t>
            </a:r>
            <a:r>
              <a:rPr lang="en-US" sz="2800" u="sng"/>
              <a:t>			</a:t>
            </a:r>
            <a:r>
              <a:rPr lang="en-US" sz="2800"/>
              <a:t>ucenici marturisitori!</a:t>
            </a:r>
          </a:p>
          <a:p>
            <a:r>
              <a:rPr lang="en-US" sz="2800"/>
              <a:t>De cate alte biserici care fac ucenici va fi nevoie pentru a atinge comunitatea sau orasul tau? </a:t>
            </a:r>
            <a:r>
              <a:rPr lang="en-US" sz="2800" u="sng"/>
              <a:t>			</a:t>
            </a:r>
            <a:endParaRPr lang="en-US" sz="28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20800"/>
          </a:xfrm>
          <a:effectLst>
            <a:outerShdw dist="45791" dir="2021404" algn="ctr" rotWithShape="0">
              <a:srgbClr val="000000"/>
            </a:outerShdw>
          </a:effectLst>
        </p:spPr>
        <p:txBody>
          <a:bodyPr/>
          <a:lstStyle/>
          <a:p>
            <a:r>
              <a:rPr lang="en-US" sz="3600" b="1">
                <a:solidFill>
                  <a:srgbClr val="FF0066"/>
                </a:solidFill>
              </a:rPr>
              <a:t>Exemplu: pentru Alberta Canada</a:t>
            </a:r>
            <a:r>
              <a:rPr lang="en-US" b="1">
                <a:solidFill>
                  <a:srgbClr val="FF0066"/>
                </a:solidFill>
              </a:rPr>
              <a:t/>
            </a:r>
            <a:br>
              <a:rPr lang="en-US" b="1">
                <a:solidFill>
                  <a:srgbClr val="FF0066"/>
                </a:solidFill>
              </a:rPr>
            </a:br>
            <a:r>
              <a:rPr lang="en-US" sz="2800" b="1">
                <a:solidFill>
                  <a:srgbClr val="FF0066"/>
                </a:solidFill>
              </a:rPr>
              <a:t>Populatia estimata pana in 2014 = 6 milioane</a:t>
            </a:r>
            <a:endParaRPr lang="en-US" sz="2800">
              <a:solidFill>
                <a:srgbClr val="FF0066"/>
              </a:solidFill>
            </a:endParaRPr>
          </a:p>
        </p:txBody>
      </p:sp>
      <p:graphicFrame>
        <p:nvGraphicFramePr>
          <p:cNvPr id="179292" name="Group 92"/>
          <p:cNvGraphicFramePr>
            <a:graphicFrameLocks noGrp="1"/>
          </p:cNvGraphicFramePr>
          <p:nvPr>
            <p:ph idx="1"/>
          </p:nvPr>
        </p:nvGraphicFramePr>
        <p:xfrm>
          <a:off x="152400" y="1816100"/>
          <a:ext cx="8839200" cy="3996056"/>
        </p:xfrm>
        <a:graphic>
          <a:graphicData uri="http://schemas.openxmlformats.org/drawingml/2006/table">
            <a:tbl>
              <a:tblPr/>
              <a:tblGrid>
                <a:gridCol w="1295400"/>
                <a:gridCol w="685800"/>
                <a:gridCol w="685800"/>
                <a:gridCol w="685800"/>
                <a:gridCol w="685800"/>
                <a:gridCol w="762000"/>
                <a:gridCol w="762000"/>
                <a:gridCol w="762000"/>
                <a:gridCol w="838200"/>
                <a:gridCol w="838200"/>
                <a:gridCol w="838200"/>
              </a:tblGrid>
              <a:tr h="760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Cei ce fac ucenici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9600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19200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38400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76800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153600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307200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614400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Instructori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512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1024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2048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Biserici care fac ucenici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768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1536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3072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6144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9277" name="Text Box 77"/>
          <p:cNvSpPr txBox="1">
            <a:spLocks noChangeArrowheads="1"/>
          </p:cNvSpPr>
          <p:nvPr/>
        </p:nvSpPr>
        <p:spPr bwMode="auto">
          <a:xfrm>
            <a:off x="203200" y="1346200"/>
            <a:ext cx="876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Telul pana:</a:t>
            </a:r>
            <a:r>
              <a:rPr lang="en-US"/>
              <a:t> </a:t>
            </a:r>
            <a:r>
              <a:rPr lang="en-US" b="1">
                <a:solidFill>
                  <a:schemeClr val="folHlink"/>
                </a:solidFill>
                <a:latin typeface="Verdana" pitchFamily="34" charset="0"/>
              </a:rPr>
              <a:t>05     06     07    08      09     10     11       12      13      14</a:t>
            </a:r>
          </a:p>
        </p:txBody>
      </p:sp>
      <p:sp>
        <p:nvSpPr>
          <p:cNvPr id="179278" name="Text Box 78"/>
          <p:cNvSpPr txBox="1">
            <a:spLocks noChangeArrowheads="1"/>
          </p:cNvSpPr>
          <p:nvPr/>
        </p:nvSpPr>
        <p:spPr bwMode="auto">
          <a:xfrm>
            <a:off x="1701800" y="3238500"/>
            <a:ext cx="5829300" cy="12001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F90F"/>
                </a:solidFill>
                <a:latin typeface="Arial" charset="0"/>
                <a:cs typeface="Arial" charset="0"/>
              </a:rPr>
              <a:t>Alberta ar putea avea nevoie de mai mult de 6000 de biserici care fac ucenici, fiecare biserica avand o medie de 100 de ucenici marturistori si atingand o comunitate de 1000 de oameni!</a:t>
            </a:r>
          </a:p>
        </p:txBody>
      </p:sp>
      <p:sp>
        <p:nvSpPr>
          <p:cNvPr id="179279" name="Text Box 79"/>
          <p:cNvSpPr txBox="1">
            <a:spLocks noChangeArrowheads="1"/>
          </p:cNvSpPr>
          <p:nvPr/>
        </p:nvSpPr>
        <p:spPr bwMode="auto">
          <a:xfrm>
            <a:off x="850900" y="5883275"/>
            <a:ext cx="7264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FF0066"/>
                </a:solidFill>
                <a:latin typeface="Arial" charset="0"/>
                <a:cs typeface="Arial" charset="0"/>
              </a:rPr>
              <a:t>Cum vor ridica crestinii din Alberta o astfel de armata de ucenici?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9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9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9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9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9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9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9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9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9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9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9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9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2" grpId="0" autoUpdateAnimBg="0"/>
      <p:bldP spid="179277" grpId="0" autoUpdateAnimBg="0"/>
      <p:bldP spid="179278" grpId="0" animBg="1" autoUpdateAnimBg="0"/>
      <p:bldP spid="17927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920" name="Group 360"/>
          <p:cNvGrpSpPr>
            <a:grpSpLocks/>
          </p:cNvGrpSpPr>
          <p:nvPr/>
        </p:nvGrpSpPr>
        <p:grpSpPr bwMode="auto">
          <a:xfrm>
            <a:off x="3398838" y="1509713"/>
            <a:ext cx="5122862" cy="446087"/>
            <a:chOff x="2141" y="951"/>
            <a:chExt cx="3227" cy="281"/>
          </a:xfrm>
        </p:grpSpPr>
        <p:grpSp>
          <p:nvGrpSpPr>
            <p:cNvPr id="194880" name="Group 320"/>
            <p:cNvGrpSpPr>
              <a:grpSpLocks/>
            </p:cNvGrpSpPr>
            <p:nvPr/>
          </p:nvGrpSpPr>
          <p:grpSpPr bwMode="auto">
            <a:xfrm>
              <a:off x="2141" y="951"/>
              <a:ext cx="3227" cy="281"/>
              <a:chOff x="528" y="1536"/>
              <a:chExt cx="480" cy="240"/>
            </a:xfrm>
          </p:grpSpPr>
          <p:sp>
            <p:nvSpPr>
              <p:cNvPr id="194881" name="Oval 321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4882" name="Text Box 322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9 Sessions</a:t>
                </a:r>
              </a:p>
            </p:txBody>
          </p:sp>
        </p:grpSp>
        <p:sp>
          <p:nvSpPr>
            <p:cNvPr id="194883" name="Line 323"/>
            <p:cNvSpPr>
              <a:spLocks noChangeShapeType="1"/>
            </p:cNvSpPr>
            <p:nvPr/>
          </p:nvSpPr>
          <p:spPr bwMode="auto">
            <a:xfrm>
              <a:off x="2184" y="1096"/>
              <a:ext cx="40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203200"/>
            <a:ext cx="8623300" cy="75565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n-US" sz="3200">
                <a:solidFill>
                  <a:srgbClr val="FF0066"/>
                </a:solidFill>
              </a:rPr>
              <a:t>Strategia de crestere exploziva a ucenicizarii</a:t>
            </a:r>
          </a:p>
        </p:txBody>
      </p:sp>
      <p:sp>
        <p:nvSpPr>
          <p:cNvPr id="194839" name="Text Box 279"/>
          <p:cNvSpPr txBox="1">
            <a:spLocks noChangeArrowheads="1"/>
          </p:cNvSpPr>
          <p:nvPr/>
        </p:nvSpPr>
        <p:spPr bwMode="auto">
          <a:xfrm>
            <a:off x="482600" y="5013325"/>
            <a:ext cx="82169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FF00"/>
                </a:solidFill>
                <a:latin typeface="Verdana" pitchFamily="34" charset="0"/>
              </a:rPr>
              <a:t>You train one disciple!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FF00"/>
                </a:solidFill>
                <a:latin typeface="Verdana" pitchFamily="34" charset="0"/>
              </a:rPr>
              <a:t>Then your disciple trains one disciple!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FF00"/>
                </a:solidFill>
                <a:latin typeface="Verdana" pitchFamily="34" charset="0"/>
              </a:rPr>
              <a:t>Then their disciple trains one disciple!</a:t>
            </a:r>
          </a:p>
        </p:txBody>
      </p:sp>
      <p:grpSp>
        <p:nvGrpSpPr>
          <p:cNvPr id="194930" name="Group 370"/>
          <p:cNvGrpSpPr>
            <a:grpSpLocks/>
          </p:cNvGrpSpPr>
          <p:nvPr/>
        </p:nvGrpSpPr>
        <p:grpSpPr bwMode="auto">
          <a:xfrm>
            <a:off x="266700" y="977900"/>
            <a:ext cx="3289300" cy="393700"/>
            <a:chOff x="168" y="616"/>
            <a:chExt cx="2000" cy="248"/>
          </a:xfrm>
        </p:grpSpPr>
        <p:grpSp>
          <p:nvGrpSpPr>
            <p:cNvPr id="194841" name="Group 281"/>
            <p:cNvGrpSpPr>
              <a:grpSpLocks/>
            </p:cNvGrpSpPr>
            <p:nvPr/>
          </p:nvGrpSpPr>
          <p:grpSpPr bwMode="auto">
            <a:xfrm>
              <a:off x="168" y="624"/>
              <a:ext cx="524" cy="240"/>
              <a:chOff x="528" y="1536"/>
              <a:chExt cx="480" cy="240"/>
            </a:xfrm>
          </p:grpSpPr>
          <p:sp>
            <p:nvSpPr>
              <p:cNvPr id="194842" name="Oval 282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4843" name="Text Box 283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Tu</a:t>
                </a:r>
              </a:p>
            </p:txBody>
          </p:sp>
        </p:grpSp>
        <p:sp>
          <p:nvSpPr>
            <p:cNvPr id="194844" name="Text Box 284"/>
            <p:cNvSpPr txBox="1">
              <a:spLocks noChangeArrowheads="1"/>
            </p:cNvSpPr>
            <p:nvPr/>
          </p:nvSpPr>
          <p:spPr bwMode="auto">
            <a:xfrm>
              <a:off x="682" y="616"/>
              <a:ext cx="1486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chemeClr val="accent1"/>
                  </a:solidFill>
                  <a:latin typeface="Arial" charset="0"/>
                  <a:cs typeface="Arial" charset="0"/>
                </a:rPr>
                <a:t>Bazele Dinamicii (4)</a:t>
              </a:r>
              <a:endParaRPr lang="en-US" b="1">
                <a:solidFill>
                  <a:schemeClr val="accent1"/>
                </a:solidFill>
                <a:latin typeface="Arial" charset="0"/>
              </a:endParaRPr>
            </a:p>
          </p:txBody>
        </p:sp>
      </p:grpSp>
      <p:grpSp>
        <p:nvGrpSpPr>
          <p:cNvPr id="194926" name="Group 366"/>
          <p:cNvGrpSpPr>
            <a:grpSpLocks/>
          </p:cNvGrpSpPr>
          <p:nvPr/>
        </p:nvGrpSpPr>
        <p:grpSpPr bwMode="auto">
          <a:xfrm>
            <a:off x="495300" y="1409700"/>
            <a:ext cx="3302000" cy="520700"/>
            <a:chOff x="312" y="888"/>
            <a:chExt cx="2080" cy="328"/>
          </a:xfrm>
        </p:grpSpPr>
        <p:grpSp>
          <p:nvGrpSpPr>
            <p:cNvPr id="194924" name="Group 364"/>
            <p:cNvGrpSpPr>
              <a:grpSpLocks/>
            </p:cNvGrpSpPr>
            <p:nvPr/>
          </p:nvGrpSpPr>
          <p:grpSpPr bwMode="auto">
            <a:xfrm>
              <a:off x="512" y="888"/>
              <a:ext cx="1880" cy="328"/>
              <a:chOff x="512" y="888"/>
              <a:chExt cx="1880" cy="328"/>
            </a:xfrm>
          </p:grpSpPr>
          <p:sp>
            <p:nvSpPr>
              <p:cNvPr id="194847" name="Line 287"/>
              <p:cNvSpPr>
                <a:spLocks noChangeShapeType="1"/>
              </p:cNvSpPr>
              <p:nvPr/>
            </p:nvSpPr>
            <p:spPr bwMode="auto">
              <a:xfrm>
                <a:off x="512" y="888"/>
                <a:ext cx="255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4848" name="Group 288"/>
              <p:cNvGrpSpPr>
                <a:grpSpLocks/>
              </p:cNvGrpSpPr>
              <p:nvPr/>
            </p:nvGrpSpPr>
            <p:grpSpPr bwMode="auto">
              <a:xfrm>
                <a:off x="536" y="968"/>
                <a:ext cx="1856" cy="248"/>
                <a:chOff x="528" y="1536"/>
                <a:chExt cx="480" cy="240"/>
              </a:xfrm>
            </p:grpSpPr>
            <p:sp>
              <p:nvSpPr>
                <p:cNvPr id="194849" name="Oval 289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4850" name="Text Box 290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 Sessions</a:t>
                  </a:r>
                </a:p>
              </p:txBody>
            </p:sp>
          </p:grpSp>
        </p:grpSp>
        <p:sp>
          <p:nvSpPr>
            <p:cNvPr id="194851" name="Text Box 291"/>
            <p:cNvSpPr txBox="1">
              <a:spLocks noChangeArrowheads="1"/>
            </p:cNvSpPr>
            <p:nvPr/>
          </p:nvSpPr>
          <p:spPr bwMode="auto">
            <a:xfrm>
              <a:off x="312" y="968"/>
              <a:ext cx="877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Ion</a:t>
              </a:r>
            </a:p>
          </p:txBody>
        </p:sp>
      </p:grpSp>
      <p:grpSp>
        <p:nvGrpSpPr>
          <p:cNvPr id="194932" name="Group 372"/>
          <p:cNvGrpSpPr>
            <a:grpSpLocks/>
          </p:cNvGrpSpPr>
          <p:nvPr/>
        </p:nvGrpSpPr>
        <p:grpSpPr bwMode="auto">
          <a:xfrm>
            <a:off x="3670300" y="977900"/>
            <a:ext cx="3721100" cy="393700"/>
            <a:chOff x="2312" y="616"/>
            <a:chExt cx="2344" cy="248"/>
          </a:xfrm>
        </p:grpSpPr>
        <p:grpSp>
          <p:nvGrpSpPr>
            <p:cNvPr id="194874" name="Group 314"/>
            <p:cNvGrpSpPr>
              <a:grpSpLocks/>
            </p:cNvGrpSpPr>
            <p:nvPr/>
          </p:nvGrpSpPr>
          <p:grpSpPr bwMode="auto">
            <a:xfrm>
              <a:off x="2312" y="624"/>
              <a:ext cx="576" cy="240"/>
              <a:chOff x="2472" y="648"/>
              <a:chExt cx="530" cy="240"/>
            </a:xfrm>
          </p:grpSpPr>
          <p:sp>
            <p:nvSpPr>
              <p:cNvPr id="194875" name="Oval 315"/>
              <p:cNvSpPr>
                <a:spLocks noChangeArrowheads="1"/>
              </p:cNvSpPr>
              <p:nvPr/>
            </p:nvSpPr>
            <p:spPr bwMode="auto">
              <a:xfrm>
                <a:off x="2525" y="648"/>
                <a:ext cx="424" cy="240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4876" name="Text Box 316"/>
              <p:cNvSpPr txBox="1">
                <a:spLocks noChangeArrowheads="1"/>
              </p:cNvSpPr>
              <p:nvPr/>
            </p:nvSpPr>
            <p:spPr bwMode="auto">
              <a:xfrm>
                <a:off x="2472" y="648"/>
                <a:ext cx="53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Tu</a:t>
                </a:r>
              </a:p>
            </p:txBody>
          </p:sp>
        </p:grpSp>
        <p:sp>
          <p:nvSpPr>
            <p:cNvPr id="194877" name="Text Box 317"/>
            <p:cNvSpPr txBox="1">
              <a:spLocks noChangeArrowheads="1"/>
            </p:cNvSpPr>
            <p:nvPr/>
          </p:nvSpPr>
          <p:spPr bwMode="auto">
            <a:xfrm>
              <a:off x="2853" y="616"/>
              <a:ext cx="1803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3399FF"/>
                  </a:solidFill>
                </a:rPr>
                <a:t>Bazele ucenicizarii (9)</a:t>
              </a:r>
              <a:r>
                <a:rPr lang="en-US">
                  <a:solidFill>
                    <a:srgbClr val="3399FF"/>
                  </a:solidFill>
                </a:rPr>
                <a:t> </a:t>
              </a:r>
              <a:endParaRPr lang="en-US" sz="2000" b="1">
                <a:solidFill>
                  <a:srgbClr val="3399FF"/>
                </a:solidFill>
                <a:latin typeface="Arial" charset="0"/>
              </a:endParaRPr>
            </a:p>
          </p:txBody>
        </p:sp>
      </p:grpSp>
      <p:grpSp>
        <p:nvGrpSpPr>
          <p:cNvPr id="194922" name="Group 362"/>
          <p:cNvGrpSpPr>
            <a:grpSpLocks/>
          </p:cNvGrpSpPr>
          <p:nvPr/>
        </p:nvGrpSpPr>
        <p:grpSpPr bwMode="auto">
          <a:xfrm>
            <a:off x="4127500" y="2436813"/>
            <a:ext cx="5168900" cy="446087"/>
            <a:chOff x="2600" y="1535"/>
            <a:chExt cx="3256" cy="281"/>
          </a:xfrm>
        </p:grpSpPr>
        <p:grpSp>
          <p:nvGrpSpPr>
            <p:cNvPr id="194889" name="Group 329"/>
            <p:cNvGrpSpPr>
              <a:grpSpLocks/>
            </p:cNvGrpSpPr>
            <p:nvPr/>
          </p:nvGrpSpPr>
          <p:grpSpPr bwMode="auto">
            <a:xfrm>
              <a:off x="2629" y="1535"/>
              <a:ext cx="3227" cy="281"/>
              <a:chOff x="528" y="1536"/>
              <a:chExt cx="480" cy="240"/>
            </a:xfrm>
          </p:grpSpPr>
          <p:sp>
            <p:nvSpPr>
              <p:cNvPr id="194890" name="Oval 330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4891" name="Text Box 331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9 Sessions</a:t>
                </a:r>
              </a:p>
            </p:txBody>
          </p:sp>
        </p:grpSp>
        <p:sp>
          <p:nvSpPr>
            <p:cNvPr id="194892" name="Line 332"/>
            <p:cNvSpPr>
              <a:spLocks noChangeShapeType="1"/>
            </p:cNvSpPr>
            <p:nvPr/>
          </p:nvSpPr>
          <p:spPr bwMode="auto">
            <a:xfrm>
              <a:off x="2600" y="1664"/>
              <a:ext cx="467" cy="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4927" name="Group 367"/>
          <p:cNvGrpSpPr>
            <a:grpSpLocks/>
          </p:cNvGrpSpPr>
          <p:nvPr/>
        </p:nvGrpSpPr>
        <p:grpSpPr bwMode="auto">
          <a:xfrm>
            <a:off x="1079500" y="1905000"/>
            <a:ext cx="3530600" cy="939800"/>
            <a:chOff x="680" y="1200"/>
            <a:chExt cx="2224" cy="592"/>
          </a:xfrm>
        </p:grpSpPr>
        <p:sp>
          <p:nvSpPr>
            <p:cNvPr id="194858" name="Text Box 298"/>
            <p:cNvSpPr txBox="1">
              <a:spLocks noChangeArrowheads="1"/>
            </p:cNvSpPr>
            <p:nvPr/>
          </p:nvSpPr>
          <p:spPr bwMode="auto">
            <a:xfrm>
              <a:off x="688" y="1544"/>
              <a:ext cx="568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Robert</a:t>
              </a:r>
            </a:p>
          </p:txBody>
        </p:sp>
        <p:grpSp>
          <p:nvGrpSpPr>
            <p:cNvPr id="194925" name="Group 365"/>
            <p:cNvGrpSpPr>
              <a:grpSpLocks/>
            </p:cNvGrpSpPr>
            <p:nvPr/>
          </p:nvGrpSpPr>
          <p:grpSpPr bwMode="auto">
            <a:xfrm>
              <a:off x="680" y="1200"/>
              <a:ext cx="2224" cy="592"/>
              <a:chOff x="680" y="1200"/>
              <a:chExt cx="2224" cy="592"/>
            </a:xfrm>
          </p:grpSpPr>
          <p:sp>
            <p:nvSpPr>
              <p:cNvPr id="194894" name="Line 334"/>
              <p:cNvSpPr>
                <a:spLocks noChangeShapeType="1"/>
              </p:cNvSpPr>
              <p:nvPr/>
            </p:nvSpPr>
            <p:spPr bwMode="auto">
              <a:xfrm>
                <a:off x="680" y="1200"/>
                <a:ext cx="663" cy="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4895" name="Group 335"/>
              <p:cNvGrpSpPr>
                <a:grpSpLocks/>
              </p:cNvGrpSpPr>
              <p:nvPr/>
            </p:nvGrpSpPr>
            <p:grpSpPr bwMode="auto">
              <a:xfrm>
                <a:off x="1048" y="1544"/>
                <a:ext cx="1856" cy="248"/>
                <a:chOff x="528" y="1536"/>
                <a:chExt cx="480" cy="240"/>
              </a:xfrm>
            </p:grpSpPr>
            <p:sp>
              <p:nvSpPr>
                <p:cNvPr id="194896" name="Oval 336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4897" name="Text Box 337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 Sessions</a:t>
                  </a:r>
                </a:p>
              </p:txBody>
            </p:sp>
          </p:grpSp>
        </p:grpSp>
      </p:grpSp>
      <p:grpSp>
        <p:nvGrpSpPr>
          <p:cNvPr id="194928" name="Group 368"/>
          <p:cNvGrpSpPr>
            <a:grpSpLocks/>
          </p:cNvGrpSpPr>
          <p:nvPr/>
        </p:nvGrpSpPr>
        <p:grpSpPr bwMode="auto">
          <a:xfrm>
            <a:off x="1841500" y="2794000"/>
            <a:ext cx="3822700" cy="939800"/>
            <a:chOff x="1160" y="1760"/>
            <a:chExt cx="2408" cy="592"/>
          </a:xfrm>
        </p:grpSpPr>
        <p:sp>
          <p:nvSpPr>
            <p:cNvPr id="194885" name="Text Box 325"/>
            <p:cNvSpPr txBox="1">
              <a:spLocks noChangeArrowheads="1"/>
            </p:cNvSpPr>
            <p:nvPr/>
          </p:nvSpPr>
          <p:spPr bwMode="auto">
            <a:xfrm>
              <a:off x="1312" y="2096"/>
              <a:ext cx="75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William</a:t>
              </a:r>
            </a:p>
          </p:txBody>
        </p:sp>
        <p:grpSp>
          <p:nvGrpSpPr>
            <p:cNvPr id="194923" name="Group 363"/>
            <p:cNvGrpSpPr>
              <a:grpSpLocks/>
            </p:cNvGrpSpPr>
            <p:nvPr/>
          </p:nvGrpSpPr>
          <p:grpSpPr bwMode="auto">
            <a:xfrm>
              <a:off x="1160" y="1760"/>
              <a:ext cx="2408" cy="592"/>
              <a:chOff x="1160" y="1760"/>
              <a:chExt cx="2408" cy="592"/>
            </a:xfrm>
          </p:grpSpPr>
          <p:sp>
            <p:nvSpPr>
              <p:cNvPr id="194899" name="Line 339"/>
              <p:cNvSpPr>
                <a:spLocks noChangeShapeType="1"/>
              </p:cNvSpPr>
              <p:nvPr/>
            </p:nvSpPr>
            <p:spPr bwMode="auto">
              <a:xfrm>
                <a:off x="1160" y="1760"/>
                <a:ext cx="807" cy="3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4900" name="Group 340"/>
              <p:cNvGrpSpPr>
                <a:grpSpLocks/>
              </p:cNvGrpSpPr>
              <p:nvPr/>
            </p:nvGrpSpPr>
            <p:grpSpPr bwMode="auto">
              <a:xfrm>
                <a:off x="1712" y="2104"/>
                <a:ext cx="1856" cy="248"/>
                <a:chOff x="528" y="1536"/>
                <a:chExt cx="480" cy="240"/>
              </a:xfrm>
            </p:grpSpPr>
            <p:sp>
              <p:nvSpPr>
                <p:cNvPr id="194901" name="Oval 341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4902" name="Text Box 342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 Sessions</a:t>
                  </a:r>
                </a:p>
              </p:txBody>
            </p:sp>
          </p:grpSp>
        </p:grpSp>
      </p:grpSp>
      <p:grpSp>
        <p:nvGrpSpPr>
          <p:cNvPr id="194929" name="Group 369"/>
          <p:cNvGrpSpPr>
            <a:grpSpLocks/>
          </p:cNvGrpSpPr>
          <p:nvPr/>
        </p:nvGrpSpPr>
        <p:grpSpPr bwMode="auto">
          <a:xfrm>
            <a:off x="2870200" y="3695700"/>
            <a:ext cx="3835400" cy="977900"/>
            <a:chOff x="1808" y="2328"/>
            <a:chExt cx="2416" cy="616"/>
          </a:xfrm>
        </p:grpSpPr>
        <p:sp>
          <p:nvSpPr>
            <p:cNvPr id="194872" name="Text Box 312"/>
            <p:cNvSpPr txBox="1">
              <a:spLocks noChangeArrowheads="1"/>
            </p:cNvSpPr>
            <p:nvPr/>
          </p:nvSpPr>
          <p:spPr bwMode="auto">
            <a:xfrm>
              <a:off x="1928" y="2688"/>
              <a:ext cx="624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Mihai</a:t>
              </a:r>
            </a:p>
          </p:txBody>
        </p:sp>
        <p:grpSp>
          <p:nvGrpSpPr>
            <p:cNvPr id="194921" name="Group 361"/>
            <p:cNvGrpSpPr>
              <a:grpSpLocks/>
            </p:cNvGrpSpPr>
            <p:nvPr/>
          </p:nvGrpSpPr>
          <p:grpSpPr bwMode="auto">
            <a:xfrm>
              <a:off x="1808" y="2328"/>
              <a:ext cx="2416" cy="616"/>
              <a:chOff x="1808" y="2328"/>
              <a:chExt cx="2416" cy="616"/>
            </a:xfrm>
          </p:grpSpPr>
          <p:sp>
            <p:nvSpPr>
              <p:cNvPr id="194904" name="Line 344"/>
              <p:cNvSpPr>
                <a:spLocks noChangeShapeType="1"/>
              </p:cNvSpPr>
              <p:nvPr/>
            </p:nvSpPr>
            <p:spPr bwMode="auto">
              <a:xfrm>
                <a:off x="1808" y="2328"/>
                <a:ext cx="815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4905" name="Group 345"/>
              <p:cNvGrpSpPr>
                <a:grpSpLocks/>
              </p:cNvGrpSpPr>
              <p:nvPr/>
            </p:nvGrpSpPr>
            <p:grpSpPr bwMode="auto">
              <a:xfrm>
                <a:off x="2368" y="2696"/>
                <a:ext cx="1856" cy="248"/>
                <a:chOff x="528" y="1536"/>
                <a:chExt cx="480" cy="240"/>
              </a:xfrm>
            </p:grpSpPr>
            <p:sp>
              <p:nvSpPr>
                <p:cNvPr id="194906" name="Oval 346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4907" name="Text Box 347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 Sessions</a:t>
                  </a:r>
                </a:p>
              </p:txBody>
            </p:sp>
          </p:grpSp>
        </p:grpSp>
      </p:grpSp>
      <p:grpSp>
        <p:nvGrpSpPr>
          <p:cNvPr id="194919" name="Group 359"/>
          <p:cNvGrpSpPr>
            <a:grpSpLocks/>
          </p:cNvGrpSpPr>
          <p:nvPr/>
        </p:nvGrpSpPr>
        <p:grpSpPr bwMode="auto">
          <a:xfrm>
            <a:off x="5189538" y="3325813"/>
            <a:ext cx="5122862" cy="446087"/>
            <a:chOff x="3269" y="2095"/>
            <a:chExt cx="3227" cy="281"/>
          </a:xfrm>
        </p:grpSpPr>
        <p:grpSp>
          <p:nvGrpSpPr>
            <p:cNvPr id="194909" name="Group 349"/>
            <p:cNvGrpSpPr>
              <a:grpSpLocks/>
            </p:cNvGrpSpPr>
            <p:nvPr/>
          </p:nvGrpSpPr>
          <p:grpSpPr bwMode="auto">
            <a:xfrm>
              <a:off x="3269" y="2095"/>
              <a:ext cx="3227" cy="281"/>
              <a:chOff x="528" y="1536"/>
              <a:chExt cx="480" cy="240"/>
            </a:xfrm>
          </p:grpSpPr>
          <p:sp>
            <p:nvSpPr>
              <p:cNvPr id="194910" name="Oval 350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4911" name="Text Box 351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9 Sessions</a:t>
                </a:r>
              </a:p>
            </p:txBody>
          </p:sp>
        </p:grpSp>
        <p:sp>
          <p:nvSpPr>
            <p:cNvPr id="194912" name="Line 352"/>
            <p:cNvSpPr>
              <a:spLocks noChangeShapeType="1"/>
            </p:cNvSpPr>
            <p:nvPr/>
          </p:nvSpPr>
          <p:spPr bwMode="auto">
            <a:xfrm>
              <a:off x="3384" y="2224"/>
              <a:ext cx="331" cy="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4918" name="Group 358"/>
          <p:cNvGrpSpPr>
            <a:grpSpLocks/>
          </p:cNvGrpSpPr>
          <p:nvPr/>
        </p:nvGrpSpPr>
        <p:grpSpPr bwMode="auto">
          <a:xfrm>
            <a:off x="6167438" y="4252913"/>
            <a:ext cx="5122862" cy="446087"/>
            <a:chOff x="3885" y="2679"/>
            <a:chExt cx="3227" cy="281"/>
          </a:xfrm>
        </p:grpSpPr>
        <p:grpSp>
          <p:nvGrpSpPr>
            <p:cNvPr id="194914" name="Group 354"/>
            <p:cNvGrpSpPr>
              <a:grpSpLocks/>
            </p:cNvGrpSpPr>
            <p:nvPr/>
          </p:nvGrpSpPr>
          <p:grpSpPr bwMode="auto">
            <a:xfrm>
              <a:off x="3885" y="2679"/>
              <a:ext cx="3227" cy="281"/>
              <a:chOff x="528" y="1536"/>
              <a:chExt cx="480" cy="240"/>
            </a:xfrm>
          </p:grpSpPr>
          <p:sp>
            <p:nvSpPr>
              <p:cNvPr id="194915" name="Oval 355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4916" name="Text Box 356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9 Sessions</a:t>
                </a:r>
              </a:p>
            </p:txBody>
          </p:sp>
        </p:grpSp>
        <p:sp>
          <p:nvSpPr>
            <p:cNvPr id="194917" name="Line 357"/>
            <p:cNvSpPr>
              <a:spLocks noChangeShapeType="1"/>
            </p:cNvSpPr>
            <p:nvPr/>
          </p:nvSpPr>
          <p:spPr bwMode="auto">
            <a:xfrm>
              <a:off x="4032" y="2816"/>
              <a:ext cx="331" cy="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4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4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4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4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4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4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4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4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4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>
                <a:solidFill>
                  <a:srgbClr val="FF0066"/>
                </a:solidFill>
              </a:rPr>
              <a:t>Consider the Potential!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257300"/>
            <a:ext cx="8229600" cy="53467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chemeClr val="tx2"/>
                </a:solidFill>
              </a:rPr>
              <a:t>You disciple one person through Dynamic Basics (4 Lessons) and Dynamic Discipling (9 Lessons) = Total 13 Sessions! 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tx2"/>
                </a:solidFill>
              </a:rPr>
              <a:t>You could train 3 more people this next year for a total of 52 new disciples, if each person started with his/her disciple within one week!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tx2"/>
                </a:solidFill>
              </a:rPr>
              <a:t>If the average time to start was 2 weeks, that would be 26 new disciples in one year!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tx2"/>
                </a:solidFill>
              </a:rPr>
              <a:t>If the average time to start was 4 weeks, that would be 13 new disciples in one year!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tx2"/>
                </a:solidFill>
              </a:rPr>
              <a:t>Now multiply that times the number of people you could encourage to do this! Total ________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5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5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6747" y="810075"/>
            <a:ext cx="7761217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sz="4000" dirty="0">
                <a:solidFill>
                  <a:srgbClr val="FF0066"/>
                </a:solidFill>
              </a:rPr>
              <a:t>Cum </a:t>
            </a:r>
            <a:r>
              <a:rPr lang="en-US" sz="4000" dirty="0" err="1">
                <a:solidFill>
                  <a:srgbClr val="FF0066"/>
                </a:solidFill>
              </a:rPr>
              <a:t>vei</a:t>
            </a:r>
            <a:r>
              <a:rPr lang="en-US" sz="4000" dirty="0">
                <a:solidFill>
                  <a:srgbClr val="FF0066"/>
                </a:solidFill>
              </a:rPr>
              <a:t> </a:t>
            </a:r>
            <a:r>
              <a:rPr lang="en-US" sz="4000" dirty="0" err="1">
                <a:solidFill>
                  <a:srgbClr val="FF0066"/>
                </a:solidFill>
              </a:rPr>
              <a:t>avea</a:t>
            </a:r>
            <a:r>
              <a:rPr lang="en-US" sz="4000" dirty="0">
                <a:solidFill>
                  <a:srgbClr val="FF0066"/>
                </a:solidFill>
              </a:rPr>
              <a:t> </a:t>
            </a:r>
            <a:r>
              <a:rPr lang="en-US" sz="4000" dirty="0" err="1">
                <a:solidFill>
                  <a:srgbClr val="FF0066"/>
                </a:solidFill>
              </a:rPr>
              <a:t>grija</a:t>
            </a:r>
            <a:r>
              <a:rPr lang="en-US" sz="4000" dirty="0">
                <a:solidFill>
                  <a:srgbClr val="FF0066"/>
                </a:solidFill>
              </a:rPr>
              <a:t> de </a:t>
            </a:r>
            <a:r>
              <a:rPr lang="en-US" sz="4000" dirty="0" err="1">
                <a:solidFill>
                  <a:srgbClr val="FF0066"/>
                </a:solidFill>
              </a:rPr>
              <a:t>acesti</a:t>
            </a:r>
            <a:r>
              <a:rPr lang="en-US" sz="4000" dirty="0">
                <a:solidFill>
                  <a:srgbClr val="FF0066"/>
                </a:solidFill>
              </a:rPr>
              <a:t> </a:t>
            </a:r>
            <a:r>
              <a:rPr lang="en-US" sz="4000" dirty="0" err="1">
                <a:solidFill>
                  <a:srgbClr val="FF0066"/>
                </a:solidFill>
              </a:rPr>
              <a:t>noi</a:t>
            </a:r>
            <a:r>
              <a:rPr lang="en-US" sz="4000" dirty="0">
                <a:solidFill>
                  <a:srgbClr val="FF0066"/>
                </a:solidFill>
              </a:rPr>
              <a:t> </a:t>
            </a:r>
            <a:r>
              <a:rPr lang="en-US" sz="4000" dirty="0" err="1">
                <a:solidFill>
                  <a:srgbClr val="FF0066"/>
                </a:solidFill>
              </a:rPr>
              <a:t>ucenici</a:t>
            </a:r>
            <a:r>
              <a:rPr lang="en-US" sz="4000" dirty="0">
                <a:solidFill>
                  <a:srgbClr val="FF0066"/>
                </a:solidFill>
              </a:rPr>
              <a:t>?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4715" y="1924335"/>
            <a:ext cx="8585011" cy="2607338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	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Poate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ca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vei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vrea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sa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ucenicizezi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doar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o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persoana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apoi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sa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creezi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un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mediu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viabil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de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hranire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si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ingrijire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formand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un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Grup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de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Viata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pentru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acei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(8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pana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la 10 din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cei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13) care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ar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fi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doritori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sa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se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adune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charset="0"/>
                <a:cs typeface="Arial" charset="0"/>
              </a:rPr>
              <a:t>impreuna</a:t>
            </a:r>
            <a:r>
              <a:rPr lang="en-US" dirty="0">
                <a:solidFill>
                  <a:schemeClr val="tx2"/>
                </a:solidFill>
                <a:latin typeface="Arial" charset="0"/>
                <a:cs typeface="Arial" charset="0"/>
              </a:rPr>
              <a:t>!</a:t>
            </a:r>
          </a:p>
        </p:txBody>
      </p:sp>
      <p:sp>
        <p:nvSpPr>
          <p:cNvPr id="187396" name="Text Box 4"/>
          <p:cNvSpPr txBox="1">
            <a:spLocks noChangeArrowheads="1"/>
          </p:cNvSpPr>
          <p:nvPr/>
        </p:nvSpPr>
        <p:spPr bwMode="auto">
          <a:xfrm>
            <a:off x="0" y="5705475"/>
            <a:ext cx="9144000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0066"/>
                </a:solidFill>
                <a:latin typeface="Arial" charset="0"/>
                <a:cs typeface="Arial" charset="0"/>
              </a:rPr>
              <a:t>Un </a:t>
            </a:r>
            <a:r>
              <a:rPr lang="en-US" sz="2800" b="1" dirty="0" err="1">
                <a:solidFill>
                  <a:srgbClr val="FF0066"/>
                </a:solidFill>
                <a:latin typeface="Arial" charset="0"/>
                <a:cs typeface="Arial" charset="0"/>
              </a:rPr>
              <a:t>Grup</a:t>
            </a:r>
            <a:r>
              <a:rPr lang="en-US" sz="2800" b="1" dirty="0">
                <a:solidFill>
                  <a:srgbClr val="FF0066"/>
                </a:solidFill>
                <a:latin typeface="Arial" charset="0"/>
                <a:cs typeface="Arial" charset="0"/>
              </a:rPr>
              <a:t> de </a:t>
            </a:r>
            <a:r>
              <a:rPr lang="en-US" sz="2800" b="1" dirty="0" err="1">
                <a:solidFill>
                  <a:srgbClr val="FF0066"/>
                </a:solidFill>
                <a:latin typeface="Arial" charset="0"/>
                <a:cs typeface="Arial" charset="0"/>
              </a:rPr>
              <a:t>Viata</a:t>
            </a:r>
            <a:r>
              <a:rPr lang="en-US" sz="2800" b="1" dirty="0">
                <a:solidFill>
                  <a:srgbClr val="FF0066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66"/>
                </a:solidFill>
                <a:latin typeface="Arial" charset="0"/>
                <a:cs typeface="Arial" charset="0"/>
              </a:rPr>
              <a:t>ar</a:t>
            </a:r>
            <a:r>
              <a:rPr lang="en-US" sz="2800" b="1" dirty="0">
                <a:solidFill>
                  <a:srgbClr val="FF0066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66"/>
                </a:solidFill>
                <a:latin typeface="Arial" charset="0"/>
                <a:cs typeface="Arial" charset="0"/>
              </a:rPr>
              <a:t>putea</a:t>
            </a:r>
            <a:r>
              <a:rPr lang="en-US" sz="2800" b="1" dirty="0">
                <a:solidFill>
                  <a:srgbClr val="FF0066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66"/>
                </a:solidFill>
                <a:latin typeface="Arial" charset="0"/>
                <a:cs typeface="Arial" charset="0"/>
              </a:rPr>
              <a:t>arata</a:t>
            </a:r>
            <a:r>
              <a:rPr lang="en-US" sz="2800" b="1" dirty="0">
                <a:solidFill>
                  <a:srgbClr val="FF0066"/>
                </a:solidFill>
                <a:latin typeface="Arial" charset="0"/>
                <a:cs typeface="Arial" charset="0"/>
              </a:rPr>
              <a:t> cum </a:t>
            </a:r>
            <a:r>
              <a:rPr lang="en-US" sz="2800" b="1" dirty="0" err="1">
                <a:solidFill>
                  <a:srgbClr val="FF0066"/>
                </a:solidFill>
                <a:latin typeface="Arial" charset="0"/>
                <a:cs typeface="Arial" charset="0"/>
              </a:rPr>
              <a:t>urmeaza</a:t>
            </a:r>
            <a:endParaRPr lang="en-US" sz="2800" b="1" dirty="0">
              <a:solidFill>
                <a:srgbClr val="FF0066"/>
              </a:solidFill>
              <a:latin typeface="Arial" charset="0"/>
              <a:cs typeface="Arial" charset="0"/>
            </a:endParaRPr>
          </a:p>
        </p:txBody>
      </p:sp>
      <p:sp>
        <p:nvSpPr>
          <p:cNvPr id="187397" name="Text Box 5"/>
          <p:cNvSpPr txBox="1">
            <a:spLocks noChangeArrowheads="1"/>
          </p:cNvSpPr>
          <p:nvPr/>
        </p:nvSpPr>
        <p:spPr bwMode="auto">
          <a:xfrm>
            <a:off x="342900" y="4787900"/>
            <a:ext cx="8555440" cy="592138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chemeClr val="hlink"/>
                </a:solidFill>
                <a:latin typeface="Arial" charset="0"/>
                <a:cs typeface="Arial" charset="0"/>
              </a:rPr>
              <a:t>Tu sau altcineva ar putea sa conduca grupul</a:t>
            </a:r>
            <a:endParaRPr lang="en-US" sz="320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4" grpId="0"/>
      <p:bldP spid="187395" grpId="0" build="p"/>
      <p:bldP spid="187396" grpId="0"/>
      <p:bldP spid="18739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Oval 2"/>
          <p:cNvSpPr>
            <a:spLocks noChangeArrowheads="1"/>
          </p:cNvSpPr>
          <p:nvPr/>
        </p:nvSpPr>
        <p:spPr bwMode="auto">
          <a:xfrm>
            <a:off x="609600" y="1371600"/>
            <a:ext cx="8077200" cy="4740275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17088" dir="4648272" algn="ctr" rotWithShape="0">
              <a:srgbClr val="7D7DFF"/>
            </a:outerShdw>
          </a:effectLst>
          <a:scene3d>
            <a:camera prst="legacyObliqueBottomLeft"/>
            <a:lightRig rig="legacyFlat3" dir="t"/>
          </a:scene3d>
          <a:sp3d extrusionH="430200" prstMaterial="legacyPlastic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flatTx/>
          </a:bodyPr>
          <a:lstStyle/>
          <a:p>
            <a:endParaRPr lang="en-CA" sz="2000">
              <a:solidFill>
                <a:schemeClr val="bg2"/>
              </a:solidFill>
              <a:latin typeface="Arial Black" pitchFamily="34" charset="0"/>
            </a:endParaRPr>
          </a:p>
        </p:txBody>
      </p:sp>
      <p:sp>
        <p:nvSpPr>
          <p:cNvPr id="178179" name="Rectangle 3"/>
          <p:cNvSpPr>
            <a:spLocks noChangeArrowheads="1"/>
          </p:cNvSpPr>
          <p:nvPr/>
        </p:nvSpPr>
        <p:spPr bwMode="auto">
          <a:xfrm>
            <a:off x="800100" y="203200"/>
            <a:ext cx="756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 eaLnBrk="1" hangingPunct="1"/>
            <a:r>
              <a:rPr lang="en-US" sz="4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Un </a:t>
            </a:r>
            <a:r>
              <a:rPr lang="en-US" sz="4000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Grup</a:t>
            </a:r>
            <a:r>
              <a:rPr lang="en-US" sz="4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de </a:t>
            </a:r>
            <a:r>
              <a:rPr lang="en-US" sz="4000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Viata</a:t>
            </a:r>
            <a:r>
              <a:rPr lang="en-US" sz="4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4000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eficient</a:t>
            </a:r>
            <a:r>
              <a:rPr lang="en-US" sz="4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en-US" sz="4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</a:br>
            <a:r>
              <a:rPr lang="en-US" sz="4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care face </a:t>
            </a:r>
            <a:r>
              <a:rPr lang="en-US" sz="4000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ucenici</a:t>
            </a:r>
            <a:endParaRPr lang="en-US" sz="4000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grpSp>
        <p:nvGrpSpPr>
          <p:cNvPr id="178180" name="Group 4"/>
          <p:cNvGrpSpPr>
            <a:grpSpLocks/>
          </p:cNvGrpSpPr>
          <p:nvPr/>
        </p:nvGrpSpPr>
        <p:grpSpPr bwMode="auto">
          <a:xfrm>
            <a:off x="3429000" y="1524000"/>
            <a:ext cx="2438400" cy="1460500"/>
            <a:chOff x="2160" y="1008"/>
            <a:chExt cx="1536" cy="920"/>
          </a:xfrm>
        </p:grpSpPr>
        <p:grpSp>
          <p:nvGrpSpPr>
            <p:cNvPr id="178181" name="Group 5"/>
            <p:cNvGrpSpPr>
              <a:grpSpLocks/>
            </p:cNvGrpSpPr>
            <p:nvPr/>
          </p:nvGrpSpPr>
          <p:grpSpPr bwMode="auto">
            <a:xfrm rot="-122504">
              <a:off x="2160" y="1008"/>
              <a:ext cx="1536" cy="920"/>
              <a:chOff x="1920" y="1296"/>
              <a:chExt cx="1728" cy="912"/>
            </a:xfrm>
          </p:grpSpPr>
          <p:sp>
            <p:nvSpPr>
              <p:cNvPr id="178182" name="AutoShape 6"/>
              <p:cNvSpPr>
                <a:spLocks noChangeArrowheads="1"/>
              </p:cNvSpPr>
              <p:nvPr/>
            </p:nvSpPr>
            <p:spPr bwMode="auto">
              <a:xfrm>
                <a:off x="1920" y="1392"/>
                <a:ext cx="720" cy="720"/>
              </a:xfrm>
              <a:prstGeom prst="chevron">
                <a:avLst>
                  <a:gd name="adj" fmla="val 25000"/>
                </a:avLst>
              </a:prstGeom>
              <a:solidFill>
                <a:srgbClr val="9191FF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scene3d>
                <a:camera prst="legacyObliqueBottomRight">
                  <a:rot lat="600000" lon="20999999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191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GB"/>
              </a:p>
            </p:txBody>
          </p:sp>
          <p:sp>
            <p:nvSpPr>
              <p:cNvPr id="178183" name="AutoShape 7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1152" cy="912"/>
              </a:xfrm>
              <a:prstGeom prst="rightArrow">
                <a:avLst>
                  <a:gd name="adj1" fmla="val 50000"/>
                  <a:gd name="adj2" fmla="val 31579"/>
                </a:avLst>
              </a:prstGeom>
              <a:solidFill>
                <a:srgbClr val="9191FF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scene3d>
                <a:camera prst="legacyObliqueBottomRight">
                  <a:rot lat="600000" lon="20999999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191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GB"/>
              </a:p>
            </p:txBody>
          </p:sp>
        </p:grpSp>
        <p:sp>
          <p:nvSpPr>
            <p:cNvPr id="178184" name="Text Box 8"/>
            <p:cNvSpPr txBox="1">
              <a:spLocks noChangeArrowheads="1"/>
            </p:cNvSpPr>
            <p:nvPr/>
          </p:nvSpPr>
          <p:spPr bwMode="auto">
            <a:xfrm>
              <a:off x="2396" y="1242"/>
              <a:ext cx="1225" cy="44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bg2"/>
                  </a:solidFill>
                  <a:latin typeface="Arial" charset="0"/>
                  <a:cs typeface="Arial" charset="0"/>
                </a:rPr>
                <a:t>Ucenicizare</a:t>
              </a:r>
            </a:p>
            <a:p>
              <a:r>
                <a:rPr lang="en-US" sz="2000" b="1">
                  <a:solidFill>
                    <a:schemeClr val="bg2"/>
                  </a:solidFill>
                  <a:latin typeface="Arial" charset="0"/>
                  <a:cs typeface="Arial" charset="0"/>
                </a:rPr>
                <a:t>de la om la om</a:t>
              </a:r>
            </a:p>
          </p:txBody>
        </p:sp>
      </p:grpSp>
      <p:sp>
        <p:nvSpPr>
          <p:cNvPr id="178185" name="Oval 9"/>
          <p:cNvSpPr>
            <a:spLocks noChangeArrowheads="1"/>
          </p:cNvSpPr>
          <p:nvPr/>
        </p:nvSpPr>
        <p:spPr bwMode="auto">
          <a:xfrm>
            <a:off x="2286000" y="3200401"/>
            <a:ext cx="4792663" cy="2831910"/>
          </a:xfrm>
          <a:prstGeom prst="ellipse">
            <a:avLst/>
          </a:prstGeom>
          <a:gradFill rotWithShape="0">
            <a:gsLst>
              <a:gs pos="0">
                <a:srgbClr val="33CCCC"/>
              </a:gs>
              <a:gs pos="100000">
                <a:srgbClr val="33CCCC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/>
            <a:r>
              <a:rPr lang="en-US" dirty="0"/>
              <a:t> </a:t>
            </a:r>
            <a:endParaRPr lang="en-US" sz="4800" dirty="0">
              <a:latin typeface="Arial" charset="0"/>
            </a:endParaRPr>
          </a:p>
          <a:p>
            <a:pPr algn="ctr"/>
            <a:r>
              <a:rPr lang="en-US" sz="3200" b="1" dirty="0" err="1" smtClean="0">
                <a:solidFill>
                  <a:srgbClr val="FF0066"/>
                </a:solidFill>
                <a:latin typeface="Arial" charset="0"/>
              </a:rPr>
              <a:t>Grup</a:t>
            </a:r>
            <a:r>
              <a:rPr lang="en-US" sz="3200" b="1" dirty="0" smtClean="0">
                <a:solidFill>
                  <a:srgbClr val="FF0066"/>
                </a:solidFill>
                <a:latin typeface="Arial" charset="0"/>
              </a:rPr>
              <a:t> </a:t>
            </a:r>
            <a:r>
              <a:rPr lang="en-US" sz="3200" b="1" dirty="0" err="1">
                <a:solidFill>
                  <a:srgbClr val="FF0066"/>
                </a:solidFill>
                <a:latin typeface="Arial" charset="0"/>
              </a:rPr>
              <a:t>mic</a:t>
            </a:r>
            <a:endParaRPr lang="en-US" sz="3200" b="1" dirty="0">
              <a:solidFill>
                <a:srgbClr val="FF0066"/>
              </a:solidFill>
              <a:latin typeface="Arial" charset="0"/>
            </a:endParaRPr>
          </a:p>
        </p:txBody>
      </p:sp>
      <p:grpSp>
        <p:nvGrpSpPr>
          <p:cNvPr id="178186" name="Group 10"/>
          <p:cNvGrpSpPr>
            <a:grpSpLocks/>
          </p:cNvGrpSpPr>
          <p:nvPr/>
        </p:nvGrpSpPr>
        <p:grpSpPr bwMode="auto">
          <a:xfrm>
            <a:off x="838200" y="2362200"/>
            <a:ext cx="2438400" cy="1460500"/>
            <a:chOff x="528" y="1488"/>
            <a:chExt cx="1536" cy="920"/>
          </a:xfrm>
        </p:grpSpPr>
        <p:grpSp>
          <p:nvGrpSpPr>
            <p:cNvPr id="178187" name="Group 11"/>
            <p:cNvGrpSpPr>
              <a:grpSpLocks/>
            </p:cNvGrpSpPr>
            <p:nvPr/>
          </p:nvGrpSpPr>
          <p:grpSpPr bwMode="auto">
            <a:xfrm rot="19637294">
              <a:off x="528" y="1488"/>
              <a:ext cx="1536" cy="920"/>
              <a:chOff x="1920" y="1296"/>
              <a:chExt cx="1728" cy="912"/>
            </a:xfrm>
          </p:grpSpPr>
          <p:sp>
            <p:nvSpPr>
              <p:cNvPr id="178188" name="AutoShape 12"/>
              <p:cNvSpPr>
                <a:spLocks noChangeArrowheads="1"/>
              </p:cNvSpPr>
              <p:nvPr/>
            </p:nvSpPr>
            <p:spPr bwMode="auto">
              <a:xfrm>
                <a:off x="1920" y="1392"/>
                <a:ext cx="720" cy="720"/>
              </a:xfrm>
              <a:prstGeom prst="chevron">
                <a:avLst>
                  <a:gd name="adj" fmla="val 25000"/>
                </a:avLst>
              </a:prstGeom>
              <a:solidFill>
                <a:srgbClr val="F8FD1D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scene3d>
                <a:camera prst="legacyObliqueBottomRight">
                  <a:rot lat="600000" lon="20999999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8FD1D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GB"/>
              </a:p>
            </p:txBody>
          </p:sp>
          <p:sp>
            <p:nvSpPr>
              <p:cNvPr id="178189" name="AutoShape 13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1152" cy="912"/>
              </a:xfrm>
              <a:prstGeom prst="rightArrow">
                <a:avLst>
                  <a:gd name="adj1" fmla="val 50000"/>
                  <a:gd name="adj2" fmla="val 31579"/>
                </a:avLst>
              </a:prstGeom>
              <a:solidFill>
                <a:srgbClr val="F8FD1D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scene3d>
                <a:camera prst="legacyObliqueBottomRight">
                  <a:rot lat="600000" lon="20999999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8FD1D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GB"/>
              </a:p>
            </p:txBody>
          </p:sp>
        </p:grpSp>
        <p:sp>
          <p:nvSpPr>
            <p:cNvPr id="178190" name="Text Box 14"/>
            <p:cNvSpPr txBox="1">
              <a:spLocks noChangeArrowheads="1"/>
            </p:cNvSpPr>
            <p:nvPr/>
          </p:nvSpPr>
          <p:spPr bwMode="auto">
            <a:xfrm rot="-1981367">
              <a:off x="875" y="1745"/>
              <a:ext cx="961" cy="63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bg2"/>
                  </a:solidFill>
                  <a:latin typeface="Arial" charset="0"/>
                  <a:cs typeface="Arial" charset="0"/>
                </a:rPr>
                <a:t>Continuare</a:t>
              </a:r>
            </a:p>
            <a:p>
              <a:r>
                <a:rPr lang="en-US" sz="2000" b="1">
                  <a:solidFill>
                    <a:schemeClr val="bg2"/>
                  </a:solidFill>
                  <a:latin typeface="Arial" charset="0"/>
                  <a:cs typeface="Arial" charset="0"/>
                </a:rPr>
                <a:t>om la om</a:t>
              </a:r>
            </a:p>
            <a:p>
              <a:endParaRPr lang="en-US" sz="2000" b="1">
                <a:solidFill>
                  <a:schemeClr val="bg2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78191" name="Group 15"/>
          <p:cNvGrpSpPr>
            <a:grpSpLocks/>
          </p:cNvGrpSpPr>
          <p:nvPr/>
        </p:nvGrpSpPr>
        <p:grpSpPr bwMode="auto">
          <a:xfrm>
            <a:off x="5791200" y="5105400"/>
            <a:ext cx="592138" cy="533400"/>
            <a:chOff x="3648" y="3216"/>
            <a:chExt cx="373" cy="336"/>
          </a:xfrm>
        </p:grpSpPr>
        <p:sp>
          <p:nvSpPr>
            <p:cNvPr id="178192" name="Oval 16"/>
            <p:cNvSpPr>
              <a:spLocks noChangeArrowheads="1"/>
            </p:cNvSpPr>
            <p:nvPr/>
          </p:nvSpPr>
          <p:spPr bwMode="auto">
            <a:xfrm>
              <a:off x="3648" y="3216"/>
              <a:ext cx="336" cy="336"/>
            </a:xfrm>
            <a:prstGeom prst="ellipse">
              <a:avLst/>
            </a:prstGeom>
            <a:solidFill>
              <a:srgbClr val="33CCCC"/>
            </a:solidFill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CA" sz="480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178193" name="Text Box 17"/>
            <p:cNvSpPr txBox="1">
              <a:spLocks noChangeArrowheads="1"/>
            </p:cNvSpPr>
            <p:nvPr/>
          </p:nvSpPr>
          <p:spPr bwMode="auto">
            <a:xfrm>
              <a:off x="3648" y="3264"/>
              <a:ext cx="373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000">
                  <a:solidFill>
                    <a:srgbClr val="FF0066"/>
                  </a:solidFill>
                  <a:latin typeface="Arial Black" pitchFamily="34" charset="0"/>
                </a:rPr>
                <a:t>CN</a:t>
              </a:r>
              <a:endParaRPr lang="en-US">
                <a:latin typeface="Arial Black" pitchFamily="34" charset="0"/>
              </a:endParaRPr>
            </a:p>
          </p:txBody>
        </p:sp>
      </p:grpSp>
      <p:grpSp>
        <p:nvGrpSpPr>
          <p:cNvPr id="178261" name="Group 85"/>
          <p:cNvGrpSpPr>
            <a:grpSpLocks/>
          </p:cNvGrpSpPr>
          <p:nvPr/>
        </p:nvGrpSpPr>
        <p:grpSpPr bwMode="auto">
          <a:xfrm>
            <a:off x="5943600" y="2282825"/>
            <a:ext cx="2438400" cy="1460500"/>
            <a:chOff x="3744" y="1438"/>
            <a:chExt cx="1536" cy="920"/>
          </a:xfrm>
        </p:grpSpPr>
        <p:grpSp>
          <p:nvGrpSpPr>
            <p:cNvPr id="178195" name="Group 19"/>
            <p:cNvGrpSpPr>
              <a:grpSpLocks/>
            </p:cNvGrpSpPr>
            <p:nvPr/>
          </p:nvGrpSpPr>
          <p:grpSpPr bwMode="auto">
            <a:xfrm rot="1547446">
              <a:off x="3744" y="1438"/>
              <a:ext cx="1536" cy="920"/>
              <a:chOff x="1920" y="1296"/>
              <a:chExt cx="1728" cy="912"/>
            </a:xfrm>
          </p:grpSpPr>
          <p:sp>
            <p:nvSpPr>
              <p:cNvPr id="178196" name="AutoShape 20"/>
              <p:cNvSpPr>
                <a:spLocks noChangeArrowheads="1"/>
              </p:cNvSpPr>
              <p:nvPr/>
            </p:nvSpPr>
            <p:spPr bwMode="auto">
              <a:xfrm>
                <a:off x="1920" y="1392"/>
                <a:ext cx="720" cy="720"/>
              </a:xfrm>
              <a:prstGeom prst="chevron">
                <a:avLst>
                  <a:gd name="adj" fmla="val 25000"/>
                </a:avLst>
              </a:prstGeom>
              <a:solidFill>
                <a:srgbClr val="FFCC66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scene3d>
                <a:camera prst="legacyObliqueBottomRight">
                  <a:rot lat="600000" lon="20999999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GB"/>
              </a:p>
            </p:txBody>
          </p:sp>
          <p:sp>
            <p:nvSpPr>
              <p:cNvPr id="178197" name="AutoShape 21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1152" cy="912"/>
              </a:xfrm>
              <a:prstGeom prst="rightArrow">
                <a:avLst>
                  <a:gd name="adj1" fmla="val 50000"/>
                  <a:gd name="adj2" fmla="val 31579"/>
                </a:avLst>
              </a:prstGeom>
              <a:solidFill>
                <a:srgbClr val="FFCC66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scene3d>
                <a:camera prst="legacyObliqueBottomRight">
                  <a:rot lat="600000" lon="20999999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GB"/>
              </a:p>
            </p:txBody>
          </p:sp>
        </p:grpSp>
        <p:sp>
          <p:nvSpPr>
            <p:cNvPr id="178198" name="Text Box 22"/>
            <p:cNvSpPr txBox="1">
              <a:spLocks noChangeArrowheads="1"/>
            </p:cNvSpPr>
            <p:nvPr/>
          </p:nvSpPr>
          <p:spPr bwMode="auto">
            <a:xfrm rot="1506261">
              <a:off x="3934" y="1687"/>
              <a:ext cx="12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solidFill>
                    <a:schemeClr val="bg2"/>
                  </a:solidFill>
                  <a:latin typeface="Arial" charset="0"/>
                  <a:cs typeface="Arial" charset="0"/>
                </a:rPr>
                <a:t>Impartasire de la om la om</a:t>
              </a:r>
            </a:p>
          </p:txBody>
        </p:sp>
      </p:grpSp>
      <p:grpSp>
        <p:nvGrpSpPr>
          <p:cNvPr id="178199" name="Group 23"/>
          <p:cNvGrpSpPr>
            <a:grpSpLocks/>
          </p:cNvGrpSpPr>
          <p:nvPr/>
        </p:nvGrpSpPr>
        <p:grpSpPr bwMode="auto">
          <a:xfrm>
            <a:off x="6191250" y="3860800"/>
            <a:ext cx="2095500" cy="1143000"/>
            <a:chOff x="3892" y="2496"/>
            <a:chExt cx="1320" cy="720"/>
          </a:xfrm>
        </p:grpSpPr>
        <p:grpSp>
          <p:nvGrpSpPr>
            <p:cNvPr id="178200" name="Group 24"/>
            <p:cNvGrpSpPr>
              <a:grpSpLocks/>
            </p:cNvGrpSpPr>
            <p:nvPr/>
          </p:nvGrpSpPr>
          <p:grpSpPr bwMode="auto">
            <a:xfrm>
              <a:off x="4848" y="2880"/>
              <a:ext cx="364" cy="336"/>
              <a:chOff x="4656" y="2928"/>
              <a:chExt cx="364" cy="336"/>
            </a:xfrm>
          </p:grpSpPr>
          <p:sp>
            <p:nvSpPr>
              <p:cNvPr id="178201" name="Oval 25"/>
              <p:cNvSpPr>
                <a:spLocks noChangeArrowheads="1"/>
              </p:cNvSpPr>
              <p:nvPr/>
            </p:nvSpPr>
            <p:spPr bwMode="auto">
              <a:xfrm>
                <a:off x="4668" y="2928"/>
                <a:ext cx="336" cy="33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CA" sz="4800">
                  <a:solidFill>
                    <a:schemeClr val="bg2"/>
                  </a:solidFill>
                  <a:latin typeface="Arial" charset="0"/>
                </a:endParaRPr>
              </a:p>
            </p:txBody>
          </p:sp>
          <p:sp>
            <p:nvSpPr>
              <p:cNvPr id="178202" name="Text Box 26"/>
              <p:cNvSpPr txBox="1">
                <a:spLocks noChangeArrowheads="1"/>
              </p:cNvSpPr>
              <p:nvPr/>
            </p:nvSpPr>
            <p:spPr bwMode="auto">
              <a:xfrm>
                <a:off x="4656" y="2976"/>
                <a:ext cx="364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000">
                    <a:solidFill>
                      <a:srgbClr val="FF0066"/>
                    </a:solidFill>
                    <a:latin typeface="Arial Black" pitchFamily="34" charset="0"/>
                  </a:rPr>
                  <a:t>VB</a:t>
                </a:r>
                <a:endParaRPr lang="en-US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</p:grpSp>
        <p:grpSp>
          <p:nvGrpSpPr>
            <p:cNvPr id="178203" name="Group 27"/>
            <p:cNvGrpSpPr>
              <a:grpSpLocks/>
            </p:cNvGrpSpPr>
            <p:nvPr/>
          </p:nvGrpSpPr>
          <p:grpSpPr bwMode="auto">
            <a:xfrm>
              <a:off x="3892" y="2496"/>
              <a:ext cx="1181" cy="656"/>
              <a:chOff x="3866" y="2496"/>
              <a:chExt cx="1181" cy="656"/>
            </a:xfrm>
          </p:grpSpPr>
          <p:sp>
            <p:nvSpPr>
              <p:cNvPr id="178204" name="Line 28"/>
              <p:cNvSpPr>
                <a:spLocks noChangeShapeType="1"/>
              </p:cNvSpPr>
              <p:nvPr/>
            </p:nvSpPr>
            <p:spPr bwMode="auto">
              <a:xfrm>
                <a:off x="3984" y="2496"/>
                <a:ext cx="912" cy="432"/>
              </a:xfrm>
              <a:prstGeom prst="line">
                <a:avLst/>
              </a:prstGeom>
              <a:noFill/>
              <a:ln w="28575">
                <a:noFill/>
                <a:round/>
                <a:headEnd type="none" w="sm" len="sm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8205" name="Text Box 29"/>
              <p:cNvSpPr txBox="1">
                <a:spLocks noChangeArrowheads="1"/>
              </p:cNvSpPr>
              <p:nvPr/>
            </p:nvSpPr>
            <p:spPr bwMode="auto">
              <a:xfrm rot="1514859">
                <a:off x="3866" y="2518"/>
                <a:ext cx="1181" cy="634"/>
              </a:xfrm>
              <a:prstGeom prst="rect">
                <a:avLst/>
              </a:prstGeom>
              <a:noFill/>
              <a:ln w="28575">
                <a:noFill/>
                <a:miter lim="800000"/>
                <a:headEnd type="none" w="sm" len="sm"/>
                <a:tailEnd type="none" w="sm" len="sm"/>
              </a:ln>
              <a:effectLst>
                <a:outerShdw dist="35921" dir="2700000" algn="ctr" rotWithShape="0">
                  <a:srgbClr val="000000"/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latin typeface="Arial" charset="0"/>
                    <a:cs typeface="Arial" charset="0"/>
                  </a:rPr>
                  <a:t>Stai de vorba</a:t>
                </a:r>
              </a:p>
              <a:p>
                <a:r>
                  <a:rPr lang="en-US" sz="2000">
                    <a:latin typeface="Arial" charset="0"/>
                    <a:cs typeface="Arial" charset="0"/>
                  </a:rPr>
                  <a:t>Impartaseste-L</a:t>
                </a:r>
              </a:p>
              <a:p>
                <a:r>
                  <a:rPr lang="en-US" sz="2000">
                    <a:latin typeface="Arial" charset="0"/>
                    <a:cs typeface="Arial" charset="0"/>
                  </a:rPr>
                  <a:t>pe Cristos</a:t>
                </a:r>
              </a:p>
            </p:txBody>
          </p:sp>
        </p:grpSp>
        <p:sp>
          <p:nvSpPr>
            <p:cNvPr id="178206" name="Line 30"/>
            <p:cNvSpPr>
              <a:spLocks noChangeShapeType="1"/>
            </p:cNvSpPr>
            <p:nvPr/>
          </p:nvSpPr>
          <p:spPr bwMode="auto">
            <a:xfrm>
              <a:off x="3984" y="2496"/>
              <a:ext cx="912" cy="43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78207" name="Group 31"/>
          <p:cNvGrpSpPr>
            <a:grpSpLocks/>
          </p:cNvGrpSpPr>
          <p:nvPr/>
        </p:nvGrpSpPr>
        <p:grpSpPr bwMode="auto">
          <a:xfrm>
            <a:off x="6210300" y="4776788"/>
            <a:ext cx="1628775" cy="641350"/>
            <a:chOff x="3931" y="3026"/>
            <a:chExt cx="1105" cy="387"/>
          </a:xfrm>
        </p:grpSpPr>
        <p:sp>
          <p:nvSpPr>
            <p:cNvPr id="178208" name="Line 32"/>
            <p:cNvSpPr>
              <a:spLocks noChangeShapeType="1"/>
            </p:cNvSpPr>
            <p:nvPr/>
          </p:nvSpPr>
          <p:spPr bwMode="auto">
            <a:xfrm flipH="1">
              <a:off x="3984" y="3120"/>
              <a:ext cx="864" cy="2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8209" name="Text Box 33"/>
            <p:cNvSpPr txBox="1">
              <a:spLocks noChangeArrowheads="1"/>
            </p:cNvSpPr>
            <p:nvPr/>
          </p:nvSpPr>
          <p:spPr bwMode="auto">
            <a:xfrm rot="-885960">
              <a:off x="3931" y="3026"/>
              <a:ext cx="1105" cy="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Invitat in grupul nostru</a:t>
              </a:r>
              <a:endParaRPr lang="en-US" sz="1600">
                <a:latin typeface="Arial Black" pitchFamily="34" charset="0"/>
              </a:endParaRPr>
            </a:p>
          </p:txBody>
        </p:sp>
      </p:grpSp>
      <p:sp>
        <p:nvSpPr>
          <p:cNvPr id="178210" name="Line 34"/>
          <p:cNvSpPr>
            <a:spLocks noChangeShapeType="1"/>
          </p:cNvSpPr>
          <p:nvPr/>
        </p:nvSpPr>
        <p:spPr bwMode="auto">
          <a:xfrm>
            <a:off x="2895600" y="4724400"/>
            <a:ext cx="2895600" cy="60960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8211" name="Line 35"/>
          <p:cNvSpPr>
            <a:spLocks noChangeShapeType="1"/>
          </p:cNvSpPr>
          <p:nvPr/>
        </p:nvSpPr>
        <p:spPr bwMode="auto">
          <a:xfrm>
            <a:off x="4267200" y="3886200"/>
            <a:ext cx="1600200" cy="129540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8212" name="Line 36"/>
          <p:cNvSpPr>
            <a:spLocks noChangeShapeType="1"/>
          </p:cNvSpPr>
          <p:nvPr/>
        </p:nvSpPr>
        <p:spPr bwMode="auto">
          <a:xfrm>
            <a:off x="6019800" y="4114800"/>
            <a:ext cx="0" cy="99060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178213" name="Group 37"/>
          <p:cNvGrpSpPr>
            <a:grpSpLocks/>
          </p:cNvGrpSpPr>
          <p:nvPr/>
        </p:nvGrpSpPr>
        <p:grpSpPr bwMode="auto">
          <a:xfrm>
            <a:off x="1752600" y="4038600"/>
            <a:ext cx="1143000" cy="838200"/>
            <a:chOff x="1104" y="2544"/>
            <a:chExt cx="720" cy="528"/>
          </a:xfrm>
        </p:grpSpPr>
        <p:grpSp>
          <p:nvGrpSpPr>
            <p:cNvPr id="178214" name="Group 38"/>
            <p:cNvGrpSpPr>
              <a:grpSpLocks/>
            </p:cNvGrpSpPr>
            <p:nvPr/>
          </p:nvGrpSpPr>
          <p:grpSpPr bwMode="auto">
            <a:xfrm>
              <a:off x="1104" y="2544"/>
              <a:ext cx="720" cy="528"/>
              <a:chOff x="1104" y="2544"/>
              <a:chExt cx="720" cy="528"/>
            </a:xfrm>
          </p:grpSpPr>
          <p:grpSp>
            <p:nvGrpSpPr>
              <p:cNvPr id="178215" name="Group 39"/>
              <p:cNvGrpSpPr>
                <a:grpSpLocks/>
              </p:cNvGrpSpPr>
              <p:nvPr/>
            </p:nvGrpSpPr>
            <p:grpSpPr bwMode="auto">
              <a:xfrm>
                <a:off x="1104" y="2544"/>
                <a:ext cx="720" cy="490"/>
                <a:chOff x="1104" y="2544"/>
                <a:chExt cx="720" cy="490"/>
              </a:xfrm>
            </p:grpSpPr>
            <p:sp>
              <p:nvSpPr>
                <p:cNvPr id="178216" name="Line 40"/>
                <p:cNvSpPr>
                  <a:spLocks noChangeShapeType="1"/>
                </p:cNvSpPr>
                <p:nvPr/>
              </p:nvSpPr>
              <p:spPr bwMode="auto">
                <a:xfrm>
                  <a:off x="1104" y="2544"/>
                  <a:ext cx="384" cy="28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miter lim="800000"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78217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488" y="2784"/>
                  <a:ext cx="33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>
                      <a:latin typeface="Arial Black" pitchFamily="34" charset="0"/>
                    </a:rPr>
                    <a:t>C</a:t>
                  </a:r>
                </a:p>
              </p:txBody>
            </p:sp>
          </p:grpSp>
          <p:sp>
            <p:nvSpPr>
              <p:cNvPr id="178218" name="Oval 42"/>
              <p:cNvSpPr>
                <a:spLocks noChangeArrowheads="1"/>
              </p:cNvSpPr>
              <p:nvPr/>
            </p:nvSpPr>
            <p:spPr bwMode="auto">
              <a:xfrm>
                <a:off x="1488" y="2736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78219" name="Text Box 43"/>
            <p:cNvSpPr txBox="1">
              <a:spLocks noChangeArrowheads="1"/>
            </p:cNvSpPr>
            <p:nvPr/>
          </p:nvSpPr>
          <p:spPr bwMode="auto">
            <a:xfrm>
              <a:off x="1488" y="2784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C</a:t>
              </a:r>
            </a:p>
          </p:txBody>
        </p:sp>
      </p:grpSp>
      <p:sp>
        <p:nvSpPr>
          <p:cNvPr id="178220" name="Text Box 44"/>
          <p:cNvSpPr txBox="1">
            <a:spLocks noChangeArrowheads="1"/>
          </p:cNvSpPr>
          <p:nvPr/>
        </p:nvSpPr>
        <p:spPr bwMode="auto">
          <a:xfrm>
            <a:off x="3200400" y="2971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Arial Black" pitchFamily="34" charset="0"/>
              </a:rPr>
              <a:t>Leaders Trained</a:t>
            </a:r>
            <a:endParaRPr lang="en-US" sz="2000">
              <a:solidFill>
                <a:srgbClr val="000000"/>
              </a:solidFill>
              <a:latin typeface="Arial Black" pitchFamily="34" charset="0"/>
            </a:endParaRPr>
          </a:p>
        </p:txBody>
      </p:sp>
      <p:grpSp>
        <p:nvGrpSpPr>
          <p:cNvPr id="178221" name="Group 45"/>
          <p:cNvGrpSpPr>
            <a:grpSpLocks/>
          </p:cNvGrpSpPr>
          <p:nvPr/>
        </p:nvGrpSpPr>
        <p:grpSpPr bwMode="auto">
          <a:xfrm>
            <a:off x="3581400" y="2895600"/>
            <a:ext cx="766763" cy="1146175"/>
            <a:chOff x="2256" y="1824"/>
            <a:chExt cx="483" cy="722"/>
          </a:xfrm>
        </p:grpSpPr>
        <p:sp>
          <p:nvSpPr>
            <p:cNvPr id="178222" name="Oval 46"/>
            <p:cNvSpPr>
              <a:spLocks noChangeArrowheads="1"/>
            </p:cNvSpPr>
            <p:nvPr/>
          </p:nvSpPr>
          <p:spPr bwMode="auto">
            <a:xfrm>
              <a:off x="2352" y="2160"/>
              <a:ext cx="386" cy="38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8223" name="Line 47"/>
            <p:cNvSpPr>
              <a:spLocks noChangeShapeType="1"/>
            </p:cNvSpPr>
            <p:nvPr/>
          </p:nvSpPr>
          <p:spPr bwMode="auto">
            <a:xfrm>
              <a:off x="2256" y="1824"/>
              <a:ext cx="144" cy="38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8224" name="Text Box 48"/>
            <p:cNvSpPr txBox="1">
              <a:spLocks noChangeArrowheads="1"/>
            </p:cNvSpPr>
            <p:nvPr/>
          </p:nvSpPr>
          <p:spPr bwMode="auto">
            <a:xfrm>
              <a:off x="2352" y="2256"/>
              <a:ext cx="3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G</a:t>
              </a:r>
            </a:p>
          </p:txBody>
        </p:sp>
      </p:grpSp>
      <p:grpSp>
        <p:nvGrpSpPr>
          <p:cNvPr id="178225" name="Group 49"/>
          <p:cNvGrpSpPr>
            <a:grpSpLocks/>
          </p:cNvGrpSpPr>
          <p:nvPr/>
        </p:nvGrpSpPr>
        <p:grpSpPr bwMode="auto">
          <a:xfrm>
            <a:off x="2514600" y="5257800"/>
            <a:ext cx="1447800" cy="533400"/>
            <a:chOff x="1584" y="3312"/>
            <a:chExt cx="912" cy="336"/>
          </a:xfrm>
        </p:grpSpPr>
        <p:grpSp>
          <p:nvGrpSpPr>
            <p:cNvPr id="178226" name="Group 50"/>
            <p:cNvGrpSpPr>
              <a:grpSpLocks/>
            </p:cNvGrpSpPr>
            <p:nvPr/>
          </p:nvGrpSpPr>
          <p:grpSpPr bwMode="auto">
            <a:xfrm>
              <a:off x="1584" y="3360"/>
              <a:ext cx="912" cy="250"/>
              <a:chOff x="1584" y="3360"/>
              <a:chExt cx="912" cy="250"/>
            </a:xfrm>
          </p:grpSpPr>
          <p:sp>
            <p:nvSpPr>
              <p:cNvPr id="178227" name="Text Box 51"/>
              <p:cNvSpPr txBox="1">
                <a:spLocks noChangeArrowheads="1"/>
              </p:cNvSpPr>
              <p:nvPr/>
            </p:nvSpPr>
            <p:spPr bwMode="auto">
              <a:xfrm>
                <a:off x="2160" y="3360"/>
                <a:ext cx="3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>
                    <a:latin typeface="Arial Black" pitchFamily="34" charset="0"/>
                  </a:rPr>
                  <a:t>S</a:t>
                </a:r>
              </a:p>
            </p:txBody>
          </p:sp>
          <p:sp>
            <p:nvSpPr>
              <p:cNvPr id="178228" name="Line 52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576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78229" name="Oval 53"/>
            <p:cNvSpPr>
              <a:spLocks noChangeArrowheads="1"/>
            </p:cNvSpPr>
            <p:nvPr/>
          </p:nvSpPr>
          <p:spPr bwMode="auto">
            <a:xfrm>
              <a:off x="2160" y="331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sz="2000">
                  <a:latin typeface="Arial Black" pitchFamily="34" charset="0"/>
                </a:rPr>
                <a:t>C</a:t>
              </a:r>
              <a:endParaRPr lang="en-US" sz="3000">
                <a:latin typeface="Arial Black" pitchFamily="34" charset="0"/>
              </a:endParaRPr>
            </a:p>
          </p:txBody>
        </p:sp>
      </p:grpSp>
      <p:grpSp>
        <p:nvGrpSpPr>
          <p:cNvPr id="178230" name="Group 54"/>
          <p:cNvGrpSpPr>
            <a:grpSpLocks/>
          </p:cNvGrpSpPr>
          <p:nvPr/>
        </p:nvGrpSpPr>
        <p:grpSpPr bwMode="auto">
          <a:xfrm>
            <a:off x="1981200" y="4800600"/>
            <a:ext cx="609600" cy="1143000"/>
            <a:chOff x="1248" y="3024"/>
            <a:chExt cx="384" cy="720"/>
          </a:xfrm>
        </p:grpSpPr>
        <p:grpSp>
          <p:nvGrpSpPr>
            <p:cNvPr id="178231" name="Group 55"/>
            <p:cNvGrpSpPr>
              <a:grpSpLocks/>
            </p:cNvGrpSpPr>
            <p:nvPr/>
          </p:nvGrpSpPr>
          <p:grpSpPr bwMode="auto">
            <a:xfrm>
              <a:off x="1248" y="3024"/>
              <a:ext cx="384" cy="682"/>
              <a:chOff x="1248" y="3024"/>
              <a:chExt cx="384" cy="682"/>
            </a:xfrm>
          </p:grpSpPr>
          <p:sp>
            <p:nvSpPr>
              <p:cNvPr id="178232" name="Text Box 56"/>
              <p:cNvSpPr txBox="1">
                <a:spLocks noChangeArrowheads="1"/>
              </p:cNvSpPr>
              <p:nvPr/>
            </p:nvSpPr>
            <p:spPr bwMode="auto">
              <a:xfrm>
                <a:off x="1248" y="3456"/>
                <a:ext cx="38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CA" sz="2000">
                  <a:latin typeface="Arial Black" pitchFamily="34" charset="0"/>
                </a:endParaRPr>
              </a:p>
            </p:txBody>
          </p:sp>
          <p:sp>
            <p:nvSpPr>
              <p:cNvPr id="178233" name="Line 57"/>
              <p:cNvSpPr>
                <a:spLocks noChangeShapeType="1"/>
              </p:cNvSpPr>
              <p:nvPr/>
            </p:nvSpPr>
            <p:spPr bwMode="auto">
              <a:xfrm flipH="1">
                <a:off x="1488" y="3024"/>
                <a:ext cx="96" cy="38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78234" name="Oval 58"/>
            <p:cNvSpPr>
              <a:spLocks noChangeArrowheads="1"/>
            </p:cNvSpPr>
            <p:nvPr/>
          </p:nvSpPr>
          <p:spPr bwMode="auto">
            <a:xfrm>
              <a:off x="1296" y="340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8235" name="Text Box 59"/>
            <p:cNvSpPr txBox="1">
              <a:spLocks noChangeArrowheads="1"/>
            </p:cNvSpPr>
            <p:nvPr/>
          </p:nvSpPr>
          <p:spPr bwMode="auto">
            <a:xfrm>
              <a:off x="1296" y="3456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P</a:t>
              </a:r>
            </a:p>
          </p:txBody>
        </p:sp>
      </p:grpSp>
      <p:grpSp>
        <p:nvGrpSpPr>
          <p:cNvPr id="178236" name="Group 60"/>
          <p:cNvGrpSpPr>
            <a:grpSpLocks/>
          </p:cNvGrpSpPr>
          <p:nvPr/>
        </p:nvGrpSpPr>
        <p:grpSpPr bwMode="auto">
          <a:xfrm>
            <a:off x="4800600" y="3048000"/>
            <a:ext cx="1295400" cy="838200"/>
            <a:chOff x="2976" y="1968"/>
            <a:chExt cx="816" cy="528"/>
          </a:xfrm>
        </p:grpSpPr>
        <p:grpSp>
          <p:nvGrpSpPr>
            <p:cNvPr id="178237" name="Group 61"/>
            <p:cNvGrpSpPr>
              <a:grpSpLocks/>
            </p:cNvGrpSpPr>
            <p:nvPr/>
          </p:nvGrpSpPr>
          <p:grpSpPr bwMode="auto">
            <a:xfrm>
              <a:off x="2976" y="1968"/>
              <a:ext cx="816" cy="528"/>
              <a:chOff x="2976" y="1968"/>
              <a:chExt cx="816" cy="528"/>
            </a:xfrm>
          </p:grpSpPr>
          <p:sp>
            <p:nvSpPr>
              <p:cNvPr id="178238" name="Line 62"/>
              <p:cNvSpPr>
                <a:spLocks noChangeShapeType="1"/>
              </p:cNvSpPr>
              <p:nvPr/>
            </p:nvSpPr>
            <p:spPr bwMode="auto">
              <a:xfrm flipH="1">
                <a:off x="3312" y="1968"/>
                <a:ext cx="480" cy="28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8239" name="Oval 63"/>
              <p:cNvSpPr>
                <a:spLocks noChangeArrowheads="1"/>
              </p:cNvSpPr>
              <p:nvPr/>
            </p:nvSpPr>
            <p:spPr bwMode="auto">
              <a:xfrm>
                <a:off x="2976" y="2160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78240" name="Text Box 64"/>
            <p:cNvSpPr txBox="1">
              <a:spLocks noChangeArrowheads="1"/>
            </p:cNvSpPr>
            <p:nvPr/>
          </p:nvSpPr>
          <p:spPr bwMode="auto">
            <a:xfrm>
              <a:off x="3024" y="2208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L</a:t>
              </a:r>
            </a:p>
          </p:txBody>
        </p:sp>
      </p:grpSp>
      <p:grpSp>
        <p:nvGrpSpPr>
          <p:cNvPr id="178241" name="Group 65"/>
          <p:cNvGrpSpPr>
            <a:grpSpLocks/>
          </p:cNvGrpSpPr>
          <p:nvPr/>
        </p:nvGrpSpPr>
        <p:grpSpPr bwMode="auto">
          <a:xfrm>
            <a:off x="6248400" y="5486400"/>
            <a:ext cx="914400" cy="609600"/>
            <a:chOff x="3936" y="3456"/>
            <a:chExt cx="576" cy="384"/>
          </a:xfrm>
        </p:grpSpPr>
        <p:sp>
          <p:nvSpPr>
            <p:cNvPr id="178242" name="Oval 66"/>
            <p:cNvSpPr>
              <a:spLocks noChangeArrowheads="1"/>
            </p:cNvSpPr>
            <p:nvPr/>
          </p:nvSpPr>
          <p:spPr bwMode="auto">
            <a:xfrm>
              <a:off x="4128" y="3504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78243" name="Group 67"/>
            <p:cNvGrpSpPr>
              <a:grpSpLocks/>
            </p:cNvGrpSpPr>
            <p:nvPr/>
          </p:nvGrpSpPr>
          <p:grpSpPr bwMode="auto">
            <a:xfrm>
              <a:off x="3936" y="3456"/>
              <a:ext cx="576" cy="346"/>
              <a:chOff x="3936" y="3456"/>
              <a:chExt cx="576" cy="346"/>
            </a:xfrm>
          </p:grpSpPr>
          <p:sp>
            <p:nvSpPr>
              <p:cNvPr id="178244" name="Text Box 68"/>
              <p:cNvSpPr txBox="1">
                <a:spLocks noChangeArrowheads="1"/>
              </p:cNvSpPr>
              <p:nvPr/>
            </p:nvSpPr>
            <p:spPr bwMode="auto">
              <a:xfrm>
                <a:off x="4080" y="3552"/>
                <a:ext cx="43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>
                    <a:latin typeface="Arial Black" pitchFamily="34" charset="0"/>
                  </a:rPr>
                  <a:t>P</a:t>
                </a:r>
              </a:p>
            </p:txBody>
          </p:sp>
          <p:sp>
            <p:nvSpPr>
              <p:cNvPr id="178245" name="Line 69"/>
              <p:cNvSpPr>
                <a:spLocks noChangeShapeType="1"/>
              </p:cNvSpPr>
              <p:nvPr/>
            </p:nvSpPr>
            <p:spPr bwMode="auto">
              <a:xfrm>
                <a:off x="3936" y="3456"/>
                <a:ext cx="240" cy="14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178246" name="Text Box 70"/>
          <p:cNvSpPr txBox="1">
            <a:spLocks noChangeArrowheads="1"/>
          </p:cNvSpPr>
          <p:nvPr/>
        </p:nvSpPr>
        <p:spPr bwMode="auto">
          <a:xfrm>
            <a:off x="1057275" y="6018213"/>
            <a:ext cx="7210425" cy="636587"/>
          </a:xfrm>
          <a:prstGeom prst="rect">
            <a:avLst/>
          </a:prstGeom>
          <a:solidFill>
            <a:srgbClr val="FFCC66"/>
          </a:solidFill>
          <a:ln w="57150" cmpd="thickThin">
            <a:solidFill>
              <a:srgbClr val="FF99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en-US" sz="28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Grup mic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+ </a:t>
            </a:r>
            <a:r>
              <a:rPr lang="en-US" sz="2800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om la om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= </a:t>
            </a:r>
            <a:r>
              <a:rPr lang="en-US" sz="32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Viata de Grup!</a:t>
            </a:r>
            <a:r>
              <a:rPr lang="en-US"/>
              <a:t> </a:t>
            </a:r>
            <a:endParaRPr lang="en-US" sz="2800">
              <a:solidFill>
                <a:srgbClr val="FF0066"/>
              </a:solidFill>
              <a:latin typeface="Arial" charset="0"/>
            </a:endParaRPr>
          </a:p>
        </p:txBody>
      </p:sp>
      <p:grpSp>
        <p:nvGrpSpPr>
          <p:cNvPr id="178247" name="Group 71"/>
          <p:cNvGrpSpPr>
            <a:grpSpLocks/>
          </p:cNvGrpSpPr>
          <p:nvPr/>
        </p:nvGrpSpPr>
        <p:grpSpPr bwMode="auto">
          <a:xfrm>
            <a:off x="4978400" y="3594100"/>
            <a:ext cx="1409700" cy="590550"/>
            <a:chOff x="3136" y="2264"/>
            <a:chExt cx="888" cy="372"/>
          </a:xfrm>
        </p:grpSpPr>
        <p:sp>
          <p:nvSpPr>
            <p:cNvPr id="178248" name="Oval 72"/>
            <p:cNvSpPr>
              <a:spLocks noChangeArrowheads="1"/>
            </p:cNvSpPr>
            <p:nvPr/>
          </p:nvSpPr>
          <p:spPr bwMode="auto">
            <a:xfrm>
              <a:off x="3672" y="2272"/>
              <a:ext cx="336" cy="32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8249" name="Text Box 73"/>
            <p:cNvSpPr txBox="1">
              <a:spLocks noChangeArrowheads="1"/>
            </p:cNvSpPr>
            <p:nvPr/>
          </p:nvSpPr>
          <p:spPr bwMode="auto">
            <a:xfrm>
              <a:off x="3720" y="2304"/>
              <a:ext cx="304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U</a:t>
              </a:r>
            </a:p>
          </p:txBody>
        </p:sp>
        <p:sp>
          <p:nvSpPr>
            <p:cNvPr id="178250" name="Line 74"/>
            <p:cNvSpPr>
              <a:spLocks noChangeShapeType="1"/>
            </p:cNvSpPr>
            <p:nvPr/>
          </p:nvSpPr>
          <p:spPr bwMode="auto">
            <a:xfrm>
              <a:off x="3360" y="2264"/>
              <a:ext cx="376" cy="152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8251" name="Text Box 75"/>
            <p:cNvSpPr txBox="1">
              <a:spLocks noChangeArrowheads="1"/>
            </p:cNvSpPr>
            <p:nvPr/>
          </p:nvSpPr>
          <p:spPr bwMode="auto">
            <a:xfrm rot="31894">
              <a:off x="3136" y="2424"/>
              <a:ext cx="640" cy="2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Arial Black" pitchFamily="34" charset="0"/>
                </a:rPr>
                <a:t>Trains</a:t>
              </a:r>
              <a:endParaRPr lang="en-US">
                <a:latin typeface="Arial Black" pitchFamily="34" charset="0"/>
              </a:endParaRPr>
            </a:p>
          </p:txBody>
        </p:sp>
      </p:grpSp>
      <p:sp>
        <p:nvSpPr>
          <p:cNvPr id="178252" name="Text Box 76"/>
          <p:cNvSpPr txBox="1">
            <a:spLocks noChangeArrowheads="1"/>
          </p:cNvSpPr>
          <p:nvPr/>
        </p:nvSpPr>
        <p:spPr bwMode="auto">
          <a:xfrm>
            <a:off x="2679700" y="4064000"/>
            <a:ext cx="1447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Crestin</a:t>
            </a:r>
            <a:endParaRPr lang="en-US" sz="2000">
              <a:latin typeface="Arial" charset="0"/>
            </a:endParaRPr>
          </a:p>
        </p:txBody>
      </p:sp>
      <p:sp>
        <p:nvSpPr>
          <p:cNvPr id="178253" name="Text Box 77"/>
          <p:cNvSpPr txBox="1">
            <a:spLocks noChangeArrowheads="1"/>
          </p:cNvSpPr>
          <p:nvPr/>
        </p:nvSpPr>
        <p:spPr bwMode="auto">
          <a:xfrm>
            <a:off x="2984500" y="3530600"/>
            <a:ext cx="863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Gazda</a:t>
            </a:r>
            <a:endParaRPr lang="en-US" sz="2000">
              <a:latin typeface="Arial" charset="0"/>
            </a:endParaRPr>
          </a:p>
        </p:txBody>
      </p:sp>
      <p:sp>
        <p:nvSpPr>
          <p:cNvPr id="178254" name="Text Box 78"/>
          <p:cNvSpPr txBox="1">
            <a:spLocks noChangeArrowheads="1"/>
          </p:cNvSpPr>
          <p:nvPr/>
        </p:nvSpPr>
        <p:spPr bwMode="auto">
          <a:xfrm>
            <a:off x="4241800" y="3632200"/>
            <a:ext cx="10033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Lider</a:t>
            </a:r>
          </a:p>
        </p:txBody>
      </p:sp>
      <p:sp>
        <p:nvSpPr>
          <p:cNvPr id="178255" name="Text Box 79"/>
          <p:cNvSpPr txBox="1">
            <a:spLocks noChangeArrowheads="1"/>
          </p:cNvSpPr>
          <p:nvPr/>
        </p:nvSpPr>
        <p:spPr bwMode="auto">
          <a:xfrm>
            <a:off x="6045200" y="3365500"/>
            <a:ext cx="1422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Ucenic</a:t>
            </a:r>
            <a:endParaRPr lang="en-US" sz="2000">
              <a:latin typeface="Arial" charset="0"/>
            </a:endParaRPr>
          </a:p>
        </p:txBody>
      </p:sp>
      <p:sp>
        <p:nvSpPr>
          <p:cNvPr id="178256" name="Text Box 80"/>
          <p:cNvSpPr txBox="1">
            <a:spLocks noChangeArrowheads="1"/>
          </p:cNvSpPr>
          <p:nvPr/>
        </p:nvSpPr>
        <p:spPr bwMode="auto">
          <a:xfrm>
            <a:off x="7734300" y="4927600"/>
            <a:ext cx="14097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en-US"/>
              <a:t>Vizitator in biserica </a:t>
            </a:r>
            <a:endParaRPr lang="en-US" sz="2000">
              <a:latin typeface="Arial" charset="0"/>
            </a:endParaRPr>
          </a:p>
        </p:txBody>
      </p:sp>
      <p:sp>
        <p:nvSpPr>
          <p:cNvPr id="178257" name="Text Box 81"/>
          <p:cNvSpPr txBox="1">
            <a:spLocks noChangeArrowheads="1"/>
          </p:cNvSpPr>
          <p:nvPr/>
        </p:nvSpPr>
        <p:spPr bwMode="auto">
          <a:xfrm>
            <a:off x="4851400" y="5194300"/>
            <a:ext cx="12827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en-US"/>
              <a:t>Crestin nou</a:t>
            </a:r>
            <a:endParaRPr lang="en-US" sz="2000">
              <a:latin typeface="Arial" charset="0"/>
            </a:endParaRPr>
          </a:p>
        </p:txBody>
      </p:sp>
      <p:sp>
        <p:nvSpPr>
          <p:cNvPr id="178258" name="Text Box 82"/>
          <p:cNvSpPr txBox="1">
            <a:spLocks noChangeArrowheads="1"/>
          </p:cNvSpPr>
          <p:nvPr/>
        </p:nvSpPr>
        <p:spPr bwMode="auto">
          <a:xfrm>
            <a:off x="1130300" y="5473700"/>
            <a:ext cx="9525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Prieten </a:t>
            </a:r>
            <a:endParaRPr lang="en-US" sz="2000">
              <a:latin typeface="Arial" charset="0"/>
            </a:endParaRPr>
          </a:p>
        </p:txBody>
      </p:sp>
      <p:sp>
        <p:nvSpPr>
          <p:cNvPr id="178259" name="Text Box 83"/>
          <p:cNvSpPr txBox="1">
            <a:spLocks noChangeArrowheads="1"/>
          </p:cNvSpPr>
          <p:nvPr/>
        </p:nvSpPr>
        <p:spPr bwMode="auto">
          <a:xfrm>
            <a:off x="2565400" y="5067300"/>
            <a:ext cx="1117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Cautator </a:t>
            </a:r>
            <a:endParaRPr lang="en-US" sz="2000">
              <a:latin typeface="Arial" charset="0"/>
            </a:endParaRPr>
          </a:p>
        </p:txBody>
      </p:sp>
      <p:sp>
        <p:nvSpPr>
          <p:cNvPr id="178260" name="Text Box 84"/>
          <p:cNvSpPr txBox="1">
            <a:spLocks noChangeArrowheads="1"/>
          </p:cNvSpPr>
          <p:nvPr/>
        </p:nvSpPr>
        <p:spPr bwMode="auto">
          <a:xfrm>
            <a:off x="7061200" y="5600700"/>
            <a:ext cx="10922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Prieten </a:t>
            </a:r>
            <a:endParaRPr lang="en-US" sz="2000"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178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8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8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8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8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17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5" dur="500"/>
                                        <p:tgtEl>
                                          <p:spTgt spid="17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8" grpId="0" animBg="1" autoUpdateAnimBg="0"/>
      <p:bldP spid="178179" grpId="0" autoUpdateAnimBg="0"/>
      <p:bldP spid="178185" grpId="0" animBg="1" autoUpdateAnimBg="0"/>
      <p:bldP spid="178210" grpId="0" animBg="1"/>
      <p:bldP spid="178211" grpId="0" animBg="1"/>
      <p:bldP spid="178212" grpId="0" animBg="1"/>
      <p:bldP spid="178220" grpId="0" autoUpdateAnimBg="0"/>
      <p:bldP spid="178246" grpId="0" animBg="1" autoUpdateAnimBg="0"/>
      <p:bldP spid="178252" grpId="0" autoUpdateAnimBg="0"/>
      <p:bldP spid="178253" grpId="0" autoUpdateAnimBg="0"/>
      <p:bldP spid="178254" grpId="0" autoUpdateAnimBg="0"/>
      <p:bldP spid="178255" grpId="0" autoUpdateAnimBg="0"/>
      <p:bldP spid="178256" grpId="0" autoUpdateAnimBg="0"/>
      <p:bldP spid="178257" grpId="0" autoUpdateAnimBg="0"/>
      <p:bldP spid="178258" grpId="0" autoUpdateAnimBg="0"/>
      <p:bldP spid="178259" grpId="0" autoUpdateAnimBg="0"/>
      <p:bldP spid="17826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73100" y="320675"/>
            <a:ext cx="7772400" cy="6858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sz="3600" b="1">
                <a:solidFill>
                  <a:srgbClr val="FF0066"/>
                </a:solidFill>
              </a:rPr>
              <a:t>Rezultatul</a:t>
            </a:r>
          </a:p>
        </p:txBody>
      </p:sp>
      <p:sp>
        <p:nvSpPr>
          <p:cNvPr id="1464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30200" y="977900"/>
            <a:ext cx="8394700" cy="22479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>
                <a:solidFill>
                  <a:schemeClr val="tx2"/>
                </a:solidFill>
                <a:latin typeface="Arial" charset="0"/>
                <a:cs typeface="Arial" charset="0"/>
              </a:rPr>
              <a:t>Ca membri ai Grupului de Viata impartasiti-L pe Cristos cu oameni noi, ucenicizati-i pe cei care Il primesc pe Cristos; astfel se vor dezvolta lideri, iar Dumnezeu va face ca Biserica Lui sa creasca!</a:t>
            </a:r>
          </a:p>
        </p:txBody>
      </p:sp>
      <p:sp>
        <p:nvSpPr>
          <p:cNvPr id="146436" name="Rectangle 1028"/>
          <p:cNvSpPr>
            <a:spLocks noChangeArrowheads="1"/>
          </p:cNvSpPr>
          <p:nvPr/>
        </p:nvSpPr>
        <p:spPr bwMode="auto">
          <a:xfrm>
            <a:off x="1409700" y="3486150"/>
            <a:ext cx="6380163" cy="1430338"/>
          </a:xfrm>
          <a:prstGeom prst="rect">
            <a:avLst/>
          </a:prstGeom>
          <a:noFill/>
          <a:ln w="57150" cmpd="thickThin">
            <a:solidFill>
              <a:srgbClr val="FF0066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en-US" sz="2800">
                <a:solidFill>
                  <a:srgbClr val="FFF90F"/>
                </a:solidFill>
                <a:latin typeface="Arial" charset="0"/>
                <a:cs typeface="Arial" charset="0"/>
              </a:rPr>
              <a:t>“Eu am sadit, Apolo a udat, dar Dumnezeu a facut sa creasca.” </a:t>
            </a:r>
          </a:p>
          <a:p>
            <a:pPr algn="ctr"/>
            <a:r>
              <a:rPr lang="en-US" sz="2800">
                <a:solidFill>
                  <a:srgbClr val="FFF90F"/>
                </a:solidFill>
                <a:latin typeface="Arial" charset="0"/>
                <a:cs typeface="Arial" charset="0"/>
              </a:rPr>
              <a:t>1 Corinteni 3:6</a:t>
            </a:r>
          </a:p>
        </p:txBody>
      </p:sp>
      <p:sp>
        <p:nvSpPr>
          <p:cNvPr id="146438" name="Text Box 1030"/>
          <p:cNvSpPr txBox="1">
            <a:spLocks noChangeArrowheads="1"/>
          </p:cNvSpPr>
          <p:nvPr/>
        </p:nvSpPr>
        <p:spPr bwMode="auto">
          <a:xfrm>
            <a:off x="204716" y="4991100"/>
            <a:ext cx="8734568" cy="13849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err="1">
                <a:latin typeface="Arial" charset="0"/>
                <a:cs typeface="Arial" charset="0"/>
              </a:rPr>
              <a:t>Reproducerea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Grupurilor</a:t>
            </a:r>
            <a:r>
              <a:rPr lang="en-US" sz="2800" dirty="0">
                <a:latin typeface="Arial" charset="0"/>
                <a:cs typeface="Arial" charset="0"/>
              </a:rPr>
              <a:t> de </a:t>
            </a:r>
            <a:r>
              <a:rPr lang="en-US" sz="2800" dirty="0" err="1">
                <a:latin typeface="Arial" charset="0"/>
                <a:cs typeface="Arial" charset="0"/>
              </a:rPr>
              <a:t>Viata</a:t>
            </a:r>
            <a:r>
              <a:rPr lang="en-US" sz="2800" dirty="0">
                <a:latin typeface="Arial" charset="0"/>
                <a:cs typeface="Arial" charset="0"/>
              </a:rPr>
              <a:t> (</a:t>
            </a:r>
            <a:r>
              <a:rPr lang="en-US" sz="2800" dirty="0" err="1">
                <a:latin typeface="Arial" charset="0"/>
                <a:cs typeface="Arial" charset="0"/>
              </a:rPr>
              <a:t>fiecare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grup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transformandu</a:t>
            </a:r>
            <a:r>
              <a:rPr lang="en-US" sz="2800" dirty="0">
                <a:latin typeface="Arial" charset="0"/>
                <a:cs typeface="Arial" charset="0"/>
              </a:rPr>
              <a:t>-se in </a:t>
            </a:r>
            <a:r>
              <a:rPr lang="en-US" sz="2800" dirty="0" err="1">
                <a:latin typeface="Arial" charset="0"/>
                <a:cs typeface="Arial" charset="0"/>
              </a:rPr>
              <a:t>doua</a:t>
            </a:r>
            <a:r>
              <a:rPr lang="en-US" sz="2800" dirty="0">
                <a:latin typeface="Arial" charset="0"/>
                <a:cs typeface="Arial" charset="0"/>
              </a:rPr>
              <a:t>), </a:t>
            </a:r>
            <a:r>
              <a:rPr lang="en-US" sz="2800" dirty="0" err="1">
                <a:latin typeface="Arial" charset="0"/>
                <a:cs typeface="Arial" charset="0"/>
              </a:rPr>
              <a:t>va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avea</a:t>
            </a:r>
            <a:r>
              <a:rPr lang="en-US" sz="2800" dirty="0">
                <a:latin typeface="Arial" charset="0"/>
                <a:cs typeface="Arial" charset="0"/>
              </a:rPr>
              <a:t> ca </a:t>
            </a:r>
            <a:r>
              <a:rPr lang="en-US" sz="2800" dirty="0" err="1">
                <a:latin typeface="Arial" charset="0"/>
                <a:cs typeface="Arial" charset="0"/>
              </a:rPr>
              <a:t>rezultat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ucenici</a:t>
            </a:r>
            <a:r>
              <a:rPr lang="en-US" sz="2800" dirty="0">
                <a:latin typeface="Arial" charset="0"/>
                <a:cs typeface="Arial" charset="0"/>
              </a:rPr>
              <a:t> de </a:t>
            </a:r>
            <a:r>
              <a:rPr lang="en-US" sz="2800" dirty="0" err="1">
                <a:latin typeface="Arial" charset="0"/>
                <a:cs typeface="Arial" charset="0"/>
              </a:rPr>
              <a:t>calitate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si</a:t>
            </a:r>
            <a:r>
              <a:rPr lang="en-US" sz="2800" dirty="0">
                <a:latin typeface="Arial" charset="0"/>
                <a:cs typeface="Arial" charset="0"/>
              </a:rPr>
              <a:t> multi </a:t>
            </a:r>
            <a:r>
              <a:rPr lang="en-US" sz="2800" dirty="0" err="1">
                <a:latin typeface="Arial" charset="0"/>
                <a:cs typeface="Arial" charset="0"/>
              </a:rPr>
              <a:t>oameni</a:t>
            </a:r>
            <a:r>
              <a:rPr lang="en-US" sz="2800" dirty="0">
                <a:latin typeface="Arial" charset="0"/>
                <a:cs typeface="Arial" charset="0"/>
              </a:rPr>
              <a:t> care </a:t>
            </a:r>
            <a:r>
              <a:rPr lang="en-US" sz="2800" dirty="0" err="1">
                <a:latin typeface="Arial" charset="0"/>
                <a:cs typeface="Arial" charset="0"/>
              </a:rPr>
              <a:t>vin</a:t>
            </a:r>
            <a:r>
              <a:rPr lang="en-US" sz="2800" dirty="0">
                <a:latin typeface="Arial" charset="0"/>
                <a:cs typeface="Arial" charset="0"/>
              </a:rPr>
              <a:t> la </a:t>
            </a:r>
            <a:r>
              <a:rPr lang="en-US" sz="2800" dirty="0" err="1">
                <a:latin typeface="Arial" charset="0"/>
                <a:cs typeface="Arial" charset="0"/>
              </a:rPr>
              <a:t>Cristos</a:t>
            </a:r>
            <a:r>
              <a:rPr lang="en-US" sz="2800" dirty="0">
                <a:latin typeface="Arial" charset="0"/>
                <a:cs typeface="Arial" charset="0"/>
              </a:rPr>
              <a:t>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build="p" autoUpdateAnimBg="0"/>
      <p:bldP spid="146436" grpId="0" animBg="1" autoUpdateAnimBg="0"/>
      <p:bldP spid="14643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9075"/>
            <a:ext cx="7772400" cy="7493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sz="3600" b="1">
                <a:solidFill>
                  <a:srgbClr val="FF0066"/>
                </a:solidFill>
              </a:rPr>
              <a:t>Exemple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041400"/>
            <a:ext cx="7772400" cy="14351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rgbClr val="FF0066"/>
                </a:solidFill>
                <a:latin typeface="Arial" charset="0"/>
              </a:rPr>
              <a:t>Centre Street Church, Calgary </a:t>
            </a:r>
            <a:r>
              <a:rPr lang="en-US" sz="2800" dirty="0" err="1">
                <a:solidFill>
                  <a:srgbClr val="FF0066"/>
                </a:solidFill>
                <a:latin typeface="Arial" charset="0"/>
              </a:rPr>
              <a:t>Alberta,Canada</a:t>
            </a:r>
            <a:r>
              <a:rPr lang="en-US" sz="2800" dirty="0">
                <a:solidFill>
                  <a:srgbClr val="FF0066"/>
                </a:solidFill>
                <a:latin typeface="Arial" charset="0"/>
              </a:rPr>
              <a:t>:</a:t>
            </a:r>
            <a:endParaRPr lang="en-US" sz="2800" dirty="0">
              <a:solidFill>
                <a:schemeClr val="tx2"/>
              </a:solidFill>
              <a:latin typeface="Arial" charset="0"/>
            </a:endParaRP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chemeClr val="tx2"/>
                </a:solidFill>
                <a:latin typeface="Arial" charset="0"/>
                <a:cs typeface="Arial" charset="0"/>
              </a:rPr>
              <a:t>A </a:t>
            </a:r>
            <a:r>
              <a:rPr lang="en-U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crescut</a:t>
            </a:r>
            <a:r>
              <a:rPr lang="en-U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de la 350 de </a:t>
            </a:r>
            <a:r>
              <a:rPr lang="en-U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oameni</a:t>
            </a:r>
            <a:r>
              <a:rPr lang="en-U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la 6000 +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chemeClr val="tx2"/>
                </a:solidFill>
                <a:latin typeface="Arial" charset="0"/>
                <a:cs typeface="Arial" charset="0"/>
              </a:rPr>
              <a:t>Au 625 de </a:t>
            </a:r>
            <a:r>
              <a:rPr lang="en-U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grupuri</a:t>
            </a:r>
            <a:r>
              <a:rPr lang="en-U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de </a:t>
            </a:r>
            <a:r>
              <a:rPr lang="en-U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viata</a:t>
            </a:r>
            <a:endParaRPr lang="en-US" sz="2000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lvl="2">
              <a:lnSpc>
                <a:spcPct val="90000"/>
              </a:lnSpc>
              <a:buSzPct val="125000"/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Sute</a:t>
            </a:r>
            <a:r>
              <a:rPr lang="en-U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de </a:t>
            </a:r>
            <a:r>
              <a:rPr lang="en-U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oameni</a:t>
            </a:r>
            <a:r>
              <a:rPr lang="en-U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Il </a:t>
            </a:r>
            <a:r>
              <a:rPr lang="en-U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primesc</a:t>
            </a:r>
            <a:r>
              <a:rPr lang="en-U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pe</a:t>
            </a:r>
            <a:r>
              <a:rPr lang="en-U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Cristos</a:t>
            </a:r>
            <a:r>
              <a:rPr lang="en-U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in </a:t>
            </a:r>
            <a:r>
              <a:rPr lang="en-US" sz="2000" dirty="0" err="1">
                <a:solidFill>
                  <a:schemeClr val="tx2"/>
                </a:solidFill>
                <a:latin typeface="Arial" charset="0"/>
                <a:cs typeface="Arial" charset="0"/>
              </a:rPr>
              <a:t>fiecare</a:t>
            </a:r>
            <a:r>
              <a:rPr lang="en-US" sz="2000" dirty="0">
                <a:solidFill>
                  <a:schemeClr val="tx2"/>
                </a:solidFill>
                <a:latin typeface="Arial" charset="0"/>
                <a:cs typeface="Arial" charset="0"/>
              </a:rPr>
              <a:t> an</a:t>
            </a: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1371600" y="5270500"/>
            <a:ext cx="6311900" cy="1190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FF29C7"/>
                </a:solidFill>
                <a:latin typeface="Arial" charset="0"/>
              </a:rPr>
              <a:t> </a:t>
            </a:r>
            <a:r>
              <a:rPr lang="en-US" sz="3600" b="1">
                <a:solidFill>
                  <a:schemeClr val="tx2"/>
                </a:solidFill>
                <a:latin typeface="Arial" charset="0"/>
                <a:cs typeface="Arial" charset="0"/>
              </a:rPr>
              <a:t>Te intereseaza?</a:t>
            </a:r>
          </a:p>
          <a:p>
            <a:pPr algn="ctr"/>
            <a:r>
              <a:rPr lang="en-US" sz="3600" b="1">
                <a:solidFill>
                  <a:srgbClr val="FF0066"/>
                </a:solidFill>
                <a:latin typeface="Arial" charset="0"/>
                <a:cs typeface="Arial" charset="0"/>
              </a:rPr>
              <a:t>Iata cum putem ajuta!</a:t>
            </a:r>
            <a:endParaRPr lang="en-US" sz="3600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927100" y="4076700"/>
            <a:ext cx="7289800" cy="10795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FFF90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Ce ar putea face Dumnezeu in biserica noastra?</a:t>
            </a:r>
            <a:r>
              <a:rPr lang="en-US"/>
              <a:t> </a:t>
            </a:r>
            <a:endParaRPr lang="en-US" sz="320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01384" name="Text Box 8"/>
          <p:cNvSpPr txBox="1">
            <a:spLocks noChangeArrowheads="1"/>
          </p:cNvSpPr>
          <p:nvPr/>
        </p:nvSpPr>
        <p:spPr bwMode="auto">
          <a:xfrm>
            <a:off x="584200" y="2565400"/>
            <a:ext cx="7950200" cy="144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lvl="1">
              <a:buFont typeface="Wingdings" pitchFamily="2" charset="2"/>
              <a:buNone/>
            </a:pPr>
            <a:r>
              <a:rPr lang="en-US" sz="2800" dirty="0" err="1">
                <a:solidFill>
                  <a:srgbClr val="FF0066"/>
                </a:solidFill>
                <a:latin typeface="Arial" charset="0"/>
              </a:rPr>
              <a:t>Hillsong</a:t>
            </a:r>
            <a:r>
              <a:rPr lang="en-US" sz="2800" dirty="0">
                <a:solidFill>
                  <a:srgbClr val="FF0066"/>
                </a:solidFill>
                <a:latin typeface="Arial" charset="0"/>
              </a:rPr>
              <a:t> Church, Kiev </a:t>
            </a:r>
            <a:r>
              <a:rPr lang="en-US" sz="2800" dirty="0" err="1">
                <a:solidFill>
                  <a:srgbClr val="FF0066"/>
                </a:solidFill>
                <a:latin typeface="Arial" charset="0"/>
                <a:cs typeface="Arial" charset="0"/>
              </a:rPr>
              <a:t>Ucraina</a:t>
            </a:r>
            <a:r>
              <a:rPr lang="en-US" sz="2800" dirty="0">
                <a:solidFill>
                  <a:srgbClr val="FF0066"/>
                </a:solidFill>
                <a:latin typeface="Arial" charset="0"/>
              </a:rPr>
              <a:t>:</a:t>
            </a:r>
          </a:p>
          <a:p>
            <a:pPr lvl="1">
              <a:buClr>
                <a:schemeClr val="accent2"/>
              </a:buClr>
              <a:buSzPct val="125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 A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crescut</a:t>
            </a: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 de la 150 la 1500 in 4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ani</a:t>
            </a:r>
            <a:endParaRPr lang="en-US" sz="2000" dirty="0">
              <a:solidFill>
                <a:schemeClr val="tx2"/>
              </a:solidFill>
              <a:sym typeface="Monotype Sorts" pitchFamily="2" charset="2"/>
            </a:endParaRPr>
          </a:p>
          <a:p>
            <a:pPr lvl="1">
              <a:buClr>
                <a:schemeClr val="accent2"/>
              </a:buClr>
              <a:buSzPct val="125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Cand</a:t>
            </a: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aveau</a:t>
            </a: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 200 de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grupuri</a:t>
            </a: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 de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viata</a:t>
            </a: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,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ei</a:t>
            </a: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vedeau</a:t>
            </a: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 400 de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oameni</a:t>
            </a: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intorcandu</a:t>
            </a: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-se la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Cristos</a:t>
            </a: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 in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fiecare</a:t>
            </a:r>
            <a:r>
              <a:rPr lang="en-US" sz="2000" dirty="0">
                <a:solidFill>
                  <a:schemeClr val="tx2"/>
                </a:solidFill>
                <a:sym typeface="Monotype Sorts" pitchFamily="2" charset="2"/>
              </a:rPr>
              <a:t> </a:t>
            </a:r>
            <a:r>
              <a:rPr lang="en-US" sz="2000" dirty="0" err="1">
                <a:solidFill>
                  <a:schemeClr val="tx2"/>
                </a:solidFill>
                <a:sym typeface="Monotype Sorts" pitchFamily="2" charset="2"/>
              </a:rPr>
              <a:t>luna</a:t>
            </a:r>
            <a:endParaRPr lang="en-US" sz="2000" dirty="0">
              <a:solidFill>
                <a:schemeClr val="tx2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 autoUpdateAnimBg="0"/>
      <p:bldP spid="101382" grpId="0" autoUpdateAnimBg="0"/>
      <p:bldP spid="101383" grpId="0" animBg="1" autoUpdateAnimBg="0"/>
      <p:bldP spid="101384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777875" y="473075"/>
            <a:ext cx="7600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Procesul desfasurarii bisericii DCI</a:t>
            </a:r>
          </a:p>
        </p:txBody>
      </p:sp>
      <p:grpSp>
        <p:nvGrpSpPr>
          <p:cNvPr id="107614" name="Group 94"/>
          <p:cNvGrpSpPr>
            <a:grpSpLocks/>
          </p:cNvGrpSpPr>
          <p:nvPr/>
        </p:nvGrpSpPr>
        <p:grpSpPr bwMode="auto">
          <a:xfrm>
            <a:off x="2508250" y="5875338"/>
            <a:ext cx="6419850" cy="754062"/>
            <a:chOff x="1728" y="3696"/>
            <a:chExt cx="3936" cy="432"/>
          </a:xfrm>
        </p:grpSpPr>
        <p:sp>
          <p:nvSpPr>
            <p:cNvPr id="107605" name="AutoShape 85"/>
            <p:cNvSpPr>
              <a:spLocks noChangeArrowheads="1"/>
            </p:cNvSpPr>
            <p:nvPr/>
          </p:nvSpPr>
          <p:spPr bwMode="auto">
            <a:xfrm>
              <a:off x="2064" y="3696"/>
              <a:ext cx="3600" cy="432"/>
            </a:xfrm>
            <a:prstGeom prst="rightArrow">
              <a:avLst>
                <a:gd name="adj1" fmla="val 51389"/>
                <a:gd name="adj2" fmla="val 89931"/>
              </a:avLst>
            </a:prstGeom>
            <a:solidFill>
              <a:srgbClr val="00BEBA"/>
            </a:solidFill>
            <a:ln w="12700">
              <a:miter lim="800000"/>
              <a:headEnd type="none" w="sm" len="sm"/>
              <a:tailEnd type="none" w="sm" len="sm"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BEBA"/>
              </a:extrusionClr>
            </a:sp3d>
          </p:spPr>
          <p:txBody>
            <a:bodyPr wrap="none" anchor="ctr">
              <a:flatTx/>
            </a:bodyPr>
            <a:lstStyle/>
            <a:p>
              <a:endParaRPr lang="en-GB"/>
            </a:p>
          </p:txBody>
        </p:sp>
        <p:sp>
          <p:nvSpPr>
            <p:cNvPr id="107523" name="Rectangle 3"/>
            <p:cNvSpPr>
              <a:spLocks noChangeArrowheads="1"/>
            </p:cNvSpPr>
            <p:nvPr/>
          </p:nvSpPr>
          <p:spPr bwMode="auto">
            <a:xfrm>
              <a:off x="1728" y="3840"/>
              <a:ext cx="3792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2700" tIns="12700" rIns="12700" bIns="12700"/>
            <a:lstStyle/>
            <a:p>
              <a:pPr marL="609600" indent="-609600">
                <a:lnSpc>
                  <a:spcPct val="95000"/>
                </a:lnSpc>
              </a:pPr>
              <a:r>
                <a:rPr lang="en-US" b="1">
                  <a:solidFill>
                    <a:schemeClr val="bg2"/>
                  </a:solidFill>
                  <a:latin typeface="Arial" charset="0"/>
                  <a:cs typeface="Arial" charset="0"/>
                </a:rPr>
                <a:t>          III. Procesul de instruire a liderului si antrenorului</a:t>
              </a:r>
            </a:p>
          </p:txBody>
        </p:sp>
      </p:grpSp>
      <p:grpSp>
        <p:nvGrpSpPr>
          <p:cNvPr id="107618" name="Group 98"/>
          <p:cNvGrpSpPr>
            <a:grpSpLocks/>
          </p:cNvGrpSpPr>
          <p:nvPr/>
        </p:nvGrpSpPr>
        <p:grpSpPr bwMode="auto">
          <a:xfrm>
            <a:off x="415925" y="2501900"/>
            <a:ext cx="8270875" cy="685800"/>
            <a:chOff x="262" y="1576"/>
            <a:chExt cx="5210" cy="432"/>
          </a:xfrm>
        </p:grpSpPr>
        <p:sp>
          <p:nvSpPr>
            <p:cNvPr id="107603" name="AutoShape 83"/>
            <p:cNvSpPr>
              <a:spLocks noChangeArrowheads="1"/>
            </p:cNvSpPr>
            <p:nvPr/>
          </p:nvSpPr>
          <p:spPr bwMode="auto">
            <a:xfrm>
              <a:off x="262" y="1576"/>
              <a:ext cx="5210" cy="432"/>
            </a:xfrm>
            <a:prstGeom prst="rightArrow">
              <a:avLst>
                <a:gd name="adj1" fmla="val 68056"/>
                <a:gd name="adj2" fmla="val 106085"/>
              </a:avLst>
            </a:prstGeom>
            <a:solidFill>
              <a:srgbClr val="00BEBA"/>
            </a:solidFill>
            <a:ln w="12700">
              <a:miter lim="800000"/>
              <a:headEnd type="none" w="sm" len="sm"/>
              <a:tailEnd type="none" w="sm" len="sm"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BEBA"/>
              </a:extrusionClr>
            </a:sp3d>
          </p:spPr>
          <p:txBody>
            <a:bodyPr wrap="none" anchor="ctr">
              <a:flatTx/>
            </a:bodyPr>
            <a:lstStyle/>
            <a:p>
              <a:endParaRPr lang="en-GB"/>
            </a:p>
          </p:txBody>
        </p:sp>
        <p:sp>
          <p:nvSpPr>
            <p:cNvPr id="107559" name="Rectangle 39"/>
            <p:cNvSpPr>
              <a:spLocks noChangeArrowheads="1"/>
            </p:cNvSpPr>
            <p:nvPr/>
          </p:nvSpPr>
          <p:spPr bwMode="auto">
            <a:xfrm>
              <a:off x="441" y="1720"/>
              <a:ext cx="4667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2700" tIns="12700" rIns="12700" bIns="12700"/>
            <a:lstStyle/>
            <a:p>
              <a:pPr marL="609600" indent="-609600"/>
              <a:r>
                <a:rPr lang="en-US" b="1">
                  <a:solidFill>
                    <a:schemeClr val="bg2"/>
                  </a:solidFill>
                  <a:latin typeface="Arial" charset="0"/>
                  <a:cs typeface="Arial" charset="0"/>
                </a:rPr>
                <a:t>I. Viziune, Filosofie (Power point) si Proces de Instruire</a:t>
              </a:r>
            </a:p>
          </p:txBody>
        </p:sp>
      </p:grpSp>
      <p:grpSp>
        <p:nvGrpSpPr>
          <p:cNvPr id="107619" name="Group 99"/>
          <p:cNvGrpSpPr>
            <a:grpSpLocks/>
          </p:cNvGrpSpPr>
          <p:nvPr/>
        </p:nvGrpSpPr>
        <p:grpSpPr bwMode="auto">
          <a:xfrm>
            <a:off x="1384300" y="4267200"/>
            <a:ext cx="7302500" cy="628650"/>
            <a:chOff x="872" y="2688"/>
            <a:chExt cx="4600" cy="396"/>
          </a:xfrm>
        </p:grpSpPr>
        <p:sp>
          <p:nvSpPr>
            <p:cNvPr id="107604" name="AutoShape 84"/>
            <p:cNvSpPr>
              <a:spLocks noChangeArrowheads="1"/>
            </p:cNvSpPr>
            <p:nvPr/>
          </p:nvSpPr>
          <p:spPr bwMode="auto">
            <a:xfrm>
              <a:off x="872" y="2688"/>
              <a:ext cx="4600" cy="396"/>
            </a:xfrm>
            <a:prstGeom prst="rightArrow">
              <a:avLst>
                <a:gd name="adj1" fmla="val 68056"/>
                <a:gd name="adj2" fmla="val 108794"/>
              </a:avLst>
            </a:prstGeom>
            <a:solidFill>
              <a:srgbClr val="00BEBA"/>
            </a:solidFill>
            <a:ln w="12700">
              <a:miter lim="800000"/>
              <a:headEnd type="none" w="sm" len="sm"/>
              <a:tailEnd type="none" w="sm" len="sm"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BEBA"/>
              </a:extrusionClr>
            </a:sp3d>
          </p:spPr>
          <p:txBody>
            <a:bodyPr wrap="none" anchor="ctr">
              <a:flatTx/>
            </a:bodyPr>
            <a:lstStyle/>
            <a:p>
              <a:endParaRPr lang="en-GB"/>
            </a:p>
          </p:txBody>
        </p:sp>
        <p:sp>
          <p:nvSpPr>
            <p:cNvPr id="107560" name="Rectangle 40"/>
            <p:cNvSpPr>
              <a:spLocks noChangeArrowheads="1"/>
            </p:cNvSpPr>
            <p:nvPr/>
          </p:nvSpPr>
          <p:spPr bwMode="auto">
            <a:xfrm>
              <a:off x="1059" y="2820"/>
              <a:ext cx="3388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2700" tIns="12700" rIns="12700" bIns="12700"/>
            <a:lstStyle/>
            <a:p>
              <a:r>
                <a:rPr lang="en-US" b="1">
                  <a:solidFill>
                    <a:schemeClr val="bg2"/>
                  </a:solidFill>
                  <a:latin typeface="Arial" charset="0"/>
                  <a:cs typeface="Arial" charset="0"/>
                </a:rPr>
                <a:t>II. Desfasurarea Vietii Dinamice </a:t>
              </a:r>
            </a:p>
          </p:txBody>
        </p:sp>
      </p:grpSp>
      <p:sp>
        <p:nvSpPr>
          <p:cNvPr id="107583" name="AutoShape 63"/>
          <p:cNvSpPr>
            <a:spLocks noChangeArrowheads="1"/>
          </p:cNvSpPr>
          <p:nvPr/>
        </p:nvSpPr>
        <p:spPr bwMode="auto">
          <a:xfrm>
            <a:off x="419100" y="1689100"/>
            <a:ext cx="2159000" cy="933450"/>
          </a:xfrm>
          <a:prstGeom prst="homePlate">
            <a:avLst>
              <a:gd name="adj" fmla="val 26845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Seminarul Bazele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Dinamicii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1 ½ - 2 ore</a:t>
            </a:r>
          </a:p>
        </p:txBody>
      </p:sp>
      <p:sp>
        <p:nvSpPr>
          <p:cNvPr id="107589" name="AutoShape 69"/>
          <p:cNvSpPr>
            <a:spLocks noChangeArrowheads="1"/>
          </p:cNvSpPr>
          <p:nvPr/>
        </p:nvSpPr>
        <p:spPr bwMode="auto">
          <a:xfrm>
            <a:off x="2946400" y="1676400"/>
            <a:ext cx="2133600" cy="933450"/>
          </a:xfrm>
          <a:prstGeom prst="homePlate">
            <a:avLst>
              <a:gd name="adj" fmla="val 24487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500" b="1">
                <a:solidFill>
                  <a:schemeClr val="bg2"/>
                </a:solidFill>
                <a:latin typeface="Arial" charset="0"/>
                <a:cs typeface="Arial" charset="0"/>
              </a:rPr>
              <a:t>  Seminarul Ucenicizarea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Dinamica 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1 ½ - 2 ore </a:t>
            </a:r>
          </a:p>
        </p:txBody>
      </p:sp>
      <p:sp>
        <p:nvSpPr>
          <p:cNvPr id="107590" name="AutoShape 70"/>
          <p:cNvSpPr>
            <a:spLocks noChangeArrowheads="1"/>
          </p:cNvSpPr>
          <p:nvPr/>
        </p:nvSpPr>
        <p:spPr bwMode="auto">
          <a:xfrm>
            <a:off x="3276600" y="5105400"/>
            <a:ext cx="2133600" cy="933450"/>
          </a:xfrm>
          <a:prstGeom prst="homePlate">
            <a:avLst>
              <a:gd name="adj" fmla="val 26529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Liderul Ucenic si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Instruirea liderului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 pentru Viata de Grup</a:t>
            </a:r>
          </a:p>
        </p:txBody>
      </p:sp>
      <p:sp>
        <p:nvSpPr>
          <p:cNvPr id="107591" name="AutoShape 71"/>
          <p:cNvSpPr>
            <a:spLocks noChangeArrowheads="1"/>
          </p:cNvSpPr>
          <p:nvPr/>
        </p:nvSpPr>
        <p:spPr bwMode="auto">
          <a:xfrm>
            <a:off x="5715000" y="5105400"/>
            <a:ext cx="2133600" cy="933450"/>
          </a:xfrm>
          <a:prstGeom prst="homePlate">
            <a:avLst>
              <a:gd name="adj" fmla="val 26529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endParaRPr lang="en-US" sz="1600" b="1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 Mergand catre alte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  biserici si comunitate</a:t>
            </a:r>
          </a:p>
          <a:p>
            <a:pPr algn="ctr"/>
            <a:endParaRPr lang="en-US" sz="16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107592" name="AutoShape 72"/>
          <p:cNvSpPr>
            <a:spLocks noChangeArrowheads="1"/>
          </p:cNvSpPr>
          <p:nvPr/>
        </p:nvSpPr>
        <p:spPr bwMode="auto">
          <a:xfrm>
            <a:off x="3530600" y="3441700"/>
            <a:ext cx="2133600" cy="933450"/>
          </a:xfrm>
          <a:prstGeom prst="homePlate">
            <a:avLst>
              <a:gd name="adj" fmla="val 26529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  Inceperea Vietii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de Grup (Grupuri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mici + om la om)</a:t>
            </a:r>
          </a:p>
        </p:txBody>
      </p:sp>
      <p:sp>
        <p:nvSpPr>
          <p:cNvPr id="107597" name="AutoShape 77"/>
          <p:cNvSpPr>
            <a:spLocks noChangeArrowheads="1"/>
          </p:cNvSpPr>
          <p:nvPr/>
        </p:nvSpPr>
        <p:spPr bwMode="auto">
          <a:xfrm>
            <a:off x="5308600" y="1663700"/>
            <a:ext cx="2273300" cy="933450"/>
          </a:xfrm>
          <a:prstGeom prst="homePlate">
            <a:avLst>
              <a:gd name="adj" fmla="val 28266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400" b="1">
                <a:solidFill>
                  <a:schemeClr val="bg2"/>
                </a:solidFill>
                <a:latin typeface="Arial" charset="0"/>
                <a:cs typeface="Arial" charset="0"/>
              </a:rPr>
              <a:t>Seminarii de 8 ore de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Arial" charset="0"/>
                <a:cs typeface="Arial" charset="0"/>
              </a:rPr>
              <a:t>    Viata de Grup si Impartasire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Arial" charset="0"/>
                <a:cs typeface="Arial" charset="0"/>
              </a:rPr>
              <a:t>Dinamica si Extinderea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Arial" charset="0"/>
                <a:cs typeface="Arial" charset="0"/>
              </a:rPr>
              <a:t>Vietii de Grup</a:t>
            </a:r>
          </a:p>
        </p:txBody>
      </p:sp>
      <p:sp>
        <p:nvSpPr>
          <p:cNvPr id="107607" name="AutoShape 87"/>
          <p:cNvSpPr>
            <a:spLocks noChangeArrowheads="1"/>
          </p:cNvSpPr>
          <p:nvPr/>
        </p:nvSpPr>
        <p:spPr bwMode="auto">
          <a:xfrm>
            <a:off x="5918200" y="3441700"/>
            <a:ext cx="2133600" cy="933450"/>
          </a:xfrm>
          <a:prstGeom prst="homePlate">
            <a:avLst>
              <a:gd name="adj" fmla="val 26529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Reproducerea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Vietii de Grup</a:t>
            </a:r>
          </a:p>
        </p:txBody>
      </p:sp>
      <p:sp>
        <p:nvSpPr>
          <p:cNvPr id="107617" name="AutoShape 97"/>
          <p:cNvSpPr>
            <a:spLocks noChangeArrowheads="1"/>
          </p:cNvSpPr>
          <p:nvPr/>
        </p:nvSpPr>
        <p:spPr bwMode="auto">
          <a:xfrm>
            <a:off x="1384300" y="3441700"/>
            <a:ext cx="1905000" cy="946150"/>
          </a:xfrm>
          <a:prstGeom prst="homePlate">
            <a:avLst>
              <a:gd name="adj" fmla="val 23369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  Crestere exploziva </a:t>
            </a:r>
          </a:p>
          <a:p>
            <a:pPr algn="ctr"/>
            <a:r>
              <a:rPr lang="en-US" sz="1600" b="1">
                <a:solidFill>
                  <a:schemeClr val="bg2"/>
                </a:solidFill>
                <a:latin typeface="Arial" charset="0"/>
                <a:cs typeface="Arial" charset="0"/>
              </a:rPr>
              <a:t>  Facere de ucenici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7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7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7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7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7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7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7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7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7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7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7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7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7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7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7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7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7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7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2" grpId="0"/>
      <p:bldP spid="107583" grpId="0" animBg="1" autoUpdateAnimBg="0"/>
      <p:bldP spid="107589" grpId="0" animBg="1" autoUpdateAnimBg="0"/>
      <p:bldP spid="107590" grpId="0" animBg="1" autoUpdateAnimBg="0"/>
      <p:bldP spid="107591" grpId="0" animBg="1" autoUpdateAnimBg="0"/>
      <p:bldP spid="107592" grpId="0" animBg="1" autoUpdateAnimBg="0"/>
      <p:bldP spid="107597" grpId="0" animBg="1" autoUpdateAnimBg="0"/>
      <p:bldP spid="107607" grpId="0" animBg="1" autoUpdateAnimBg="0"/>
      <p:bldP spid="107617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0300" y="1619250"/>
            <a:ext cx="7131050" cy="42291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solidFill>
                  <a:schemeClr val="tx2"/>
                </a:solidFill>
                <a:latin typeface="Arial" charset="0"/>
              </a:rPr>
              <a:t>Dynamic Churches International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solidFill>
                  <a:schemeClr val="tx2"/>
                </a:solidFill>
                <a:latin typeface="Arial" charset="0"/>
              </a:rPr>
              <a:t>Al Middleton - Director </a:t>
            </a:r>
            <a:r>
              <a:rPr lang="en-US" dirty="0" err="1">
                <a:solidFill>
                  <a:schemeClr val="tx2"/>
                </a:solidFill>
                <a:latin typeface="Arial" charset="0"/>
              </a:rPr>
              <a:t>Executiv</a:t>
            </a:r>
            <a:endParaRPr lang="en-US" dirty="0">
              <a:solidFill>
                <a:schemeClr val="tx2"/>
              </a:solidFill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solidFill>
                  <a:schemeClr val="tx2"/>
                </a:solidFill>
                <a:latin typeface="Arial" charset="0"/>
              </a:rPr>
              <a:t>164 </a:t>
            </a:r>
            <a:r>
              <a:rPr lang="en-US" dirty="0" err="1">
                <a:solidFill>
                  <a:schemeClr val="tx2"/>
                </a:solidFill>
                <a:latin typeface="Arial" charset="0"/>
              </a:rPr>
              <a:t>Stonegate</a:t>
            </a:r>
            <a:r>
              <a:rPr lang="en-US" dirty="0">
                <a:solidFill>
                  <a:schemeClr val="tx2"/>
                </a:solidFill>
                <a:latin typeface="Arial" charset="0"/>
              </a:rPr>
              <a:t> Close N.W.,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 err="1">
                <a:solidFill>
                  <a:schemeClr val="tx2"/>
                </a:solidFill>
                <a:latin typeface="Arial" charset="0"/>
              </a:rPr>
              <a:t>Airdrie</a:t>
            </a:r>
            <a:r>
              <a:rPr lang="en-US" dirty="0">
                <a:solidFill>
                  <a:schemeClr val="tx2"/>
                </a:solidFill>
                <a:latin typeface="Arial" charset="0"/>
              </a:rPr>
              <a:t>, Alberta, Canada T4B 2V2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solidFill>
                  <a:schemeClr val="tx2"/>
                </a:solidFill>
                <a:latin typeface="Arial" charset="0"/>
              </a:rPr>
              <a:t>Ph/Fax (403) 912-4438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solidFill>
                  <a:schemeClr val="tx2"/>
                </a:solidFill>
                <a:latin typeface="Arial" charset="0"/>
              </a:rPr>
              <a:t>E-mail:  </a:t>
            </a:r>
            <a:r>
              <a:rPr lang="en-US" u="sng" dirty="0" smtClean="0">
                <a:solidFill>
                  <a:srgbClr val="EAB200"/>
                </a:solidFill>
                <a:latin typeface="Arial" charset="0"/>
              </a:rPr>
              <a:t>dcioffice@shaw.ca</a:t>
            </a:r>
            <a:endParaRPr lang="en-US" u="sng" dirty="0">
              <a:solidFill>
                <a:srgbClr val="EAB200"/>
              </a:solidFill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solidFill>
                  <a:schemeClr val="tx2"/>
                </a:solidFill>
                <a:latin typeface="Arial" charset="0"/>
              </a:rPr>
              <a:t>Website: </a:t>
            </a:r>
            <a:r>
              <a:rPr lang="en-US" dirty="0" smtClean="0">
                <a:solidFill>
                  <a:schemeClr val="tx2"/>
                </a:solidFill>
                <a:latin typeface="Arial" charset="0"/>
                <a:hlinkClick r:id="rId2"/>
              </a:rPr>
              <a:t>www.dynamicchurches.org</a:t>
            </a:r>
            <a:endParaRPr lang="en-US" dirty="0" smtClean="0">
              <a:solidFill>
                <a:schemeClr val="tx2"/>
              </a:solidFill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solidFill>
                  <a:schemeClr val="tx2"/>
                </a:solidFill>
                <a:latin typeface="Arial" charset="0"/>
              </a:rPr>
              <a:t> </a:t>
            </a:r>
            <a:endParaRPr lang="en-US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1401763" y="809625"/>
            <a:ext cx="5772150" cy="5318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Ma puteti contacta la: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203200"/>
            <a:ext cx="8623300" cy="75565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r>
              <a:rPr lang="en-US" sz="3600">
                <a:solidFill>
                  <a:srgbClr val="FF0066"/>
                </a:solidFill>
              </a:rPr>
              <a:t>Explosive Growth Discipleship Strategy</a:t>
            </a:r>
          </a:p>
        </p:txBody>
      </p:sp>
      <p:grpSp>
        <p:nvGrpSpPr>
          <p:cNvPr id="196611" name="Group 3"/>
          <p:cNvGrpSpPr>
            <a:grpSpLocks/>
          </p:cNvGrpSpPr>
          <p:nvPr/>
        </p:nvGrpSpPr>
        <p:grpSpPr bwMode="auto">
          <a:xfrm>
            <a:off x="2819400" y="1524000"/>
            <a:ext cx="762000" cy="381000"/>
            <a:chOff x="1776" y="960"/>
            <a:chExt cx="480" cy="240"/>
          </a:xfrm>
        </p:grpSpPr>
        <p:grpSp>
          <p:nvGrpSpPr>
            <p:cNvPr id="196612" name="Group 4"/>
            <p:cNvGrpSpPr>
              <a:grpSpLocks/>
            </p:cNvGrpSpPr>
            <p:nvPr/>
          </p:nvGrpSpPr>
          <p:grpSpPr bwMode="auto">
            <a:xfrm>
              <a:off x="1920" y="960"/>
              <a:ext cx="336" cy="240"/>
              <a:chOff x="528" y="1536"/>
              <a:chExt cx="480" cy="240"/>
            </a:xfrm>
          </p:grpSpPr>
          <p:sp>
            <p:nvSpPr>
              <p:cNvPr id="196613" name="Oval 5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14" name="Text Box 6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3</a:t>
                </a:r>
              </a:p>
            </p:txBody>
          </p:sp>
        </p:grpSp>
        <p:sp>
          <p:nvSpPr>
            <p:cNvPr id="196615" name="Line 7"/>
            <p:cNvSpPr>
              <a:spLocks noChangeShapeType="1"/>
            </p:cNvSpPr>
            <p:nvPr/>
          </p:nvSpPr>
          <p:spPr bwMode="auto">
            <a:xfrm>
              <a:off x="1776" y="105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616" name="Group 8"/>
          <p:cNvGrpSpPr>
            <a:grpSpLocks/>
          </p:cNvGrpSpPr>
          <p:nvPr/>
        </p:nvGrpSpPr>
        <p:grpSpPr bwMode="auto">
          <a:xfrm>
            <a:off x="3505200" y="1524000"/>
            <a:ext cx="762000" cy="381000"/>
            <a:chOff x="2208" y="960"/>
            <a:chExt cx="480" cy="240"/>
          </a:xfrm>
        </p:grpSpPr>
        <p:grpSp>
          <p:nvGrpSpPr>
            <p:cNvPr id="196617" name="Group 9"/>
            <p:cNvGrpSpPr>
              <a:grpSpLocks/>
            </p:cNvGrpSpPr>
            <p:nvPr/>
          </p:nvGrpSpPr>
          <p:grpSpPr bwMode="auto">
            <a:xfrm>
              <a:off x="2352" y="960"/>
              <a:ext cx="336" cy="240"/>
              <a:chOff x="528" y="1536"/>
              <a:chExt cx="480" cy="240"/>
            </a:xfrm>
          </p:grpSpPr>
          <p:sp>
            <p:nvSpPr>
              <p:cNvPr id="196618" name="Oval 10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19" name="Text Box 11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4</a:t>
                </a:r>
              </a:p>
            </p:txBody>
          </p:sp>
        </p:grpSp>
        <p:sp>
          <p:nvSpPr>
            <p:cNvPr id="196620" name="Line 12"/>
            <p:cNvSpPr>
              <a:spLocks noChangeShapeType="1"/>
            </p:cNvSpPr>
            <p:nvPr/>
          </p:nvSpPr>
          <p:spPr bwMode="auto">
            <a:xfrm>
              <a:off x="2208" y="105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621" name="Group 13"/>
          <p:cNvGrpSpPr>
            <a:grpSpLocks/>
          </p:cNvGrpSpPr>
          <p:nvPr/>
        </p:nvGrpSpPr>
        <p:grpSpPr bwMode="auto">
          <a:xfrm>
            <a:off x="4876800" y="1524000"/>
            <a:ext cx="762000" cy="381000"/>
            <a:chOff x="3072" y="960"/>
            <a:chExt cx="480" cy="240"/>
          </a:xfrm>
        </p:grpSpPr>
        <p:grpSp>
          <p:nvGrpSpPr>
            <p:cNvPr id="196622" name="Group 14"/>
            <p:cNvGrpSpPr>
              <a:grpSpLocks/>
            </p:cNvGrpSpPr>
            <p:nvPr/>
          </p:nvGrpSpPr>
          <p:grpSpPr bwMode="auto">
            <a:xfrm>
              <a:off x="3216" y="960"/>
              <a:ext cx="336" cy="240"/>
              <a:chOff x="528" y="1536"/>
              <a:chExt cx="480" cy="240"/>
            </a:xfrm>
          </p:grpSpPr>
          <p:sp>
            <p:nvSpPr>
              <p:cNvPr id="196623" name="Oval 15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24" name="Text Box 16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96625" name="Line 17"/>
            <p:cNvSpPr>
              <a:spLocks noChangeShapeType="1"/>
            </p:cNvSpPr>
            <p:nvPr/>
          </p:nvSpPr>
          <p:spPr bwMode="auto">
            <a:xfrm>
              <a:off x="3072" y="105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626" name="Group 18"/>
          <p:cNvGrpSpPr>
            <a:grpSpLocks/>
          </p:cNvGrpSpPr>
          <p:nvPr/>
        </p:nvGrpSpPr>
        <p:grpSpPr bwMode="auto">
          <a:xfrm>
            <a:off x="4572000" y="2133600"/>
            <a:ext cx="762000" cy="381000"/>
            <a:chOff x="2880" y="1344"/>
            <a:chExt cx="480" cy="240"/>
          </a:xfrm>
        </p:grpSpPr>
        <p:grpSp>
          <p:nvGrpSpPr>
            <p:cNvPr id="196627" name="Group 19"/>
            <p:cNvGrpSpPr>
              <a:grpSpLocks/>
            </p:cNvGrpSpPr>
            <p:nvPr/>
          </p:nvGrpSpPr>
          <p:grpSpPr bwMode="auto">
            <a:xfrm>
              <a:off x="3024" y="1344"/>
              <a:ext cx="336" cy="240"/>
              <a:chOff x="528" y="1536"/>
              <a:chExt cx="480" cy="240"/>
            </a:xfrm>
          </p:grpSpPr>
          <p:sp>
            <p:nvSpPr>
              <p:cNvPr id="196628" name="Oval 20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29" name="Text Box 21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1</a:t>
                </a:r>
              </a:p>
            </p:txBody>
          </p:sp>
        </p:grpSp>
        <p:sp>
          <p:nvSpPr>
            <p:cNvPr id="196630" name="Line 22"/>
            <p:cNvSpPr>
              <a:spLocks noChangeShapeType="1"/>
            </p:cNvSpPr>
            <p:nvPr/>
          </p:nvSpPr>
          <p:spPr bwMode="auto">
            <a:xfrm>
              <a:off x="2880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631" name="Group 23"/>
          <p:cNvGrpSpPr>
            <a:grpSpLocks/>
          </p:cNvGrpSpPr>
          <p:nvPr/>
        </p:nvGrpSpPr>
        <p:grpSpPr bwMode="auto">
          <a:xfrm>
            <a:off x="3505200" y="2743200"/>
            <a:ext cx="762000" cy="381000"/>
            <a:chOff x="2208" y="1728"/>
            <a:chExt cx="480" cy="240"/>
          </a:xfrm>
        </p:grpSpPr>
        <p:grpSp>
          <p:nvGrpSpPr>
            <p:cNvPr id="196632" name="Group 24"/>
            <p:cNvGrpSpPr>
              <a:grpSpLocks/>
            </p:cNvGrpSpPr>
            <p:nvPr/>
          </p:nvGrpSpPr>
          <p:grpSpPr bwMode="auto">
            <a:xfrm>
              <a:off x="2352" y="1728"/>
              <a:ext cx="336" cy="240"/>
              <a:chOff x="528" y="1536"/>
              <a:chExt cx="480" cy="240"/>
            </a:xfrm>
          </p:grpSpPr>
          <p:sp>
            <p:nvSpPr>
              <p:cNvPr id="196633" name="Oval 25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34" name="Text Box 26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3</a:t>
                </a:r>
              </a:p>
            </p:txBody>
          </p:sp>
        </p:grpSp>
        <p:sp>
          <p:nvSpPr>
            <p:cNvPr id="196635" name="Line 27"/>
            <p:cNvSpPr>
              <a:spLocks noChangeShapeType="1"/>
            </p:cNvSpPr>
            <p:nvPr/>
          </p:nvSpPr>
          <p:spPr bwMode="auto">
            <a:xfrm>
              <a:off x="2208" y="18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636" name="Group 28"/>
          <p:cNvGrpSpPr>
            <a:grpSpLocks/>
          </p:cNvGrpSpPr>
          <p:nvPr/>
        </p:nvGrpSpPr>
        <p:grpSpPr bwMode="auto">
          <a:xfrm>
            <a:off x="4191000" y="2743200"/>
            <a:ext cx="762000" cy="381000"/>
            <a:chOff x="2640" y="1728"/>
            <a:chExt cx="480" cy="240"/>
          </a:xfrm>
        </p:grpSpPr>
        <p:grpSp>
          <p:nvGrpSpPr>
            <p:cNvPr id="196637" name="Group 29"/>
            <p:cNvGrpSpPr>
              <a:grpSpLocks/>
            </p:cNvGrpSpPr>
            <p:nvPr/>
          </p:nvGrpSpPr>
          <p:grpSpPr bwMode="auto">
            <a:xfrm>
              <a:off x="2784" y="1728"/>
              <a:ext cx="336" cy="240"/>
              <a:chOff x="528" y="1536"/>
              <a:chExt cx="480" cy="240"/>
            </a:xfrm>
          </p:grpSpPr>
          <p:sp>
            <p:nvSpPr>
              <p:cNvPr id="196638" name="Oval 30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39" name="Text Box 31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4</a:t>
                </a:r>
              </a:p>
            </p:txBody>
          </p:sp>
        </p:grpSp>
        <p:sp>
          <p:nvSpPr>
            <p:cNvPr id="196640" name="Line 32"/>
            <p:cNvSpPr>
              <a:spLocks noChangeShapeType="1"/>
            </p:cNvSpPr>
            <p:nvPr/>
          </p:nvSpPr>
          <p:spPr bwMode="auto">
            <a:xfrm>
              <a:off x="2640" y="18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641" name="Group 33"/>
          <p:cNvGrpSpPr>
            <a:grpSpLocks/>
          </p:cNvGrpSpPr>
          <p:nvPr/>
        </p:nvGrpSpPr>
        <p:grpSpPr bwMode="auto">
          <a:xfrm>
            <a:off x="3124200" y="3352800"/>
            <a:ext cx="762000" cy="381000"/>
            <a:chOff x="1968" y="2112"/>
            <a:chExt cx="480" cy="240"/>
          </a:xfrm>
        </p:grpSpPr>
        <p:grpSp>
          <p:nvGrpSpPr>
            <p:cNvPr id="196642" name="Group 34"/>
            <p:cNvGrpSpPr>
              <a:grpSpLocks/>
            </p:cNvGrpSpPr>
            <p:nvPr/>
          </p:nvGrpSpPr>
          <p:grpSpPr bwMode="auto">
            <a:xfrm>
              <a:off x="2112" y="2112"/>
              <a:ext cx="336" cy="240"/>
              <a:chOff x="528" y="1536"/>
              <a:chExt cx="480" cy="240"/>
            </a:xfrm>
          </p:grpSpPr>
          <p:sp>
            <p:nvSpPr>
              <p:cNvPr id="196643" name="Oval 35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44" name="Text Box 36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96645" name="Line 37"/>
            <p:cNvSpPr>
              <a:spLocks noChangeShapeType="1"/>
            </p:cNvSpPr>
            <p:nvPr/>
          </p:nvSpPr>
          <p:spPr bwMode="auto">
            <a:xfrm>
              <a:off x="1968" y="220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646" name="Group 38"/>
          <p:cNvGrpSpPr>
            <a:grpSpLocks/>
          </p:cNvGrpSpPr>
          <p:nvPr/>
        </p:nvGrpSpPr>
        <p:grpSpPr bwMode="auto">
          <a:xfrm>
            <a:off x="3810000" y="3352800"/>
            <a:ext cx="762000" cy="381000"/>
            <a:chOff x="2400" y="2112"/>
            <a:chExt cx="480" cy="240"/>
          </a:xfrm>
        </p:grpSpPr>
        <p:grpSp>
          <p:nvGrpSpPr>
            <p:cNvPr id="196647" name="Group 39"/>
            <p:cNvGrpSpPr>
              <a:grpSpLocks/>
            </p:cNvGrpSpPr>
            <p:nvPr/>
          </p:nvGrpSpPr>
          <p:grpSpPr bwMode="auto">
            <a:xfrm>
              <a:off x="2544" y="2112"/>
              <a:ext cx="336" cy="240"/>
              <a:chOff x="528" y="1536"/>
              <a:chExt cx="480" cy="240"/>
            </a:xfrm>
          </p:grpSpPr>
          <p:sp>
            <p:nvSpPr>
              <p:cNvPr id="196648" name="Oval 40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49" name="Text Box 41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3</a:t>
                </a:r>
              </a:p>
            </p:txBody>
          </p:sp>
        </p:grpSp>
        <p:sp>
          <p:nvSpPr>
            <p:cNvPr id="196650" name="Line 42"/>
            <p:cNvSpPr>
              <a:spLocks noChangeShapeType="1"/>
            </p:cNvSpPr>
            <p:nvPr/>
          </p:nvSpPr>
          <p:spPr bwMode="auto">
            <a:xfrm>
              <a:off x="2400" y="220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651" name="Group 43"/>
          <p:cNvGrpSpPr>
            <a:grpSpLocks/>
          </p:cNvGrpSpPr>
          <p:nvPr/>
        </p:nvGrpSpPr>
        <p:grpSpPr bwMode="auto">
          <a:xfrm>
            <a:off x="3505200" y="3962400"/>
            <a:ext cx="762000" cy="381000"/>
            <a:chOff x="2208" y="2496"/>
            <a:chExt cx="480" cy="240"/>
          </a:xfrm>
        </p:grpSpPr>
        <p:grpSp>
          <p:nvGrpSpPr>
            <p:cNvPr id="196652" name="Group 44"/>
            <p:cNvGrpSpPr>
              <a:grpSpLocks/>
            </p:cNvGrpSpPr>
            <p:nvPr/>
          </p:nvGrpSpPr>
          <p:grpSpPr bwMode="auto">
            <a:xfrm>
              <a:off x="2352" y="2496"/>
              <a:ext cx="336" cy="240"/>
              <a:chOff x="528" y="1536"/>
              <a:chExt cx="480" cy="240"/>
            </a:xfrm>
          </p:grpSpPr>
          <p:sp>
            <p:nvSpPr>
              <p:cNvPr id="196653" name="Oval 45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54" name="Text Box 46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96655" name="Line 47"/>
            <p:cNvSpPr>
              <a:spLocks noChangeShapeType="1"/>
            </p:cNvSpPr>
            <p:nvPr/>
          </p:nvSpPr>
          <p:spPr bwMode="auto">
            <a:xfrm>
              <a:off x="2208" y="259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656" name="Group 48"/>
          <p:cNvGrpSpPr>
            <a:grpSpLocks/>
          </p:cNvGrpSpPr>
          <p:nvPr/>
        </p:nvGrpSpPr>
        <p:grpSpPr bwMode="auto">
          <a:xfrm>
            <a:off x="3352800" y="4572000"/>
            <a:ext cx="533400" cy="381000"/>
            <a:chOff x="528" y="1536"/>
            <a:chExt cx="480" cy="240"/>
          </a:xfrm>
        </p:grpSpPr>
        <p:sp>
          <p:nvSpPr>
            <p:cNvPr id="196657" name="Oval 49"/>
            <p:cNvSpPr>
              <a:spLocks noChangeArrowheads="1"/>
            </p:cNvSpPr>
            <p:nvPr/>
          </p:nvSpPr>
          <p:spPr bwMode="auto">
            <a:xfrm>
              <a:off x="576" y="1536"/>
              <a:ext cx="384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6658" name="Text Box 50"/>
            <p:cNvSpPr txBox="1">
              <a:spLocks noChangeArrowheads="1"/>
            </p:cNvSpPr>
            <p:nvPr/>
          </p:nvSpPr>
          <p:spPr bwMode="auto">
            <a:xfrm>
              <a:off x="528" y="1536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196659" name="Group 51"/>
          <p:cNvGrpSpPr>
            <a:grpSpLocks/>
          </p:cNvGrpSpPr>
          <p:nvPr/>
        </p:nvGrpSpPr>
        <p:grpSpPr bwMode="auto">
          <a:xfrm>
            <a:off x="3733800" y="1524000"/>
            <a:ext cx="2590800" cy="4114800"/>
            <a:chOff x="2352" y="960"/>
            <a:chExt cx="1632" cy="2592"/>
          </a:xfrm>
        </p:grpSpPr>
        <p:grpSp>
          <p:nvGrpSpPr>
            <p:cNvPr id="196660" name="Group 52"/>
            <p:cNvGrpSpPr>
              <a:grpSpLocks/>
            </p:cNvGrpSpPr>
            <p:nvPr/>
          </p:nvGrpSpPr>
          <p:grpSpPr bwMode="auto">
            <a:xfrm>
              <a:off x="3648" y="960"/>
              <a:ext cx="336" cy="240"/>
              <a:chOff x="528" y="1536"/>
              <a:chExt cx="480" cy="240"/>
            </a:xfrm>
          </p:grpSpPr>
          <p:sp>
            <p:nvSpPr>
              <p:cNvPr id="196661" name="Oval 53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62" name="Text Box 54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3</a:t>
                </a:r>
              </a:p>
            </p:txBody>
          </p:sp>
        </p:grpSp>
        <p:sp>
          <p:nvSpPr>
            <p:cNvPr id="196663" name="Line 55"/>
            <p:cNvSpPr>
              <a:spLocks noChangeShapeType="1"/>
            </p:cNvSpPr>
            <p:nvPr/>
          </p:nvSpPr>
          <p:spPr bwMode="auto">
            <a:xfrm>
              <a:off x="3504" y="105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664" name="Group 56"/>
            <p:cNvGrpSpPr>
              <a:grpSpLocks/>
            </p:cNvGrpSpPr>
            <p:nvPr/>
          </p:nvGrpSpPr>
          <p:grpSpPr bwMode="auto">
            <a:xfrm>
              <a:off x="3456" y="1344"/>
              <a:ext cx="336" cy="240"/>
              <a:chOff x="528" y="1536"/>
              <a:chExt cx="480" cy="240"/>
            </a:xfrm>
          </p:grpSpPr>
          <p:sp>
            <p:nvSpPr>
              <p:cNvPr id="196665" name="Oval 57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66" name="Text Box 58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96667" name="Line 59"/>
            <p:cNvSpPr>
              <a:spLocks noChangeShapeType="1"/>
            </p:cNvSpPr>
            <p:nvPr/>
          </p:nvSpPr>
          <p:spPr bwMode="auto">
            <a:xfrm>
              <a:off x="3312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668" name="Group 60"/>
            <p:cNvGrpSpPr>
              <a:grpSpLocks/>
            </p:cNvGrpSpPr>
            <p:nvPr/>
          </p:nvGrpSpPr>
          <p:grpSpPr bwMode="auto">
            <a:xfrm>
              <a:off x="3216" y="1728"/>
              <a:ext cx="336" cy="240"/>
              <a:chOff x="528" y="1536"/>
              <a:chExt cx="480" cy="240"/>
            </a:xfrm>
          </p:grpSpPr>
          <p:sp>
            <p:nvSpPr>
              <p:cNvPr id="196669" name="Oval 61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70" name="Text Box 62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1</a:t>
                </a:r>
              </a:p>
            </p:txBody>
          </p:sp>
        </p:grpSp>
        <p:sp>
          <p:nvSpPr>
            <p:cNvPr id="196671" name="Line 63"/>
            <p:cNvSpPr>
              <a:spLocks noChangeShapeType="1"/>
            </p:cNvSpPr>
            <p:nvPr/>
          </p:nvSpPr>
          <p:spPr bwMode="auto">
            <a:xfrm>
              <a:off x="3072" y="18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672" name="Group 64"/>
            <p:cNvGrpSpPr>
              <a:grpSpLocks/>
            </p:cNvGrpSpPr>
            <p:nvPr/>
          </p:nvGrpSpPr>
          <p:grpSpPr bwMode="auto">
            <a:xfrm>
              <a:off x="2976" y="2112"/>
              <a:ext cx="336" cy="240"/>
              <a:chOff x="528" y="1536"/>
              <a:chExt cx="480" cy="240"/>
            </a:xfrm>
          </p:grpSpPr>
          <p:sp>
            <p:nvSpPr>
              <p:cNvPr id="196673" name="Oval 65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74" name="Text Box 66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4</a:t>
                </a:r>
              </a:p>
            </p:txBody>
          </p:sp>
        </p:grpSp>
        <p:sp>
          <p:nvSpPr>
            <p:cNvPr id="196675" name="Line 67"/>
            <p:cNvSpPr>
              <a:spLocks noChangeShapeType="1"/>
            </p:cNvSpPr>
            <p:nvPr/>
          </p:nvSpPr>
          <p:spPr bwMode="auto">
            <a:xfrm>
              <a:off x="2832" y="220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676" name="Group 68"/>
            <p:cNvGrpSpPr>
              <a:grpSpLocks/>
            </p:cNvGrpSpPr>
            <p:nvPr/>
          </p:nvGrpSpPr>
          <p:grpSpPr bwMode="auto">
            <a:xfrm>
              <a:off x="2784" y="2496"/>
              <a:ext cx="336" cy="240"/>
              <a:chOff x="528" y="1536"/>
              <a:chExt cx="480" cy="240"/>
            </a:xfrm>
          </p:grpSpPr>
          <p:sp>
            <p:nvSpPr>
              <p:cNvPr id="196677" name="Oval 69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78" name="Text Box 70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3</a:t>
                </a:r>
              </a:p>
            </p:txBody>
          </p:sp>
        </p:grpSp>
        <p:sp>
          <p:nvSpPr>
            <p:cNvPr id="196679" name="Line 71"/>
            <p:cNvSpPr>
              <a:spLocks noChangeShapeType="1"/>
            </p:cNvSpPr>
            <p:nvPr/>
          </p:nvSpPr>
          <p:spPr bwMode="auto">
            <a:xfrm>
              <a:off x="2640" y="259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680" name="Group 72"/>
            <p:cNvGrpSpPr>
              <a:grpSpLocks/>
            </p:cNvGrpSpPr>
            <p:nvPr/>
          </p:nvGrpSpPr>
          <p:grpSpPr bwMode="auto">
            <a:xfrm>
              <a:off x="2544" y="2880"/>
              <a:ext cx="336" cy="240"/>
              <a:chOff x="528" y="1536"/>
              <a:chExt cx="480" cy="240"/>
            </a:xfrm>
          </p:grpSpPr>
          <p:sp>
            <p:nvSpPr>
              <p:cNvPr id="196681" name="Oval 73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82" name="Text Box 74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96683" name="Line 75"/>
            <p:cNvSpPr>
              <a:spLocks noChangeShapeType="1"/>
            </p:cNvSpPr>
            <p:nvPr/>
          </p:nvSpPr>
          <p:spPr bwMode="auto">
            <a:xfrm>
              <a:off x="2400" y="297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684" name="Group 76"/>
            <p:cNvGrpSpPr>
              <a:grpSpLocks/>
            </p:cNvGrpSpPr>
            <p:nvPr/>
          </p:nvGrpSpPr>
          <p:grpSpPr bwMode="auto">
            <a:xfrm>
              <a:off x="2352" y="3312"/>
              <a:ext cx="336" cy="240"/>
              <a:chOff x="528" y="1536"/>
              <a:chExt cx="480" cy="240"/>
            </a:xfrm>
          </p:grpSpPr>
          <p:sp>
            <p:nvSpPr>
              <p:cNvPr id="196685" name="Oval 77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86" name="Text Box 78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1</a:t>
                </a:r>
              </a:p>
            </p:txBody>
          </p:sp>
        </p:grpSp>
      </p:grpSp>
      <p:grpSp>
        <p:nvGrpSpPr>
          <p:cNvPr id="196687" name="Group 79"/>
          <p:cNvGrpSpPr>
            <a:grpSpLocks/>
          </p:cNvGrpSpPr>
          <p:nvPr/>
        </p:nvGrpSpPr>
        <p:grpSpPr bwMode="auto">
          <a:xfrm>
            <a:off x="4114800" y="1524000"/>
            <a:ext cx="2895600" cy="4800600"/>
            <a:chOff x="2592" y="960"/>
            <a:chExt cx="1824" cy="3024"/>
          </a:xfrm>
        </p:grpSpPr>
        <p:grpSp>
          <p:nvGrpSpPr>
            <p:cNvPr id="196688" name="Group 80"/>
            <p:cNvGrpSpPr>
              <a:grpSpLocks/>
            </p:cNvGrpSpPr>
            <p:nvPr/>
          </p:nvGrpSpPr>
          <p:grpSpPr bwMode="auto">
            <a:xfrm>
              <a:off x="4080" y="960"/>
              <a:ext cx="336" cy="240"/>
              <a:chOff x="528" y="1536"/>
              <a:chExt cx="480" cy="240"/>
            </a:xfrm>
          </p:grpSpPr>
          <p:sp>
            <p:nvSpPr>
              <p:cNvPr id="196689" name="Oval 81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90" name="Text Box 82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4</a:t>
                </a:r>
              </a:p>
            </p:txBody>
          </p:sp>
        </p:grpSp>
        <p:sp>
          <p:nvSpPr>
            <p:cNvPr id="196691" name="Line 83"/>
            <p:cNvSpPr>
              <a:spLocks noChangeShapeType="1"/>
            </p:cNvSpPr>
            <p:nvPr/>
          </p:nvSpPr>
          <p:spPr bwMode="auto">
            <a:xfrm>
              <a:off x="3936" y="105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692" name="Group 84"/>
            <p:cNvGrpSpPr>
              <a:grpSpLocks/>
            </p:cNvGrpSpPr>
            <p:nvPr/>
          </p:nvGrpSpPr>
          <p:grpSpPr bwMode="auto">
            <a:xfrm>
              <a:off x="3888" y="1344"/>
              <a:ext cx="336" cy="240"/>
              <a:chOff x="528" y="1536"/>
              <a:chExt cx="480" cy="240"/>
            </a:xfrm>
          </p:grpSpPr>
          <p:sp>
            <p:nvSpPr>
              <p:cNvPr id="196693" name="Oval 85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94" name="Text Box 86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3</a:t>
                </a:r>
              </a:p>
            </p:txBody>
          </p:sp>
        </p:grpSp>
        <p:sp>
          <p:nvSpPr>
            <p:cNvPr id="196695" name="Line 87"/>
            <p:cNvSpPr>
              <a:spLocks noChangeShapeType="1"/>
            </p:cNvSpPr>
            <p:nvPr/>
          </p:nvSpPr>
          <p:spPr bwMode="auto">
            <a:xfrm>
              <a:off x="3744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696" name="Group 88"/>
            <p:cNvGrpSpPr>
              <a:grpSpLocks/>
            </p:cNvGrpSpPr>
            <p:nvPr/>
          </p:nvGrpSpPr>
          <p:grpSpPr bwMode="auto">
            <a:xfrm>
              <a:off x="3648" y="1728"/>
              <a:ext cx="336" cy="240"/>
              <a:chOff x="528" y="1536"/>
              <a:chExt cx="480" cy="240"/>
            </a:xfrm>
          </p:grpSpPr>
          <p:sp>
            <p:nvSpPr>
              <p:cNvPr id="196697" name="Oval 89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98" name="Text Box 90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96699" name="Line 91"/>
            <p:cNvSpPr>
              <a:spLocks noChangeShapeType="1"/>
            </p:cNvSpPr>
            <p:nvPr/>
          </p:nvSpPr>
          <p:spPr bwMode="auto">
            <a:xfrm>
              <a:off x="3504" y="18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700" name="Group 92"/>
            <p:cNvGrpSpPr>
              <a:grpSpLocks/>
            </p:cNvGrpSpPr>
            <p:nvPr/>
          </p:nvGrpSpPr>
          <p:grpSpPr bwMode="auto">
            <a:xfrm>
              <a:off x="3408" y="2112"/>
              <a:ext cx="336" cy="240"/>
              <a:chOff x="528" y="1536"/>
              <a:chExt cx="480" cy="240"/>
            </a:xfrm>
          </p:grpSpPr>
          <p:sp>
            <p:nvSpPr>
              <p:cNvPr id="196701" name="Oval 93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702" name="Text Box 94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1</a:t>
                </a:r>
              </a:p>
            </p:txBody>
          </p:sp>
        </p:grpSp>
        <p:sp>
          <p:nvSpPr>
            <p:cNvPr id="196703" name="Line 95"/>
            <p:cNvSpPr>
              <a:spLocks noChangeShapeType="1"/>
            </p:cNvSpPr>
            <p:nvPr/>
          </p:nvSpPr>
          <p:spPr bwMode="auto">
            <a:xfrm>
              <a:off x="3264" y="220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704" name="Group 96"/>
            <p:cNvGrpSpPr>
              <a:grpSpLocks/>
            </p:cNvGrpSpPr>
            <p:nvPr/>
          </p:nvGrpSpPr>
          <p:grpSpPr bwMode="auto">
            <a:xfrm>
              <a:off x="3216" y="2496"/>
              <a:ext cx="336" cy="240"/>
              <a:chOff x="528" y="1536"/>
              <a:chExt cx="480" cy="240"/>
            </a:xfrm>
          </p:grpSpPr>
          <p:sp>
            <p:nvSpPr>
              <p:cNvPr id="196705" name="Oval 97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706" name="Text Box 98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4</a:t>
                </a:r>
              </a:p>
            </p:txBody>
          </p:sp>
        </p:grpSp>
        <p:sp>
          <p:nvSpPr>
            <p:cNvPr id="196707" name="Line 99"/>
            <p:cNvSpPr>
              <a:spLocks noChangeShapeType="1"/>
            </p:cNvSpPr>
            <p:nvPr/>
          </p:nvSpPr>
          <p:spPr bwMode="auto">
            <a:xfrm>
              <a:off x="3072" y="259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708" name="Group 100"/>
            <p:cNvGrpSpPr>
              <a:grpSpLocks/>
            </p:cNvGrpSpPr>
            <p:nvPr/>
          </p:nvGrpSpPr>
          <p:grpSpPr bwMode="auto">
            <a:xfrm>
              <a:off x="2976" y="2880"/>
              <a:ext cx="336" cy="240"/>
              <a:chOff x="528" y="1536"/>
              <a:chExt cx="480" cy="240"/>
            </a:xfrm>
          </p:grpSpPr>
          <p:sp>
            <p:nvSpPr>
              <p:cNvPr id="196709" name="Oval 101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710" name="Text Box 102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3</a:t>
                </a:r>
              </a:p>
            </p:txBody>
          </p:sp>
        </p:grpSp>
        <p:sp>
          <p:nvSpPr>
            <p:cNvPr id="196711" name="Line 103"/>
            <p:cNvSpPr>
              <a:spLocks noChangeShapeType="1"/>
            </p:cNvSpPr>
            <p:nvPr/>
          </p:nvSpPr>
          <p:spPr bwMode="auto">
            <a:xfrm>
              <a:off x="2832" y="297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712" name="Group 104"/>
            <p:cNvGrpSpPr>
              <a:grpSpLocks/>
            </p:cNvGrpSpPr>
            <p:nvPr/>
          </p:nvGrpSpPr>
          <p:grpSpPr bwMode="auto">
            <a:xfrm>
              <a:off x="2784" y="3312"/>
              <a:ext cx="336" cy="240"/>
              <a:chOff x="528" y="1536"/>
              <a:chExt cx="480" cy="240"/>
            </a:xfrm>
          </p:grpSpPr>
          <p:sp>
            <p:nvSpPr>
              <p:cNvPr id="196713" name="Oval 105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714" name="Text Box 106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96715" name="Line 107"/>
            <p:cNvSpPr>
              <a:spLocks noChangeShapeType="1"/>
            </p:cNvSpPr>
            <p:nvPr/>
          </p:nvSpPr>
          <p:spPr bwMode="auto">
            <a:xfrm>
              <a:off x="2640" y="340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716" name="Group 108"/>
            <p:cNvGrpSpPr>
              <a:grpSpLocks/>
            </p:cNvGrpSpPr>
            <p:nvPr/>
          </p:nvGrpSpPr>
          <p:grpSpPr bwMode="auto">
            <a:xfrm>
              <a:off x="2592" y="3744"/>
              <a:ext cx="336" cy="240"/>
              <a:chOff x="528" y="1536"/>
              <a:chExt cx="480" cy="240"/>
            </a:xfrm>
          </p:grpSpPr>
          <p:sp>
            <p:nvSpPr>
              <p:cNvPr id="196717" name="Oval 109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718" name="Text Box 110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1</a:t>
                </a:r>
              </a:p>
            </p:txBody>
          </p:sp>
        </p:grpSp>
      </p:grpSp>
      <p:grpSp>
        <p:nvGrpSpPr>
          <p:cNvPr id="196719" name="Group 111"/>
          <p:cNvGrpSpPr>
            <a:grpSpLocks/>
          </p:cNvGrpSpPr>
          <p:nvPr/>
        </p:nvGrpSpPr>
        <p:grpSpPr bwMode="auto">
          <a:xfrm>
            <a:off x="4572000" y="1524000"/>
            <a:ext cx="4419600" cy="4800600"/>
            <a:chOff x="2880" y="960"/>
            <a:chExt cx="2784" cy="3024"/>
          </a:xfrm>
        </p:grpSpPr>
        <p:sp>
          <p:nvSpPr>
            <p:cNvPr id="196720" name="Line 112"/>
            <p:cNvSpPr>
              <a:spLocks noChangeShapeType="1"/>
            </p:cNvSpPr>
            <p:nvPr/>
          </p:nvSpPr>
          <p:spPr bwMode="auto">
            <a:xfrm>
              <a:off x="3936" y="259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6721" name="Group 113"/>
            <p:cNvGrpSpPr>
              <a:grpSpLocks/>
            </p:cNvGrpSpPr>
            <p:nvPr/>
          </p:nvGrpSpPr>
          <p:grpSpPr bwMode="auto">
            <a:xfrm>
              <a:off x="2880" y="960"/>
              <a:ext cx="2784" cy="3024"/>
              <a:chOff x="2880" y="960"/>
              <a:chExt cx="2784" cy="3024"/>
            </a:xfrm>
          </p:grpSpPr>
          <p:grpSp>
            <p:nvGrpSpPr>
              <p:cNvPr id="196722" name="Group 114"/>
              <p:cNvGrpSpPr>
                <a:grpSpLocks/>
              </p:cNvGrpSpPr>
              <p:nvPr/>
            </p:nvGrpSpPr>
            <p:grpSpPr bwMode="auto">
              <a:xfrm>
                <a:off x="4944" y="960"/>
                <a:ext cx="336" cy="240"/>
                <a:chOff x="528" y="1536"/>
                <a:chExt cx="480" cy="240"/>
              </a:xfrm>
            </p:grpSpPr>
            <p:sp>
              <p:nvSpPr>
                <p:cNvPr id="196723" name="Oval 115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24" name="Text Box 116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6</a:t>
                  </a:r>
                </a:p>
              </p:txBody>
            </p:sp>
          </p:grpSp>
          <p:grpSp>
            <p:nvGrpSpPr>
              <p:cNvPr id="196725" name="Group 117"/>
              <p:cNvGrpSpPr>
                <a:grpSpLocks/>
              </p:cNvGrpSpPr>
              <p:nvPr/>
            </p:nvGrpSpPr>
            <p:grpSpPr bwMode="auto">
              <a:xfrm>
                <a:off x="4512" y="960"/>
                <a:ext cx="336" cy="240"/>
                <a:chOff x="528" y="1536"/>
                <a:chExt cx="480" cy="240"/>
              </a:xfrm>
            </p:grpSpPr>
            <p:sp>
              <p:nvSpPr>
                <p:cNvPr id="196726" name="Oval 118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27" name="Text Box 119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5</a:t>
                  </a:r>
                </a:p>
              </p:txBody>
            </p:sp>
          </p:grpSp>
          <p:sp>
            <p:nvSpPr>
              <p:cNvPr id="196728" name="Line 120"/>
              <p:cNvSpPr>
                <a:spLocks noChangeShapeType="1"/>
              </p:cNvSpPr>
              <p:nvPr/>
            </p:nvSpPr>
            <p:spPr bwMode="auto">
              <a:xfrm>
                <a:off x="4368" y="105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29" name="Line 121"/>
              <p:cNvSpPr>
                <a:spLocks noChangeShapeType="1"/>
              </p:cNvSpPr>
              <p:nvPr/>
            </p:nvSpPr>
            <p:spPr bwMode="auto">
              <a:xfrm>
                <a:off x="4800" y="105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30" name="Line 122"/>
              <p:cNvSpPr>
                <a:spLocks noChangeShapeType="1"/>
              </p:cNvSpPr>
              <p:nvPr/>
            </p:nvSpPr>
            <p:spPr bwMode="auto">
              <a:xfrm>
                <a:off x="5232" y="105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6731" name="Group 123"/>
              <p:cNvGrpSpPr>
                <a:grpSpLocks/>
              </p:cNvGrpSpPr>
              <p:nvPr/>
            </p:nvGrpSpPr>
            <p:grpSpPr bwMode="auto">
              <a:xfrm>
                <a:off x="4320" y="1344"/>
                <a:ext cx="336" cy="240"/>
                <a:chOff x="528" y="1536"/>
                <a:chExt cx="480" cy="240"/>
              </a:xfrm>
            </p:grpSpPr>
            <p:sp>
              <p:nvSpPr>
                <p:cNvPr id="196732" name="Oval 124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33" name="Text Box 125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</a:t>
                  </a:r>
                </a:p>
              </p:txBody>
            </p:sp>
          </p:grpSp>
          <p:grpSp>
            <p:nvGrpSpPr>
              <p:cNvPr id="196734" name="Group 126"/>
              <p:cNvGrpSpPr>
                <a:grpSpLocks/>
              </p:cNvGrpSpPr>
              <p:nvPr/>
            </p:nvGrpSpPr>
            <p:grpSpPr bwMode="auto">
              <a:xfrm>
                <a:off x="4752" y="1344"/>
                <a:ext cx="336" cy="240"/>
                <a:chOff x="528" y="1536"/>
                <a:chExt cx="480" cy="240"/>
              </a:xfrm>
            </p:grpSpPr>
            <p:sp>
              <p:nvSpPr>
                <p:cNvPr id="196735" name="Oval 127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36" name="Text Box 128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5</a:t>
                  </a:r>
                </a:p>
              </p:txBody>
            </p:sp>
          </p:grpSp>
          <p:sp>
            <p:nvSpPr>
              <p:cNvPr id="196737" name="Line 129"/>
              <p:cNvSpPr>
                <a:spLocks noChangeShapeType="1"/>
              </p:cNvSpPr>
              <p:nvPr/>
            </p:nvSpPr>
            <p:spPr bwMode="auto">
              <a:xfrm>
                <a:off x="4176" y="14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38" name="Line 130"/>
              <p:cNvSpPr>
                <a:spLocks noChangeShapeType="1"/>
              </p:cNvSpPr>
              <p:nvPr/>
            </p:nvSpPr>
            <p:spPr bwMode="auto">
              <a:xfrm>
                <a:off x="4608" y="14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39" name="Line 131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6740" name="Group 132"/>
              <p:cNvGrpSpPr>
                <a:grpSpLocks/>
              </p:cNvGrpSpPr>
              <p:nvPr/>
            </p:nvGrpSpPr>
            <p:grpSpPr bwMode="auto">
              <a:xfrm>
                <a:off x="4080" y="1728"/>
                <a:ext cx="336" cy="240"/>
                <a:chOff x="528" y="1536"/>
                <a:chExt cx="480" cy="240"/>
              </a:xfrm>
            </p:grpSpPr>
            <p:sp>
              <p:nvSpPr>
                <p:cNvPr id="196741" name="Oval 133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42" name="Text Box 134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3</a:t>
                  </a:r>
                </a:p>
              </p:txBody>
            </p:sp>
          </p:grpSp>
          <p:grpSp>
            <p:nvGrpSpPr>
              <p:cNvPr id="196743" name="Group 135"/>
              <p:cNvGrpSpPr>
                <a:grpSpLocks/>
              </p:cNvGrpSpPr>
              <p:nvPr/>
            </p:nvGrpSpPr>
            <p:grpSpPr bwMode="auto">
              <a:xfrm>
                <a:off x="4512" y="1728"/>
                <a:ext cx="336" cy="240"/>
                <a:chOff x="528" y="1536"/>
                <a:chExt cx="480" cy="240"/>
              </a:xfrm>
            </p:grpSpPr>
            <p:sp>
              <p:nvSpPr>
                <p:cNvPr id="196744" name="Oval 136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45" name="Text Box 137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</a:t>
                  </a:r>
                </a:p>
              </p:txBody>
            </p:sp>
          </p:grpSp>
          <p:grpSp>
            <p:nvGrpSpPr>
              <p:cNvPr id="196746" name="Group 138"/>
              <p:cNvGrpSpPr>
                <a:grpSpLocks/>
              </p:cNvGrpSpPr>
              <p:nvPr/>
            </p:nvGrpSpPr>
            <p:grpSpPr bwMode="auto">
              <a:xfrm>
                <a:off x="4944" y="1728"/>
                <a:ext cx="336" cy="240"/>
                <a:chOff x="528" y="1536"/>
                <a:chExt cx="480" cy="240"/>
              </a:xfrm>
            </p:grpSpPr>
            <p:sp>
              <p:nvSpPr>
                <p:cNvPr id="196747" name="Oval 139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48" name="Text Box 140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5</a:t>
                  </a:r>
                </a:p>
              </p:txBody>
            </p:sp>
          </p:grpSp>
          <p:sp>
            <p:nvSpPr>
              <p:cNvPr id="196749" name="Line 141"/>
              <p:cNvSpPr>
                <a:spLocks noChangeShapeType="1"/>
              </p:cNvSpPr>
              <p:nvPr/>
            </p:nvSpPr>
            <p:spPr bwMode="auto">
              <a:xfrm>
                <a:off x="3936" y="182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50" name="Line 142"/>
              <p:cNvSpPr>
                <a:spLocks noChangeShapeType="1"/>
              </p:cNvSpPr>
              <p:nvPr/>
            </p:nvSpPr>
            <p:spPr bwMode="auto">
              <a:xfrm>
                <a:off x="4368" y="182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51" name="Line 143"/>
              <p:cNvSpPr>
                <a:spLocks noChangeShapeType="1"/>
              </p:cNvSpPr>
              <p:nvPr/>
            </p:nvSpPr>
            <p:spPr bwMode="auto">
              <a:xfrm>
                <a:off x="4800" y="182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52" name="Line 144"/>
              <p:cNvSpPr>
                <a:spLocks noChangeShapeType="1"/>
              </p:cNvSpPr>
              <p:nvPr/>
            </p:nvSpPr>
            <p:spPr bwMode="auto">
              <a:xfrm>
                <a:off x="5232" y="182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6753" name="Group 145"/>
              <p:cNvGrpSpPr>
                <a:grpSpLocks/>
              </p:cNvGrpSpPr>
              <p:nvPr/>
            </p:nvGrpSpPr>
            <p:grpSpPr bwMode="auto">
              <a:xfrm>
                <a:off x="3840" y="2112"/>
                <a:ext cx="336" cy="240"/>
                <a:chOff x="528" y="1536"/>
                <a:chExt cx="480" cy="240"/>
              </a:xfrm>
            </p:grpSpPr>
            <p:sp>
              <p:nvSpPr>
                <p:cNvPr id="196754" name="Oval 146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55" name="Text Box 147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2</a:t>
                  </a:r>
                </a:p>
              </p:txBody>
            </p:sp>
          </p:grpSp>
          <p:grpSp>
            <p:nvGrpSpPr>
              <p:cNvPr id="196756" name="Group 148"/>
              <p:cNvGrpSpPr>
                <a:grpSpLocks/>
              </p:cNvGrpSpPr>
              <p:nvPr/>
            </p:nvGrpSpPr>
            <p:grpSpPr bwMode="auto">
              <a:xfrm>
                <a:off x="4272" y="2112"/>
                <a:ext cx="336" cy="240"/>
                <a:chOff x="528" y="1536"/>
                <a:chExt cx="480" cy="240"/>
              </a:xfrm>
            </p:grpSpPr>
            <p:sp>
              <p:nvSpPr>
                <p:cNvPr id="196757" name="Oval 149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58" name="Text Box 150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3</a:t>
                  </a:r>
                </a:p>
              </p:txBody>
            </p:sp>
          </p:grpSp>
          <p:grpSp>
            <p:nvGrpSpPr>
              <p:cNvPr id="196759" name="Group 151"/>
              <p:cNvGrpSpPr>
                <a:grpSpLocks/>
              </p:cNvGrpSpPr>
              <p:nvPr/>
            </p:nvGrpSpPr>
            <p:grpSpPr bwMode="auto">
              <a:xfrm>
                <a:off x="4704" y="2112"/>
                <a:ext cx="336" cy="240"/>
                <a:chOff x="528" y="1536"/>
                <a:chExt cx="480" cy="240"/>
              </a:xfrm>
            </p:grpSpPr>
            <p:sp>
              <p:nvSpPr>
                <p:cNvPr id="196760" name="Oval 152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61" name="Text Box 153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</a:t>
                  </a:r>
                </a:p>
              </p:txBody>
            </p:sp>
          </p:grpSp>
          <p:grpSp>
            <p:nvGrpSpPr>
              <p:cNvPr id="196762" name="Group 154"/>
              <p:cNvGrpSpPr>
                <a:grpSpLocks/>
              </p:cNvGrpSpPr>
              <p:nvPr/>
            </p:nvGrpSpPr>
            <p:grpSpPr bwMode="auto">
              <a:xfrm>
                <a:off x="5136" y="2112"/>
                <a:ext cx="336" cy="240"/>
                <a:chOff x="528" y="1536"/>
                <a:chExt cx="480" cy="240"/>
              </a:xfrm>
            </p:grpSpPr>
            <p:sp>
              <p:nvSpPr>
                <p:cNvPr id="196763" name="Oval 155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64" name="Text Box 156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5</a:t>
                  </a:r>
                </a:p>
              </p:txBody>
            </p:sp>
          </p:grpSp>
          <p:sp>
            <p:nvSpPr>
              <p:cNvPr id="196765" name="Line 157"/>
              <p:cNvSpPr>
                <a:spLocks noChangeShapeType="1"/>
              </p:cNvSpPr>
              <p:nvPr/>
            </p:nvSpPr>
            <p:spPr bwMode="auto">
              <a:xfrm>
                <a:off x="3696" y="220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66" name="Line 158"/>
              <p:cNvSpPr>
                <a:spLocks noChangeShapeType="1"/>
              </p:cNvSpPr>
              <p:nvPr/>
            </p:nvSpPr>
            <p:spPr bwMode="auto">
              <a:xfrm>
                <a:off x="4128" y="220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67" name="Line 159"/>
              <p:cNvSpPr>
                <a:spLocks noChangeShapeType="1"/>
              </p:cNvSpPr>
              <p:nvPr/>
            </p:nvSpPr>
            <p:spPr bwMode="auto">
              <a:xfrm>
                <a:off x="4560" y="220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68" name="Line 160"/>
              <p:cNvSpPr>
                <a:spLocks noChangeShapeType="1"/>
              </p:cNvSpPr>
              <p:nvPr/>
            </p:nvSpPr>
            <p:spPr bwMode="auto">
              <a:xfrm>
                <a:off x="4992" y="220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69" name="Line 161"/>
              <p:cNvSpPr>
                <a:spLocks noChangeShapeType="1"/>
              </p:cNvSpPr>
              <p:nvPr/>
            </p:nvSpPr>
            <p:spPr bwMode="auto">
              <a:xfrm>
                <a:off x="5424" y="220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6770" name="Group 162"/>
              <p:cNvGrpSpPr>
                <a:grpSpLocks/>
              </p:cNvGrpSpPr>
              <p:nvPr/>
            </p:nvGrpSpPr>
            <p:grpSpPr bwMode="auto">
              <a:xfrm>
                <a:off x="4080" y="2496"/>
                <a:ext cx="336" cy="240"/>
                <a:chOff x="528" y="1536"/>
                <a:chExt cx="480" cy="240"/>
              </a:xfrm>
            </p:grpSpPr>
            <p:sp>
              <p:nvSpPr>
                <p:cNvPr id="196771" name="Oval 163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72" name="Text Box 164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2</a:t>
                  </a:r>
                </a:p>
              </p:txBody>
            </p:sp>
          </p:grpSp>
          <p:grpSp>
            <p:nvGrpSpPr>
              <p:cNvPr id="196773" name="Group 165"/>
              <p:cNvGrpSpPr>
                <a:grpSpLocks/>
              </p:cNvGrpSpPr>
              <p:nvPr/>
            </p:nvGrpSpPr>
            <p:grpSpPr bwMode="auto">
              <a:xfrm>
                <a:off x="3648" y="2496"/>
                <a:ext cx="336" cy="240"/>
                <a:chOff x="528" y="1536"/>
                <a:chExt cx="480" cy="240"/>
              </a:xfrm>
            </p:grpSpPr>
            <p:sp>
              <p:nvSpPr>
                <p:cNvPr id="196774" name="Oval 166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75" name="Text Box 167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96776" name="Group 168"/>
              <p:cNvGrpSpPr>
                <a:grpSpLocks/>
              </p:cNvGrpSpPr>
              <p:nvPr/>
            </p:nvGrpSpPr>
            <p:grpSpPr bwMode="auto">
              <a:xfrm>
                <a:off x="4512" y="2496"/>
                <a:ext cx="336" cy="240"/>
                <a:chOff x="528" y="1536"/>
                <a:chExt cx="480" cy="240"/>
              </a:xfrm>
            </p:grpSpPr>
            <p:sp>
              <p:nvSpPr>
                <p:cNvPr id="196777" name="Oval 169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78" name="Text Box 170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3</a:t>
                  </a:r>
                </a:p>
              </p:txBody>
            </p:sp>
          </p:grpSp>
          <p:grpSp>
            <p:nvGrpSpPr>
              <p:cNvPr id="196779" name="Group 171"/>
              <p:cNvGrpSpPr>
                <a:grpSpLocks/>
              </p:cNvGrpSpPr>
              <p:nvPr/>
            </p:nvGrpSpPr>
            <p:grpSpPr bwMode="auto">
              <a:xfrm>
                <a:off x="4944" y="2496"/>
                <a:ext cx="336" cy="240"/>
                <a:chOff x="528" y="1536"/>
                <a:chExt cx="480" cy="240"/>
              </a:xfrm>
            </p:grpSpPr>
            <p:sp>
              <p:nvSpPr>
                <p:cNvPr id="196780" name="Oval 172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81" name="Text Box 173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</a:t>
                  </a:r>
                </a:p>
              </p:txBody>
            </p:sp>
          </p:grpSp>
          <p:sp>
            <p:nvSpPr>
              <p:cNvPr id="196782" name="Line 174"/>
              <p:cNvSpPr>
                <a:spLocks noChangeShapeType="1"/>
              </p:cNvSpPr>
              <p:nvPr/>
            </p:nvSpPr>
            <p:spPr bwMode="auto">
              <a:xfrm>
                <a:off x="3504" y="259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83" name="Line 175"/>
              <p:cNvSpPr>
                <a:spLocks noChangeShapeType="1"/>
              </p:cNvSpPr>
              <p:nvPr/>
            </p:nvSpPr>
            <p:spPr bwMode="auto">
              <a:xfrm>
                <a:off x="4368" y="259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84" name="Line 176"/>
              <p:cNvSpPr>
                <a:spLocks noChangeShapeType="1"/>
              </p:cNvSpPr>
              <p:nvPr/>
            </p:nvSpPr>
            <p:spPr bwMode="auto">
              <a:xfrm>
                <a:off x="4800" y="259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785" name="Line 177"/>
              <p:cNvSpPr>
                <a:spLocks noChangeShapeType="1"/>
              </p:cNvSpPr>
              <p:nvPr/>
            </p:nvSpPr>
            <p:spPr bwMode="auto">
              <a:xfrm>
                <a:off x="5232" y="259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6786" name="Group 178"/>
              <p:cNvGrpSpPr>
                <a:grpSpLocks/>
              </p:cNvGrpSpPr>
              <p:nvPr/>
            </p:nvGrpSpPr>
            <p:grpSpPr bwMode="auto">
              <a:xfrm>
                <a:off x="3408" y="2880"/>
                <a:ext cx="336" cy="240"/>
                <a:chOff x="528" y="1536"/>
                <a:chExt cx="480" cy="240"/>
              </a:xfrm>
            </p:grpSpPr>
            <p:sp>
              <p:nvSpPr>
                <p:cNvPr id="196787" name="Oval 179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88" name="Text Box 180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</a:t>
                  </a:r>
                </a:p>
              </p:txBody>
            </p:sp>
          </p:grpSp>
          <p:grpSp>
            <p:nvGrpSpPr>
              <p:cNvPr id="196789" name="Group 181"/>
              <p:cNvGrpSpPr>
                <a:grpSpLocks/>
              </p:cNvGrpSpPr>
              <p:nvPr/>
            </p:nvGrpSpPr>
            <p:grpSpPr bwMode="auto">
              <a:xfrm>
                <a:off x="4272" y="2880"/>
                <a:ext cx="336" cy="240"/>
                <a:chOff x="528" y="1536"/>
                <a:chExt cx="480" cy="240"/>
              </a:xfrm>
            </p:grpSpPr>
            <p:sp>
              <p:nvSpPr>
                <p:cNvPr id="196790" name="Oval 182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91" name="Text Box 183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2</a:t>
                  </a:r>
                </a:p>
              </p:txBody>
            </p:sp>
          </p:grpSp>
          <p:grpSp>
            <p:nvGrpSpPr>
              <p:cNvPr id="196792" name="Group 184"/>
              <p:cNvGrpSpPr>
                <a:grpSpLocks/>
              </p:cNvGrpSpPr>
              <p:nvPr/>
            </p:nvGrpSpPr>
            <p:grpSpPr bwMode="auto">
              <a:xfrm>
                <a:off x="3840" y="2880"/>
                <a:ext cx="336" cy="240"/>
                <a:chOff x="528" y="1536"/>
                <a:chExt cx="480" cy="240"/>
              </a:xfrm>
            </p:grpSpPr>
            <p:sp>
              <p:nvSpPr>
                <p:cNvPr id="196793" name="Oval 185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94" name="Text Box 186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96795" name="Group 187"/>
              <p:cNvGrpSpPr>
                <a:grpSpLocks/>
              </p:cNvGrpSpPr>
              <p:nvPr/>
            </p:nvGrpSpPr>
            <p:grpSpPr bwMode="auto">
              <a:xfrm>
                <a:off x="4704" y="2880"/>
                <a:ext cx="336" cy="240"/>
                <a:chOff x="528" y="1536"/>
                <a:chExt cx="480" cy="240"/>
              </a:xfrm>
            </p:grpSpPr>
            <p:sp>
              <p:nvSpPr>
                <p:cNvPr id="196796" name="Oval 188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797" name="Text Box 189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3</a:t>
                  </a:r>
                </a:p>
              </p:txBody>
            </p:sp>
          </p:grpSp>
          <p:grpSp>
            <p:nvGrpSpPr>
              <p:cNvPr id="196798" name="Group 190"/>
              <p:cNvGrpSpPr>
                <a:grpSpLocks/>
              </p:cNvGrpSpPr>
              <p:nvPr/>
            </p:nvGrpSpPr>
            <p:grpSpPr bwMode="auto">
              <a:xfrm>
                <a:off x="5136" y="2880"/>
                <a:ext cx="336" cy="240"/>
                <a:chOff x="528" y="1536"/>
                <a:chExt cx="480" cy="240"/>
              </a:xfrm>
            </p:grpSpPr>
            <p:sp>
              <p:nvSpPr>
                <p:cNvPr id="196799" name="Oval 191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00" name="Text Box 192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</a:t>
                  </a:r>
                </a:p>
              </p:txBody>
            </p:sp>
          </p:grpSp>
          <p:sp>
            <p:nvSpPr>
              <p:cNvPr id="196801" name="Line 193"/>
              <p:cNvSpPr>
                <a:spLocks noChangeShapeType="1"/>
              </p:cNvSpPr>
              <p:nvPr/>
            </p:nvSpPr>
            <p:spPr bwMode="auto">
              <a:xfrm>
                <a:off x="3264" y="297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02" name="Line 194"/>
              <p:cNvSpPr>
                <a:spLocks noChangeShapeType="1"/>
              </p:cNvSpPr>
              <p:nvPr/>
            </p:nvSpPr>
            <p:spPr bwMode="auto">
              <a:xfrm>
                <a:off x="3696" y="297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03" name="Line 195"/>
              <p:cNvSpPr>
                <a:spLocks noChangeShapeType="1"/>
              </p:cNvSpPr>
              <p:nvPr/>
            </p:nvSpPr>
            <p:spPr bwMode="auto">
              <a:xfrm>
                <a:off x="4128" y="297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04" name="Line 196"/>
              <p:cNvSpPr>
                <a:spLocks noChangeShapeType="1"/>
              </p:cNvSpPr>
              <p:nvPr/>
            </p:nvSpPr>
            <p:spPr bwMode="auto">
              <a:xfrm>
                <a:off x="4560" y="297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05" name="Line 197"/>
              <p:cNvSpPr>
                <a:spLocks noChangeShapeType="1"/>
              </p:cNvSpPr>
              <p:nvPr/>
            </p:nvSpPr>
            <p:spPr bwMode="auto">
              <a:xfrm>
                <a:off x="4992" y="297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06" name="Line 198"/>
              <p:cNvSpPr>
                <a:spLocks noChangeShapeType="1"/>
              </p:cNvSpPr>
              <p:nvPr/>
            </p:nvSpPr>
            <p:spPr bwMode="auto">
              <a:xfrm>
                <a:off x="5424" y="297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6807" name="Group 199"/>
              <p:cNvGrpSpPr>
                <a:grpSpLocks/>
              </p:cNvGrpSpPr>
              <p:nvPr/>
            </p:nvGrpSpPr>
            <p:grpSpPr bwMode="auto">
              <a:xfrm>
                <a:off x="3216" y="3312"/>
                <a:ext cx="336" cy="240"/>
                <a:chOff x="528" y="1536"/>
                <a:chExt cx="480" cy="240"/>
              </a:xfrm>
            </p:grpSpPr>
            <p:sp>
              <p:nvSpPr>
                <p:cNvPr id="196808" name="Oval 200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09" name="Text Box 201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3</a:t>
                  </a:r>
                </a:p>
              </p:txBody>
            </p:sp>
          </p:grpSp>
          <p:grpSp>
            <p:nvGrpSpPr>
              <p:cNvPr id="196810" name="Group 202"/>
              <p:cNvGrpSpPr>
                <a:grpSpLocks/>
              </p:cNvGrpSpPr>
              <p:nvPr/>
            </p:nvGrpSpPr>
            <p:grpSpPr bwMode="auto">
              <a:xfrm>
                <a:off x="3648" y="3312"/>
                <a:ext cx="336" cy="240"/>
                <a:chOff x="528" y="1536"/>
                <a:chExt cx="480" cy="240"/>
              </a:xfrm>
            </p:grpSpPr>
            <p:sp>
              <p:nvSpPr>
                <p:cNvPr id="196811" name="Oval 203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12" name="Text Box 204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</a:t>
                  </a:r>
                </a:p>
              </p:txBody>
            </p:sp>
          </p:grpSp>
          <p:grpSp>
            <p:nvGrpSpPr>
              <p:cNvPr id="196813" name="Group 205"/>
              <p:cNvGrpSpPr>
                <a:grpSpLocks/>
              </p:cNvGrpSpPr>
              <p:nvPr/>
            </p:nvGrpSpPr>
            <p:grpSpPr bwMode="auto">
              <a:xfrm>
                <a:off x="4512" y="3312"/>
                <a:ext cx="336" cy="240"/>
                <a:chOff x="528" y="1536"/>
                <a:chExt cx="480" cy="240"/>
              </a:xfrm>
            </p:grpSpPr>
            <p:sp>
              <p:nvSpPr>
                <p:cNvPr id="196814" name="Oval 206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15" name="Text Box 207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2</a:t>
                  </a:r>
                </a:p>
              </p:txBody>
            </p:sp>
          </p:grpSp>
          <p:grpSp>
            <p:nvGrpSpPr>
              <p:cNvPr id="196816" name="Group 208"/>
              <p:cNvGrpSpPr>
                <a:grpSpLocks/>
              </p:cNvGrpSpPr>
              <p:nvPr/>
            </p:nvGrpSpPr>
            <p:grpSpPr bwMode="auto">
              <a:xfrm>
                <a:off x="4080" y="3312"/>
                <a:ext cx="336" cy="240"/>
                <a:chOff x="528" y="1536"/>
                <a:chExt cx="480" cy="240"/>
              </a:xfrm>
            </p:grpSpPr>
            <p:sp>
              <p:nvSpPr>
                <p:cNvPr id="196817" name="Oval 209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18" name="Text Box 210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96819" name="Group 211"/>
              <p:cNvGrpSpPr>
                <a:grpSpLocks/>
              </p:cNvGrpSpPr>
              <p:nvPr/>
            </p:nvGrpSpPr>
            <p:grpSpPr bwMode="auto">
              <a:xfrm>
                <a:off x="4944" y="3312"/>
                <a:ext cx="336" cy="240"/>
                <a:chOff x="528" y="1536"/>
                <a:chExt cx="480" cy="240"/>
              </a:xfrm>
            </p:grpSpPr>
            <p:sp>
              <p:nvSpPr>
                <p:cNvPr id="196820" name="Oval 212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21" name="Text Box 213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3</a:t>
                  </a:r>
                </a:p>
              </p:txBody>
            </p:sp>
          </p:grpSp>
          <p:sp>
            <p:nvSpPr>
              <p:cNvPr id="196822" name="Line 214"/>
              <p:cNvSpPr>
                <a:spLocks noChangeShapeType="1"/>
              </p:cNvSpPr>
              <p:nvPr/>
            </p:nvSpPr>
            <p:spPr bwMode="auto">
              <a:xfrm>
                <a:off x="3072" y="340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23" name="Line 215"/>
              <p:cNvSpPr>
                <a:spLocks noChangeShapeType="1"/>
              </p:cNvSpPr>
              <p:nvPr/>
            </p:nvSpPr>
            <p:spPr bwMode="auto">
              <a:xfrm>
                <a:off x="3504" y="340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24" name="Line 216"/>
              <p:cNvSpPr>
                <a:spLocks noChangeShapeType="1"/>
              </p:cNvSpPr>
              <p:nvPr/>
            </p:nvSpPr>
            <p:spPr bwMode="auto">
              <a:xfrm>
                <a:off x="3936" y="340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25" name="Line 217"/>
              <p:cNvSpPr>
                <a:spLocks noChangeShapeType="1"/>
              </p:cNvSpPr>
              <p:nvPr/>
            </p:nvSpPr>
            <p:spPr bwMode="auto">
              <a:xfrm>
                <a:off x="4368" y="340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26" name="Line 218"/>
              <p:cNvSpPr>
                <a:spLocks noChangeShapeType="1"/>
              </p:cNvSpPr>
              <p:nvPr/>
            </p:nvSpPr>
            <p:spPr bwMode="auto">
              <a:xfrm>
                <a:off x="4800" y="340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27" name="Line 219"/>
              <p:cNvSpPr>
                <a:spLocks noChangeShapeType="1"/>
              </p:cNvSpPr>
              <p:nvPr/>
            </p:nvSpPr>
            <p:spPr bwMode="auto">
              <a:xfrm>
                <a:off x="5232" y="340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6828" name="Group 220"/>
              <p:cNvGrpSpPr>
                <a:grpSpLocks/>
              </p:cNvGrpSpPr>
              <p:nvPr/>
            </p:nvGrpSpPr>
            <p:grpSpPr bwMode="auto">
              <a:xfrm>
                <a:off x="3456" y="3744"/>
                <a:ext cx="336" cy="240"/>
                <a:chOff x="528" y="1536"/>
                <a:chExt cx="480" cy="240"/>
              </a:xfrm>
            </p:grpSpPr>
            <p:sp>
              <p:nvSpPr>
                <p:cNvPr id="196829" name="Oval 221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30" name="Text Box 222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3</a:t>
                  </a:r>
                </a:p>
              </p:txBody>
            </p:sp>
          </p:grpSp>
          <p:grpSp>
            <p:nvGrpSpPr>
              <p:cNvPr id="196831" name="Group 223"/>
              <p:cNvGrpSpPr>
                <a:grpSpLocks/>
              </p:cNvGrpSpPr>
              <p:nvPr/>
            </p:nvGrpSpPr>
            <p:grpSpPr bwMode="auto">
              <a:xfrm>
                <a:off x="3888" y="3744"/>
                <a:ext cx="336" cy="240"/>
                <a:chOff x="528" y="1536"/>
                <a:chExt cx="480" cy="240"/>
              </a:xfrm>
            </p:grpSpPr>
            <p:sp>
              <p:nvSpPr>
                <p:cNvPr id="196832" name="Oval 224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33" name="Text Box 225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4</a:t>
                  </a:r>
                </a:p>
              </p:txBody>
            </p:sp>
          </p:grpSp>
          <p:grpSp>
            <p:nvGrpSpPr>
              <p:cNvPr id="196834" name="Group 226"/>
              <p:cNvGrpSpPr>
                <a:grpSpLocks/>
              </p:cNvGrpSpPr>
              <p:nvPr/>
            </p:nvGrpSpPr>
            <p:grpSpPr bwMode="auto">
              <a:xfrm>
                <a:off x="3024" y="3744"/>
                <a:ext cx="336" cy="240"/>
                <a:chOff x="528" y="1536"/>
                <a:chExt cx="480" cy="240"/>
              </a:xfrm>
            </p:grpSpPr>
            <p:sp>
              <p:nvSpPr>
                <p:cNvPr id="196835" name="Oval 227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36" name="Text Box 228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2</a:t>
                  </a:r>
                </a:p>
              </p:txBody>
            </p:sp>
          </p:grpSp>
          <p:grpSp>
            <p:nvGrpSpPr>
              <p:cNvPr id="196837" name="Group 229"/>
              <p:cNvGrpSpPr>
                <a:grpSpLocks/>
              </p:cNvGrpSpPr>
              <p:nvPr/>
            </p:nvGrpSpPr>
            <p:grpSpPr bwMode="auto">
              <a:xfrm>
                <a:off x="4752" y="3744"/>
                <a:ext cx="336" cy="240"/>
                <a:chOff x="528" y="1536"/>
                <a:chExt cx="480" cy="240"/>
              </a:xfrm>
            </p:grpSpPr>
            <p:sp>
              <p:nvSpPr>
                <p:cNvPr id="196838" name="Oval 230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39" name="Text Box 231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2</a:t>
                  </a:r>
                </a:p>
              </p:txBody>
            </p:sp>
          </p:grpSp>
          <p:grpSp>
            <p:nvGrpSpPr>
              <p:cNvPr id="196840" name="Group 232"/>
              <p:cNvGrpSpPr>
                <a:grpSpLocks/>
              </p:cNvGrpSpPr>
              <p:nvPr/>
            </p:nvGrpSpPr>
            <p:grpSpPr bwMode="auto">
              <a:xfrm>
                <a:off x="4320" y="3744"/>
                <a:ext cx="336" cy="240"/>
                <a:chOff x="528" y="1536"/>
                <a:chExt cx="480" cy="240"/>
              </a:xfrm>
            </p:grpSpPr>
            <p:sp>
              <p:nvSpPr>
                <p:cNvPr id="196841" name="Oval 233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42" name="Text Box 234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1</a:t>
                  </a:r>
                </a:p>
              </p:txBody>
            </p:sp>
          </p:grpSp>
          <p:grpSp>
            <p:nvGrpSpPr>
              <p:cNvPr id="196843" name="Group 235"/>
              <p:cNvGrpSpPr>
                <a:grpSpLocks/>
              </p:cNvGrpSpPr>
              <p:nvPr/>
            </p:nvGrpSpPr>
            <p:grpSpPr bwMode="auto">
              <a:xfrm>
                <a:off x="5184" y="3744"/>
                <a:ext cx="336" cy="240"/>
                <a:chOff x="528" y="1536"/>
                <a:chExt cx="480" cy="240"/>
              </a:xfrm>
            </p:grpSpPr>
            <p:sp>
              <p:nvSpPr>
                <p:cNvPr id="196844" name="Oval 236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45" name="Text Box 237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3</a:t>
                  </a:r>
                </a:p>
              </p:txBody>
            </p:sp>
          </p:grpSp>
          <p:sp>
            <p:nvSpPr>
              <p:cNvPr id="196846" name="Line 238"/>
              <p:cNvSpPr>
                <a:spLocks noChangeShapeType="1"/>
              </p:cNvSpPr>
              <p:nvPr/>
            </p:nvSpPr>
            <p:spPr bwMode="auto">
              <a:xfrm>
                <a:off x="2880" y="38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47" name="Line 239"/>
              <p:cNvSpPr>
                <a:spLocks noChangeShapeType="1"/>
              </p:cNvSpPr>
              <p:nvPr/>
            </p:nvSpPr>
            <p:spPr bwMode="auto">
              <a:xfrm>
                <a:off x="3312" y="38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48" name="Line 240"/>
              <p:cNvSpPr>
                <a:spLocks noChangeShapeType="1"/>
              </p:cNvSpPr>
              <p:nvPr/>
            </p:nvSpPr>
            <p:spPr bwMode="auto">
              <a:xfrm>
                <a:off x="3744" y="38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49" name="Line 241"/>
              <p:cNvSpPr>
                <a:spLocks noChangeShapeType="1"/>
              </p:cNvSpPr>
              <p:nvPr/>
            </p:nvSpPr>
            <p:spPr bwMode="auto">
              <a:xfrm>
                <a:off x="4176" y="38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50" name="Line 242"/>
              <p:cNvSpPr>
                <a:spLocks noChangeShapeType="1"/>
              </p:cNvSpPr>
              <p:nvPr/>
            </p:nvSpPr>
            <p:spPr bwMode="auto">
              <a:xfrm>
                <a:off x="4608" y="38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51" name="Line 243"/>
              <p:cNvSpPr>
                <a:spLocks noChangeShapeType="1"/>
              </p:cNvSpPr>
              <p:nvPr/>
            </p:nvSpPr>
            <p:spPr bwMode="auto">
              <a:xfrm>
                <a:off x="5040" y="38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852" name="Line 244"/>
              <p:cNvSpPr>
                <a:spLocks noChangeShapeType="1"/>
              </p:cNvSpPr>
              <p:nvPr/>
            </p:nvSpPr>
            <p:spPr bwMode="auto">
              <a:xfrm>
                <a:off x="5472" y="38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196853" name="Group 245"/>
          <p:cNvGrpSpPr>
            <a:grpSpLocks/>
          </p:cNvGrpSpPr>
          <p:nvPr/>
        </p:nvGrpSpPr>
        <p:grpSpPr bwMode="auto">
          <a:xfrm>
            <a:off x="3886200" y="1905000"/>
            <a:ext cx="762000" cy="609600"/>
            <a:chOff x="2448" y="1200"/>
            <a:chExt cx="480" cy="384"/>
          </a:xfrm>
        </p:grpSpPr>
        <p:grpSp>
          <p:nvGrpSpPr>
            <p:cNvPr id="196854" name="Group 246"/>
            <p:cNvGrpSpPr>
              <a:grpSpLocks/>
            </p:cNvGrpSpPr>
            <p:nvPr/>
          </p:nvGrpSpPr>
          <p:grpSpPr bwMode="auto">
            <a:xfrm>
              <a:off x="2592" y="1344"/>
              <a:ext cx="336" cy="240"/>
              <a:chOff x="528" y="1536"/>
              <a:chExt cx="480" cy="240"/>
            </a:xfrm>
          </p:grpSpPr>
          <p:sp>
            <p:nvSpPr>
              <p:cNvPr id="196855" name="Oval 247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856" name="Text Box 248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4</a:t>
                </a:r>
              </a:p>
            </p:txBody>
          </p:sp>
        </p:grpSp>
        <p:sp>
          <p:nvSpPr>
            <p:cNvPr id="196857" name="Line 249"/>
            <p:cNvSpPr>
              <a:spLocks noChangeShapeType="1"/>
            </p:cNvSpPr>
            <p:nvPr/>
          </p:nvSpPr>
          <p:spPr bwMode="auto">
            <a:xfrm>
              <a:off x="2448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96858" name="Line 250"/>
            <p:cNvSpPr>
              <a:spLocks noChangeShapeType="1"/>
            </p:cNvSpPr>
            <p:nvPr/>
          </p:nvSpPr>
          <p:spPr bwMode="auto">
            <a:xfrm>
              <a:off x="2592" y="120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859" name="Group 251"/>
          <p:cNvGrpSpPr>
            <a:grpSpLocks/>
          </p:cNvGrpSpPr>
          <p:nvPr/>
        </p:nvGrpSpPr>
        <p:grpSpPr bwMode="auto">
          <a:xfrm>
            <a:off x="2133600" y="1524000"/>
            <a:ext cx="762000" cy="381000"/>
            <a:chOff x="1344" y="960"/>
            <a:chExt cx="480" cy="240"/>
          </a:xfrm>
        </p:grpSpPr>
        <p:grpSp>
          <p:nvGrpSpPr>
            <p:cNvPr id="196860" name="Group 252"/>
            <p:cNvGrpSpPr>
              <a:grpSpLocks/>
            </p:cNvGrpSpPr>
            <p:nvPr/>
          </p:nvGrpSpPr>
          <p:grpSpPr bwMode="auto">
            <a:xfrm>
              <a:off x="1488" y="960"/>
              <a:ext cx="336" cy="240"/>
              <a:chOff x="528" y="1536"/>
              <a:chExt cx="480" cy="240"/>
            </a:xfrm>
          </p:grpSpPr>
          <p:sp>
            <p:nvSpPr>
              <p:cNvPr id="196861" name="Oval 253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862" name="Text Box 254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96863" name="Line 255"/>
            <p:cNvSpPr>
              <a:spLocks noChangeShapeType="1"/>
            </p:cNvSpPr>
            <p:nvPr/>
          </p:nvSpPr>
          <p:spPr bwMode="auto">
            <a:xfrm>
              <a:off x="1344" y="105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864" name="Group 256"/>
          <p:cNvGrpSpPr>
            <a:grpSpLocks/>
          </p:cNvGrpSpPr>
          <p:nvPr/>
        </p:nvGrpSpPr>
        <p:grpSpPr bwMode="auto">
          <a:xfrm>
            <a:off x="2819400" y="2514600"/>
            <a:ext cx="762000" cy="609600"/>
            <a:chOff x="1776" y="1584"/>
            <a:chExt cx="480" cy="384"/>
          </a:xfrm>
        </p:grpSpPr>
        <p:grpSp>
          <p:nvGrpSpPr>
            <p:cNvPr id="196865" name="Group 257"/>
            <p:cNvGrpSpPr>
              <a:grpSpLocks/>
            </p:cNvGrpSpPr>
            <p:nvPr/>
          </p:nvGrpSpPr>
          <p:grpSpPr bwMode="auto">
            <a:xfrm>
              <a:off x="1920" y="1728"/>
              <a:ext cx="336" cy="240"/>
              <a:chOff x="528" y="1536"/>
              <a:chExt cx="480" cy="240"/>
            </a:xfrm>
          </p:grpSpPr>
          <p:sp>
            <p:nvSpPr>
              <p:cNvPr id="196866" name="Oval 258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867" name="Text Box 259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96868" name="Line 260"/>
            <p:cNvSpPr>
              <a:spLocks noChangeShapeType="1"/>
            </p:cNvSpPr>
            <p:nvPr/>
          </p:nvSpPr>
          <p:spPr bwMode="auto">
            <a:xfrm>
              <a:off x="1776" y="18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96869" name="Line 261"/>
            <p:cNvSpPr>
              <a:spLocks noChangeShapeType="1"/>
            </p:cNvSpPr>
            <p:nvPr/>
          </p:nvSpPr>
          <p:spPr bwMode="auto">
            <a:xfrm>
              <a:off x="1968" y="1584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870" name="Group 262"/>
          <p:cNvGrpSpPr>
            <a:grpSpLocks/>
          </p:cNvGrpSpPr>
          <p:nvPr/>
        </p:nvGrpSpPr>
        <p:grpSpPr bwMode="auto">
          <a:xfrm>
            <a:off x="3200400" y="1905000"/>
            <a:ext cx="762000" cy="609600"/>
            <a:chOff x="2016" y="1200"/>
            <a:chExt cx="480" cy="384"/>
          </a:xfrm>
        </p:grpSpPr>
        <p:grpSp>
          <p:nvGrpSpPr>
            <p:cNvPr id="196871" name="Group 263"/>
            <p:cNvGrpSpPr>
              <a:grpSpLocks/>
            </p:cNvGrpSpPr>
            <p:nvPr/>
          </p:nvGrpSpPr>
          <p:grpSpPr bwMode="auto">
            <a:xfrm>
              <a:off x="2160" y="1344"/>
              <a:ext cx="336" cy="240"/>
              <a:chOff x="528" y="1536"/>
              <a:chExt cx="480" cy="240"/>
            </a:xfrm>
          </p:grpSpPr>
          <p:sp>
            <p:nvSpPr>
              <p:cNvPr id="196872" name="Oval 264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873" name="Text Box 265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3</a:t>
                </a:r>
              </a:p>
            </p:txBody>
          </p:sp>
        </p:grpSp>
        <p:sp>
          <p:nvSpPr>
            <p:cNvPr id="196874" name="Line 266"/>
            <p:cNvSpPr>
              <a:spLocks noChangeShapeType="1"/>
            </p:cNvSpPr>
            <p:nvPr/>
          </p:nvSpPr>
          <p:spPr bwMode="auto">
            <a:xfrm>
              <a:off x="2016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96875" name="Line 267"/>
            <p:cNvSpPr>
              <a:spLocks noChangeShapeType="1"/>
            </p:cNvSpPr>
            <p:nvPr/>
          </p:nvSpPr>
          <p:spPr bwMode="auto">
            <a:xfrm>
              <a:off x="2160" y="120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876" name="Group 268"/>
          <p:cNvGrpSpPr>
            <a:grpSpLocks/>
          </p:cNvGrpSpPr>
          <p:nvPr/>
        </p:nvGrpSpPr>
        <p:grpSpPr bwMode="auto">
          <a:xfrm>
            <a:off x="2514600" y="1905000"/>
            <a:ext cx="762000" cy="609600"/>
            <a:chOff x="1584" y="1200"/>
            <a:chExt cx="480" cy="384"/>
          </a:xfrm>
        </p:grpSpPr>
        <p:grpSp>
          <p:nvGrpSpPr>
            <p:cNvPr id="196877" name="Group 269"/>
            <p:cNvGrpSpPr>
              <a:grpSpLocks/>
            </p:cNvGrpSpPr>
            <p:nvPr/>
          </p:nvGrpSpPr>
          <p:grpSpPr bwMode="auto">
            <a:xfrm>
              <a:off x="1728" y="1344"/>
              <a:ext cx="336" cy="240"/>
              <a:chOff x="528" y="1536"/>
              <a:chExt cx="480" cy="240"/>
            </a:xfrm>
          </p:grpSpPr>
          <p:sp>
            <p:nvSpPr>
              <p:cNvPr id="196878" name="Oval 270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879" name="Text Box 271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96880" name="Line 272"/>
            <p:cNvSpPr>
              <a:spLocks noChangeShapeType="1"/>
            </p:cNvSpPr>
            <p:nvPr/>
          </p:nvSpPr>
          <p:spPr bwMode="auto">
            <a:xfrm>
              <a:off x="1584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96881" name="Line 273"/>
            <p:cNvSpPr>
              <a:spLocks noChangeShapeType="1"/>
            </p:cNvSpPr>
            <p:nvPr/>
          </p:nvSpPr>
          <p:spPr bwMode="auto">
            <a:xfrm>
              <a:off x="1728" y="120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6882" name="Group 274"/>
          <p:cNvGrpSpPr>
            <a:grpSpLocks/>
          </p:cNvGrpSpPr>
          <p:nvPr/>
        </p:nvGrpSpPr>
        <p:grpSpPr bwMode="auto">
          <a:xfrm>
            <a:off x="3048000" y="3733800"/>
            <a:ext cx="533400" cy="609600"/>
            <a:chOff x="1920" y="2352"/>
            <a:chExt cx="336" cy="384"/>
          </a:xfrm>
        </p:grpSpPr>
        <p:grpSp>
          <p:nvGrpSpPr>
            <p:cNvPr id="196883" name="Group 275"/>
            <p:cNvGrpSpPr>
              <a:grpSpLocks/>
            </p:cNvGrpSpPr>
            <p:nvPr/>
          </p:nvGrpSpPr>
          <p:grpSpPr bwMode="auto">
            <a:xfrm>
              <a:off x="1920" y="2496"/>
              <a:ext cx="336" cy="240"/>
              <a:chOff x="528" y="1536"/>
              <a:chExt cx="480" cy="240"/>
            </a:xfrm>
          </p:grpSpPr>
          <p:sp>
            <p:nvSpPr>
              <p:cNvPr id="196884" name="Oval 276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885" name="Text Box 277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1</a:t>
                </a:r>
              </a:p>
            </p:txBody>
          </p:sp>
        </p:grpSp>
        <p:sp>
          <p:nvSpPr>
            <p:cNvPr id="196886" name="Line 278"/>
            <p:cNvSpPr>
              <a:spLocks noChangeShapeType="1"/>
            </p:cNvSpPr>
            <p:nvPr/>
          </p:nvSpPr>
          <p:spPr bwMode="auto">
            <a:xfrm>
              <a:off x="1920" y="2352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6887" name="Text Box 279"/>
          <p:cNvSpPr txBox="1">
            <a:spLocks noChangeArrowheads="1"/>
          </p:cNvSpPr>
          <p:nvPr/>
        </p:nvSpPr>
        <p:spPr bwMode="auto">
          <a:xfrm>
            <a:off x="152400" y="4467225"/>
            <a:ext cx="38100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FF66"/>
                </a:solidFill>
                <a:latin typeface="Verdana" pitchFamily="34" charset="0"/>
              </a:rPr>
              <a:t>You train one disciple then your disciple also trains one.  He/she then trains another person so that each week a disciple and a disciple-maker are added!    </a:t>
            </a:r>
          </a:p>
        </p:txBody>
      </p:sp>
      <p:grpSp>
        <p:nvGrpSpPr>
          <p:cNvPr id="196888" name="Group 280"/>
          <p:cNvGrpSpPr>
            <a:grpSpLocks/>
          </p:cNvGrpSpPr>
          <p:nvPr/>
        </p:nvGrpSpPr>
        <p:grpSpPr bwMode="auto">
          <a:xfrm>
            <a:off x="876300" y="1003300"/>
            <a:ext cx="3149600" cy="431800"/>
            <a:chOff x="552" y="632"/>
            <a:chExt cx="2072" cy="272"/>
          </a:xfrm>
        </p:grpSpPr>
        <p:grpSp>
          <p:nvGrpSpPr>
            <p:cNvPr id="196889" name="Group 281"/>
            <p:cNvGrpSpPr>
              <a:grpSpLocks/>
            </p:cNvGrpSpPr>
            <p:nvPr/>
          </p:nvGrpSpPr>
          <p:grpSpPr bwMode="auto">
            <a:xfrm>
              <a:off x="552" y="664"/>
              <a:ext cx="480" cy="240"/>
              <a:chOff x="528" y="1536"/>
              <a:chExt cx="480" cy="240"/>
            </a:xfrm>
          </p:grpSpPr>
          <p:sp>
            <p:nvSpPr>
              <p:cNvPr id="196890" name="Oval 282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891" name="Text Box 283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You</a:t>
                </a:r>
              </a:p>
            </p:txBody>
          </p:sp>
        </p:grpSp>
        <p:sp>
          <p:nvSpPr>
            <p:cNvPr id="196892" name="Text Box 284"/>
            <p:cNvSpPr txBox="1">
              <a:spLocks noChangeArrowheads="1"/>
            </p:cNvSpPr>
            <p:nvPr/>
          </p:nvSpPr>
          <p:spPr bwMode="auto">
            <a:xfrm>
              <a:off x="1072" y="632"/>
              <a:ext cx="155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Arial" charset="0"/>
                </a:rPr>
                <a:t>Dynamic Basics </a:t>
              </a:r>
              <a:r>
                <a:rPr lang="en-US">
                  <a:latin typeface="Arial" charset="0"/>
                </a:rPr>
                <a:t>(4)</a:t>
              </a:r>
            </a:p>
          </p:txBody>
        </p:sp>
      </p:grpSp>
      <p:grpSp>
        <p:nvGrpSpPr>
          <p:cNvPr id="196893" name="Group 285"/>
          <p:cNvGrpSpPr>
            <a:grpSpLocks/>
          </p:cNvGrpSpPr>
          <p:nvPr/>
        </p:nvGrpSpPr>
        <p:grpSpPr bwMode="auto">
          <a:xfrm>
            <a:off x="1041400" y="1358900"/>
            <a:ext cx="1168400" cy="546100"/>
            <a:chOff x="656" y="856"/>
            <a:chExt cx="736" cy="344"/>
          </a:xfrm>
        </p:grpSpPr>
        <p:grpSp>
          <p:nvGrpSpPr>
            <p:cNvPr id="196894" name="Group 286"/>
            <p:cNvGrpSpPr>
              <a:grpSpLocks/>
            </p:cNvGrpSpPr>
            <p:nvPr/>
          </p:nvGrpSpPr>
          <p:grpSpPr bwMode="auto">
            <a:xfrm>
              <a:off x="952" y="856"/>
              <a:ext cx="440" cy="344"/>
              <a:chOff x="952" y="856"/>
              <a:chExt cx="440" cy="344"/>
            </a:xfrm>
          </p:grpSpPr>
          <p:sp>
            <p:nvSpPr>
              <p:cNvPr id="196895" name="Line 287"/>
              <p:cNvSpPr>
                <a:spLocks noChangeShapeType="1"/>
              </p:cNvSpPr>
              <p:nvPr/>
            </p:nvSpPr>
            <p:spPr bwMode="auto">
              <a:xfrm>
                <a:off x="952" y="856"/>
                <a:ext cx="158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6896" name="Group 288"/>
              <p:cNvGrpSpPr>
                <a:grpSpLocks/>
              </p:cNvGrpSpPr>
              <p:nvPr/>
            </p:nvGrpSpPr>
            <p:grpSpPr bwMode="auto">
              <a:xfrm>
                <a:off x="1070" y="960"/>
                <a:ext cx="322" cy="240"/>
                <a:chOff x="528" y="1536"/>
                <a:chExt cx="480" cy="240"/>
              </a:xfrm>
            </p:grpSpPr>
            <p:sp>
              <p:nvSpPr>
                <p:cNvPr id="196897" name="Oval 289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898" name="Text Box 290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1</a:t>
                  </a:r>
                </a:p>
              </p:txBody>
            </p:sp>
          </p:grpSp>
        </p:grpSp>
        <p:sp>
          <p:nvSpPr>
            <p:cNvPr id="196899" name="Text Box 291"/>
            <p:cNvSpPr txBox="1">
              <a:spLocks noChangeArrowheads="1"/>
            </p:cNvSpPr>
            <p:nvPr/>
          </p:nvSpPr>
          <p:spPr bwMode="auto">
            <a:xfrm>
              <a:off x="656" y="968"/>
              <a:ext cx="416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John</a:t>
              </a:r>
            </a:p>
          </p:txBody>
        </p:sp>
      </p:grpSp>
      <p:grpSp>
        <p:nvGrpSpPr>
          <p:cNvPr id="196900" name="Group 292"/>
          <p:cNvGrpSpPr>
            <a:grpSpLocks/>
          </p:cNvGrpSpPr>
          <p:nvPr/>
        </p:nvGrpSpPr>
        <p:grpSpPr bwMode="auto">
          <a:xfrm>
            <a:off x="1206500" y="1905000"/>
            <a:ext cx="1384300" cy="609600"/>
            <a:chOff x="760" y="1200"/>
            <a:chExt cx="872" cy="384"/>
          </a:xfrm>
        </p:grpSpPr>
        <p:grpSp>
          <p:nvGrpSpPr>
            <p:cNvPr id="196901" name="Group 293"/>
            <p:cNvGrpSpPr>
              <a:grpSpLocks/>
            </p:cNvGrpSpPr>
            <p:nvPr/>
          </p:nvGrpSpPr>
          <p:grpSpPr bwMode="auto">
            <a:xfrm>
              <a:off x="1296" y="1200"/>
              <a:ext cx="336" cy="384"/>
              <a:chOff x="1296" y="1200"/>
              <a:chExt cx="336" cy="384"/>
            </a:xfrm>
          </p:grpSpPr>
          <p:grpSp>
            <p:nvGrpSpPr>
              <p:cNvPr id="196902" name="Group 294"/>
              <p:cNvGrpSpPr>
                <a:grpSpLocks/>
              </p:cNvGrpSpPr>
              <p:nvPr/>
            </p:nvGrpSpPr>
            <p:grpSpPr bwMode="auto">
              <a:xfrm>
                <a:off x="1296" y="1344"/>
                <a:ext cx="336" cy="240"/>
                <a:chOff x="528" y="1536"/>
                <a:chExt cx="480" cy="240"/>
              </a:xfrm>
            </p:grpSpPr>
            <p:sp>
              <p:nvSpPr>
                <p:cNvPr id="196903" name="Oval 295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904" name="Text Box 296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1</a:t>
                  </a:r>
                </a:p>
              </p:txBody>
            </p:sp>
          </p:grpSp>
          <p:sp>
            <p:nvSpPr>
              <p:cNvPr id="196905" name="Line 297"/>
              <p:cNvSpPr>
                <a:spLocks noChangeShapeType="1"/>
              </p:cNvSpPr>
              <p:nvPr/>
            </p:nvSpPr>
            <p:spPr bwMode="auto">
              <a:xfrm>
                <a:off x="1296" y="1200"/>
                <a:ext cx="9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96906" name="Text Box 298"/>
            <p:cNvSpPr txBox="1">
              <a:spLocks noChangeArrowheads="1"/>
            </p:cNvSpPr>
            <p:nvPr/>
          </p:nvSpPr>
          <p:spPr bwMode="auto">
            <a:xfrm>
              <a:off x="760" y="1352"/>
              <a:ext cx="568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Robert</a:t>
              </a:r>
            </a:p>
          </p:txBody>
        </p:sp>
      </p:grpSp>
      <p:grpSp>
        <p:nvGrpSpPr>
          <p:cNvPr id="196907" name="Group 299"/>
          <p:cNvGrpSpPr>
            <a:grpSpLocks/>
          </p:cNvGrpSpPr>
          <p:nvPr/>
        </p:nvGrpSpPr>
        <p:grpSpPr bwMode="auto">
          <a:xfrm>
            <a:off x="1422400" y="2514600"/>
            <a:ext cx="1473200" cy="609600"/>
            <a:chOff x="896" y="1584"/>
            <a:chExt cx="928" cy="384"/>
          </a:xfrm>
        </p:grpSpPr>
        <p:grpSp>
          <p:nvGrpSpPr>
            <p:cNvPr id="196908" name="Group 300"/>
            <p:cNvGrpSpPr>
              <a:grpSpLocks/>
            </p:cNvGrpSpPr>
            <p:nvPr/>
          </p:nvGrpSpPr>
          <p:grpSpPr bwMode="auto">
            <a:xfrm>
              <a:off x="1488" y="1584"/>
              <a:ext cx="336" cy="384"/>
              <a:chOff x="1488" y="1584"/>
              <a:chExt cx="336" cy="384"/>
            </a:xfrm>
          </p:grpSpPr>
          <p:grpSp>
            <p:nvGrpSpPr>
              <p:cNvPr id="196909" name="Group 301"/>
              <p:cNvGrpSpPr>
                <a:grpSpLocks/>
              </p:cNvGrpSpPr>
              <p:nvPr/>
            </p:nvGrpSpPr>
            <p:grpSpPr bwMode="auto">
              <a:xfrm>
                <a:off x="1488" y="1728"/>
                <a:ext cx="336" cy="240"/>
                <a:chOff x="528" y="1536"/>
                <a:chExt cx="480" cy="240"/>
              </a:xfrm>
            </p:grpSpPr>
            <p:sp>
              <p:nvSpPr>
                <p:cNvPr id="196910" name="Oval 302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911" name="Text Box 303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1</a:t>
                  </a:r>
                </a:p>
              </p:txBody>
            </p:sp>
          </p:grpSp>
          <p:sp>
            <p:nvSpPr>
              <p:cNvPr id="196912" name="Line 304"/>
              <p:cNvSpPr>
                <a:spLocks noChangeShapeType="1"/>
              </p:cNvSpPr>
              <p:nvPr/>
            </p:nvSpPr>
            <p:spPr bwMode="auto">
              <a:xfrm>
                <a:off x="1488" y="1584"/>
                <a:ext cx="9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96913" name="Text Box 305"/>
            <p:cNvSpPr txBox="1">
              <a:spLocks noChangeArrowheads="1"/>
            </p:cNvSpPr>
            <p:nvPr/>
          </p:nvSpPr>
          <p:spPr bwMode="auto">
            <a:xfrm>
              <a:off x="896" y="1736"/>
              <a:ext cx="592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William</a:t>
              </a:r>
            </a:p>
          </p:txBody>
        </p:sp>
      </p:grpSp>
      <p:grpSp>
        <p:nvGrpSpPr>
          <p:cNvPr id="196914" name="Group 306"/>
          <p:cNvGrpSpPr>
            <a:grpSpLocks/>
          </p:cNvGrpSpPr>
          <p:nvPr/>
        </p:nvGrpSpPr>
        <p:grpSpPr bwMode="auto">
          <a:xfrm>
            <a:off x="1689100" y="3124200"/>
            <a:ext cx="1511300" cy="620713"/>
            <a:chOff x="1064" y="1968"/>
            <a:chExt cx="952" cy="391"/>
          </a:xfrm>
        </p:grpSpPr>
        <p:grpSp>
          <p:nvGrpSpPr>
            <p:cNvPr id="196915" name="Group 307"/>
            <p:cNvGrpSpPr>
              <a:grpSpLocks/>
            </p:cNvGrpSpPr>
            <p:nvPr/>
          </p:nvGrpSpPr>
          <p:grpSpPr bwMode="auto">
            <a:xfrm>
              <a:off x="1680" y="1968"/>
              <a:ext cx="336" cy="384"/>
              <a:chOff x="1680" y="1968"/>
              <a:chExt cx="336" cy="384"/>
            </a:xfrm>
          </p:grpSpPr>
          <p:grpSp>
            <p:nvGrpSpPr>
              <p:cNvPr id="196916" name="Group 308"/>
              <p:cNvGrpSpPr>
                <a:grpSpLocks/>
              </p:cNvGrpSpPr>
              <p:nvPr/>
            </p:nvGrpSpPr>
            <p:grpSpPr bwMode="auto">
              <a:xfrm>
                <a:off x="1680" y="2112"/>
                <a:ext cx="336" cy="240"/>
                <a:chOff x="528" y="1536"/>
                <a:chExt cx="480" cy="240"/>
              </a:xfrm>
            </p:grpSpPr>
            <p:sp>
              <p:nvSpPr>
                <p:cNvPr id="196917" name="Oval 309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918" name="Text Box 310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bg2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1</a:t>
                  </a:r>
                </a:p>
              </p:txBody>
            </p:sp>
          </p:grpSp>
          <p:sp>
            <p:nvSpPr>
              <p:cNvPr id="196919" name="Line 311"/>
              <p:cNvSpPr>
                <a:spLocks noChangeShapeType="1"/>
              </p:cNvSpPr>
              <p:nvPr/>
            </p:nvSpPr>
            <p:spPr bwMode="auto">
              <a:xfrm>
                <a:off x="1680" y="1968"/>
                <a:ext cx="9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96920" name="Text Box 312"/>
            <p:cNvSpPr txBox="1">
              <a:spLocks noChangeArrowheads="1"/>
            </p:cNvSpPr>
            <p:nvPr/>
          </p:nvSpPr>
          <p:spPr bwMode="auto">
            <a:xfrm>
              <a:off x="1064" y="2128"/>
              <a:ext cx="624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Michael</a:t>
              </a:r>
            </a:p>
          </p:txBody>
        </p:sp>
      </p:grpSp>
      <p:grpSp>
        <p:nvGrpSpPr>
          <p:cNvPr id="196921" name="Group 313"/>
          <p:cNvGrpSpPr>
            <a:grpSpLocks/>
          </p:cNvGrpSpPr>
          <p:nvPr/>
        </p:nvGrpSpPr>
        <p:grpSpPr bwMode="auto">
          <a:xfrm>
            <a:off x="3924300" y="990600"/>
            <a:ext cx="3632200" cy="431800"/>
            <a:chOff x="2472" y="616"/>
            <a:chExt cx="2288" cy="272"/>
          </a:xfrm>
        </p:grpSpPr>
        <p:grpSp>
          <p:nvGrpSpPr>
            <p:cNvPr id="196922" name="Group 314"/>
            <p:cNvGrpSpPr>
              <a:grpSpLocks/>
            </p:cNvGrpSpPr>
            <p:nvPr/>
          </p:nvGrpSpPr>
          <p:grpSpPr bwMode="auto">
            <a:xfrm>
              <a:off x="2472" y="648"/>
              <a:ext cx="530" cy="240"/>
              <a:chOff x="2472" y="648"/>
              <a:chExt cx="530" cy="240"/>
            </a:xfrm>
          </p:grpSpPr>
          <p:sp>
            <p:nvSpPr>
              <p:cNvPr id="196923" name="Oval 315"/>
              <p:cNvSpPr>
                <a:spLocks noChangeArrowheads="1"/>
              </p:cNvSpPr>
              <p:nvPr/>
            </p:nvSpPr>
            <p:spPr bwMode="auto">
              <a:xfrm>
                <a:off x="2525" y="648"/>
                <a:ext cx="424" cy="24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924" name="Text Box 316"/>
              <p:cNvSpPr txBox="1">
                <a:spLocks noChangeArrowheads="1"/>
              </p:cNvSpPr>
              <p:nvPr/>
            </p:nvSpPr>
            <p:spPr bwMode="auto">
              <a:xfrm>
                <a:off x="2472" y="648"/>
                <a:ext cx="53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Verdana" pitchFamily="34" charset="0"/>
                  </a:rPr>
                  <a:t>You</a:t>
                </a:r>
              </a:p>
            </p:txBody>
          </p:sp>
        </p:grpSp>
        <p:sp>
          <p:nvSpPr>
            <p:cNvPr id="196925" name="Text Box 317"/>
            <p:cNvSpPr txBox="1">
              <a:spLocks noChangeArrowheads="1"/>
            </p:cNvSpPr>
            <p:nvPr/>
          </p:nvSpPr>
          <p:spPr bwMode="auto">
            <a:xfrm>
              <a:off x="3046" y="616"/>
              <a:ext cx="1714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Arial" charset="0"/>
                </a:rPr>
                <a:t>Dynamic</a:t>
              </a:r>
              <a:r>
                <a:rPr lang="en-US">
                  <a:latin typeface="Arial" charset="0"/>
                </a:rPr>
                <a:t> </a:t>
              </a:r>
              <a:r>
                <a:rPr lang="en-US" sz="2000">
                  <a:latin typeface="Arial" charset="0"/>
                </a:rPr>
                <a:t>Discipling </a:t>
              </a:r>
              <a:r>
                <a:rPr lang="en-US">
                  <a:latin typeface="Arial" charset="0"/>
                </a:rPr>
                <a:t>(9)</a:t>
              </a:r>
            </a:p>
          </p:txBody>
        </p:sp>
      </p:grpSp>
      <p:grpSp>
        <p:nvGrpSpPr>
          <p:cNvPr id="196926" name="Group 318"/>
          <p:cNvGrpSpPr>
            <a:grpSpLocks/>
          </p:cNvGrpSpPr>
          <p:nvPr/>
        </p:nvGrpSpPr>
        <p:grpSpPr bwMode="auto">
          <a:xfrm>
            <a:off x="4216400" y="1397000"/>
            <a:ext cx="736600" cy="508000"/>
            <a:chOff x="2656" y="880"/>
            <a:chExt cx="464" cy="320"/>
          </a:xfrm>
        </p:grpSpPr>
        <p:grpSp>
          <p:nvGrpSpPr>
            <p:cNvPr id="196927" name="Group 319"/>
            <p:cNvGrpSpPr>
              <a:grpSpLocks/>
            </p:cNvGrpSpPr>
            <p:nvPr/>
          </p:nvGrpSpPr>
          <p:grpSpPr bwMode="auto">
            <a:xfrm>
              <a:off x="2768" y="880"/>
              <a:ext cx="352" cy="320"/>
              <a:chOff x="2768" y="880"/>
              <a:chExt cx="352" cy="320"/>
            </a:xfrm>
          </p:grpSpPr>
          <p:grpSp>
            <p:nvGrpSpPr>
              <p:cNvPr id="196928" name="Group 320"/>
              <p:cNvGrpSpPr>
                <a:grpSpLocks/>
              </p:cNvGrpSpPr>
              <p:nvPr/>
            </p:nvGrpSpPr>
            <p:grpSpPr bwMode="auto">
              <a:xfrm>
                <a:off x="2784" y="960"/>
                <a:ext cx="336" cy="240"/>
                <a:chOff x="528" y="1536"/>
                <a:chExt cx="480" cy="240"/>
              </a:xfrm>
            </p:grpSpPr>
            <p:sp>
              <p:nvSpPr>
                <p:cNvPr id="196929" name="Oval 321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6930" name="Text Box 322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latin typeface="Verdana" pitchFamily="34" charset="0"/>
                    </a:rPr>
                    <a:t>1</a:t>
                  </a:r>
                </a:p>
              </p:txBody>
            </p:sp>
          </p:grpSp>
          <p:sp>
            <p:nvSpPr>
              <p:cNvPr id="196931" name="Line 323"/>
              <p:cNvSpPr>
                <a:spLocks noChangeShapeType="1"/>
              </p:cNvSpPr>
              <p:nvPr/>
            </p:nvSpPr>
            <p:spPr bwMode="auto">
              <a:xfrm>
                <a:off x="2768" y="880"/>
                <a:ext cx="104" cy="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96932" name="Line 324"/>
            <p:cNvSpPr>
              <a:spLocks noChangeShapeType="1"/>
            </p:cNvSpPr>
            <p:nvPr/>
          </p:nvSpPr>
          <p:spPr bwMode="auto">
            <a:xfrm>
              <a:off x="2656" y="1072"/>
              <a:ext cx="1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96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96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/>
      <p:bldP spid="19688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>
                <a:solidFill>
                  <a:srgbClr val="FF0066"/>
                </a:solidFill>
              </a:rPr>
              <a:t>Consider the Potential!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257300"/>
            <a:ext cx="8229600" cy="4759325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sz="2800">
                <a:solidFill>
                  <a:schemeClr val="tx2"/>
                </a:solidFill>
              </a:rPr>
              <a:t>If you disciple one person through Dynamic Basics (4 Lessons) and Dynamic Discipling (9 Lessons) = Total 13 Sessions there could be 13 new disciples being trained! </a:t>
            </a:r>
          </a:p>
          <a:p>
            <a:r>
              <a:rPr lang="en-US" sz="2800">
                <a:solidFill>
                  <a:schemeClr val="tx2"/>
                </a:solidFill>
              </a:rPr>
              <a:t>You could train 3 more people this next year for a total of 52 new disciples!</a:t>
            </a:r>
          </a:p>
          <a:p>
            <a:r>
              <a:rPr lang="en-US" sz="2800">
                <a:solidFill>
                  <a:schemeClr val="tx2"/>
                </a:solidFill>
              </a:rPr>
              <a:t>If only half of this happened that would be 26 new disciples!</a:t>
            </a:r>
          </a:p>
          <a:p>
            <a:r>
              <a:rPr lang="en-US" sz="2800">
                <a:solidFill>
                  <a:schemeClr val="tx2"/>
                </a:solidFill>
              </a:rPr>
              <a:t>Now multiply that times the number of people you could encourage to do this!  Total ________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97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7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7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7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97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97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4" grpId="0"/>
    </p:bldLst>
  </p:timing>
</p:sld>
</file>

<file path=ppt/theme/theme1.xml><?xml version="1.0" encoding="utf-8"?>
<a:theme xmlns:a="http://schemas.openxmlformats.org/drawingml/2006/main" name="Balance">
  <a:themeElements>
    <a:clrScheme name="Balance 3">
      <a:dk1>
        <a:srgbClr val="003300"/>
      </a:dk1>
      <a:lt1>
        <a:srgbClr val="FFFFFF"/>
      </a:lt1>
      <a:dk2>
        <a:srgbClr val="4D6A2A"/>
      </a:dk2>
      <a:lt2>
        <a:srgbClr val="CCFF99"/>
      </a:lt2>
      <a:accent1>
        <a:srgbClr val="2EB62E"/>
      </a:accent1>
      <a:accent2>
        <a:srgbClr val="527C3A"/>
      </a:accent2>
      <a:accent3>
        <a:srgbClr val="B2B9AC"/>
      </a:accent3>
      <a:accent4>
        <a:srgbClr val="DADADA"/>
      </a:accent4>
      <a:accent5>
        <a:srgbClr val="ADD7AD"/>
      </a:accent5>
      <a:accent6>
        <a:srgbClr val="497034"/>
      </a:accent6>
      <a:hlink>
        <a:srgbClr val="DDD800"/>
      </a:hlink>
      <a:folHlink>
        <a:srgbClr val="009999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3122</TotalTime>
  <Words>1423</Words>
  <Application>Microsoft Office PowerPoint</Application>
  <PresentationFormat>On-screen Show (4:3)</PresentationFormat>
  <Paragraphs>307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Balance</vt:lpstr>
      <vt:lpstr>Slide 1</vt:lpstr>
      <vt:lpstr>Gandeste-te la urmatorul lucru </vt:lpstr>
      <vt:lpstr>Scopul vesnic al lui Dumnezeu  e sa  salveze o lume pierduta</vt:lpstr>
      <vt:lpstr>Slide 4</vt:lpstr>
      <vt:lpstr>Ce e un ucenic?</vt:lpstr>
      <vt:lpstr>Toate lucrurile care traiesc sanatos cresc</vt:lpstr>
      <vt:lpstr>Principii ale cresterii</vt:lpstr>
      <vt:lpstr>Slide 8</vt:lpstr>
      <vt:lpstr>Slide 9</vt:lpstr>
      <vt:lpstr>De cati ucenici si ucenicizatori (cei care fac ucenici) vei avea nevoie?</vt:lpstr>
      <vt:lpstr>Exemplu: pentru Alberta Canada Populatia estimata pana in 2014 = 6 milioane</vt:lpstr>
      <vt:lpstr>Strategia de crestere exploziva a ucenicizarii</vt:lpstr>
      <vt:lpstr>Consider the Potential!</vt:lpstr>
      <vt:lpstr>Cum vei avea grija de acesti noi ucenici?</vt:lpstr>
      <vt:lpstr>Slide 15</vt:lpstr>
      <vt:lpstr>Rezultatul</vt:lpstr>
      <vt:lpstr>Exemple</vt:lpstr>
      <vt:lpstr>Slide 18</vt:lpstr>
      <vt:lpstr>Slide 19</vt:lpstr>
      <vt:lpstr>Slide 20</vt:lpstr>
      <vt:lpstr>Explosive Growth Discipleship Strategy</vt:lpstr>
      <vt:lpstr>Consider the Potential!</vt:lpstr>
    </vt:vector>
  </TitlesOfParts>
  <Company>OSRAM Sylvania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Corporate User</dc:creator>
  <cp:lastModifiedBy>Al Middleton</cp:lastModifiedBy>
  <cp:revision>49</cp:revision>
  <cp:lastPrinted>2001-11-03T18:11:26Z</cp:lastPrinted>
  <dcterms:created xsi:type="dcterms:W3CDTF">2000-09-09T13:34:36Z</dcterms:created>
  <dcterms:modified xsi:type="dcterms:W3CDTF">2016-04-11T22:34:31Z</dcterms:modified>
</cp:coreProperties>
</file>