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1"/>
  </p:sldMasterIdLst>
  <p:notesMasterIdLst>
    <p:notesMasterId r:id="rId31"/>
  </p:notesMasterIdLst>
  <p:handoutMasterIdLst>
    <p:handoutMasterId r:id="rId32"/>
  </p:handoutMasterIdLst>
  <p:sldIdLst>
    <p:sldId id="388" r:id="rId2"/>
    <p:sldId id="389" r:id="rId3"/>
    <p:sldId id="390" r:id="rId4"/>
    <p:sldId id="391" r:id="rId5"/>
    <p:sldId id="392" r:id="rId6"/>
    <p:sldId id="393" r:id="rId7"/>
    <p:sldId id="394" r:id="rId8"/>
    <p:sldId id="395" r:id="rId9"/>
    <p:sldId id="396" r:id="rId10"/>
    <p:sldId id="397" r:id="rId11"/>
    <p:sldId id="398" r:id="rId12"/>
    <p:sldId id="399" r:id="rId13"/>
    <p:sldId id="400" r:id="rId14"/>
    <p:sldId id="401" r:id="rId15"/>
    <p:sldId id="402" r:id="rId16"/>
    <p:sldId id="403" r:id="rId17"/>
    <p:sldId id="404" r:id="rId18"/>
    <p:sldId id="405" r:id="rId19"/>
    <p:sldId id="406" r:id="rId20"/>
    <p:sldId id="407" r:id="rId21"/>
    <p:sldId id="408" r:id="rId22"/>
    <p:sldId id="409" r:id="rId23"/>
    <p:sldId id="410" r:id="rId24"/>
    <p:sldId id="411" r:id="rId25"/>
    <p:sldId id="412" r:id="rId26"/>
    <p:sldId id="413" r:id="rId27"/>
    <p:sldId id="414" r:id="rId28"/>
    <p:sldId id="415" r:id="rId29"/>
    <p:sldId id="416" r:id="rId30"/>
  </p:sldIdLst>
  <p:sldSz cx="9144000" cy="6858000" type="screen4x3"/>
  <p:notesSz cx="7102475" cy="8991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191FF"/>
    <a:srgbClr val="6B6BFF"/>
    <a:srgbClr val="0027A4"/>
    <a:srgbClr val="B2B2B2"/>
    <a:srgbClr val="FF29C7"/>
    <a:srgbClr val="66CCFF"/>
    <a:srgbClr val="FF0066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0" autoAdjust="0"/>
    <p:restoredTop sz="94581" autoAdjust="0"/>
  </p:normalViewPr>
  <p:slideViewPr>
    <p:cSldViewPr snapToGrid="0">
      <p:cViewPr>
        <p:scale>
          <a:sx n="75" d="100"/>
          <a:sy n="75" d="100"/>
        </p:scale>
        <p:origin x="-34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1176" y="-72"/>
      </p:cViewPr>
      <p:guideLst>
        <p:guide orient="horz" pos="2832"/>
        <p:guide pos="223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8600" y="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344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8600" y="85344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E5B033AE-ED40-4F16-AD79-AB3D007D02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Rockwell Extra Bol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386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Rockwell Extra Bol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347788" y="685800"/>
            <a:ext cx="4470400" cy="3352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67200"/>
            <a:ext cx="5257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34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Rockwell Extra Bol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38600" y="8534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Rockwell Extra Bold" pitchFamily="18" charset="0"/>
              </a:defRPr>
            </a:lvl1pPr>
          </a:lstStyle>
          <a:p>
            <a:pPr>
              <a:defRPr/>
            </a:pPr>
            <a:fld id="{476CBC22-BEDD-4F7A-B315-C87883998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46D0F7-8372-4CC7-8E2E-11D23002E06B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7F069C-9876-4463-83CB-07F5ED4890F3}" type="slidenum">
              <a:rPr lang="en-US"/>
              <a:pPr/>
              <a:t>9</a:t>
            </a:fld>
            <a:endParaRPr lang="en-US"/>
          </a:p>
        </p:txBody>
      </p:sp>
      <p:sp>
        <p:nvSpPr>
          <p:cNvPr id="337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729561-D689-4AC2-97BF-2495BD410976}" type="slidenum">
              <a:rPr lang="en-US"/>
              <a:pPr/>
              <a:t>10</a:t>
            </a:fld>
            <a:endParaRPr lang="en-US"/>
          </a:p>
        </p:txBody>
      </p:sp>
      <p:sp>
        <p:nvSpPr>
          <p:cNvPr id="348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B55F-09C0-4C82-A8CF-1A9B07A76F98}" type="slidenum">
              <a:rPr lang="en-US"/>
              <a:pPr/>
              <a:t>11</a:t>
            </a:fld>
            <a:endParaRPr lang="en-US"/>
          </a:p>
        </p:txBody>
      </p:sp>
      <p:sp>
        <p:nvSpPr>
          <p:cNvPr id="358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A4A97B-481D-42A0-B8B6-7D1ABEBD0783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6899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900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657ACA-BF0E-4C23-BA2D-E29560FD9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C9E7A-A90F-4029-A0EE-56424CEDF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D2B57-140A-4A12-9627-E43F01572D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8E6EF-C1F6-4181-AFB0-E45EBBA41A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6B51E-1873-4272-A39E-B2E47A8C3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31B66-7F26-4159-B0A7-066739145C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DC5EF-3749-43B3-9EDE-87483D214E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7EE69-3D07-4D5C-862C-612FE6E59C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F5BC8-5A69-4094-912F-2043D59A9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4695E-1416-4E3B-9AA3-E3313EE36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64AC9-9BAF-4DE3-9517-5EA0700B64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3745F-C0D1-4FDE-A46C-B7F894B6C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16793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4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4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4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4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4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4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4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4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4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4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5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5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5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5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5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5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5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5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5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5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6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6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6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6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6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6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6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6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6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6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7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7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97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6797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797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797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7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7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BE18EE4-48AE-4247-965F-9572894A1C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2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ynamicchurches.org/" TargetMode="External"/><Relationship Id="rId2" Type="http://schemas.openxmlformats.org/officeDocument/2006/relationships/hyperlink" Target="mailto:amiddleton@dynamicchurches.org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hidden">
          <a:xfrm>
            <a:off x="0" y="2971800"/>
            <a:ext cx="9142413" cy="381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3287713" y="396875"/>
            <a:ext cx="2376487" cy="2371725"/>
            <a:chOff x="2071" y="250"/>
            <a:chExt cx="1497" cy="1494"/>
          </a:xfrm>
        </p:grpSpPr>
        <p:sp>
          <p:nvSpPr>
            <p:cNvPr id="3079" name="Oval 4"/>
            <p:cNvSpPr>
              <a:spLocks noChangeArrowheads="1"/>
            </p:cNvSpPr>
            <p:nvPr/>
          </p:nvSpPr>
          <p:spPr bwMode="blackWhite">
            <a:xfrm>
              <a:off x="2071" y="250"/>
              <a:ext cx="1497" cy="149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80" name="Group 5"/>
            <p:cNvGrpSpPr>
              <a:grpSpLocks/>
            </p:cNvGrpSpPr>
            <p:nvPr/>
          </p:nvGrpSpPr>
          <p:grpSpPr bwMode="auto">
            <a:xfrm>
              <a:off x="2071" y="406"/>
              <a:ext cx="1392" cy="1109"/>
              <a:chOff x="2071" y="406"/>
              <a:chExt cx="1392" cy="1109"/>
            </a:xfrm>
          </p:grpSpPr>
          <p:sp>
            <p:nvSpPr>
              <p:cNvPr id="3081" name="Freeform 6"/>
              <p:cNvSpPr>
                <a:spLocks/>
              </p:cNvSpPr>
              <p:nvPr/>
            </p:nvSpPr>
            <p:spPr bwMode="grayWhite">
              <a:xfrm>
                <a:off x="2268" y="812"/>
                <a:ext cx="1" cy="17"/>
              </a:xfrm>
              <a:custGeom>
                <a:avLst/>
                <a:gdLst>
                  <a:gd name="T0" fmla="*/ 0 w 1"/>
                  <a:gd name="T1" fmla="*/ 0 h 17"/>
                  <a:gd name="T2" fmla="*/ 0 w 1"/>
                  <a:gd name="T3" fmla="*/ 16 h 17"/>
                  <a:gd name="T4" fmla="*/ 0 w 1"/>
                  <a:gd name="T5" fmla="*/ 16 h 17"/>
                  <a:gd name="T6" fmla="*/ 0 w 1"/>
                  <a:gd name="T7" fmla="*/ 6 h 17"/>
                  <a:gd name="T8" fmla="*/ 0 w 1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17"/>
                  <a:gd name="T17" fmla="*/ 1 w 1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17">
                    <a:moveTo>
                      <a:pt x="0" y="0"/>
                    </a:moveTo>
                    <a:lnTo>
                      <a:pt x="0" y="16"/>
                    </a:ln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" name="Freeform 7"/>
              <p:cNvSpPr>
                <a:spLocks/>
              </p:cNvSpPr>
              <p:nvPr/>
            </p:nvSpPr>
            <p:spPr bwMode="grayWhite">
              <a:xfrm>
                <a:off x="2292" y="843"/>
                <a:ext cx="17" cy="17"/>
              </a:xfrm>
              <a:custGeom>
                <a:avLst/>
                <a:gdLst>
                  <a:gd name="T0" fmla="*/ 0 w 17"/>
                  <a:gd name="T1" fmla="*/ 0 h 17"/>
                  <a:gd name="T2" fmla="*/ 16 w 17"/>
                  <a:gd name="T3" fmla="*/ 0 h 17"/>
                  <a:gd name="T4" fmla="*/ 16 w 17"/>
                  <a:gd name="T5" fmla="*/ 16 h 17"/>
                  <a:gd name="T6" fmla="*/ 0 w 17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"/>
                  <a:gd name="T13" fmla="*/ 0 h 17"/>
                  <a:gd name="T14" fmla="*/ 17 w 17"/>
                  <a:gd name="T15" fmla="*/ 17 h 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" name="Freeform 8"/>
              <p:cNvSpPr>
                <a:spLocks/>
              </p:cNvSpPr>
              <p:nvPr/>
            </p:nvSpPr>
            <p:spPr bwMode="grayWhite">
              <a:xfrm>
                <a:off x="2372" y="802"/>
                <a:ext cx="51" cy="48"/>
              </a:xfrm>
              <a:custGeom>
                <a:avLst/>
                <a:gdLst>
                  <a:gd name="T0" fmla="*/ 50 w 51"/>
                  <a:gd name="T1" fmla="*/ 0 h 48"/>
                  <a:gd name="T2" fmla="*/ 31 w 51"/>
                  <a:gd name="T3" fmla="*/ 0 h 48"/>
                  <a:gd name="T4" fmla="*/ 20 w 51"/>
                  <a:gd name="T5" fmla="*/ 13 h 48"/>
                  <a:gd name="T6" fmla="*/ 13 w 51"/>
                  <a:gd name="T7" fmla="*/ 13 h 48"/>
                  <a:gd name="T8" fmla="*/ 7 w 51"/>
                  <a:gd name="T9" fmla="*/ 19 h 48"/>
                  <a:gd name="T10" fmla="*/ 0 w 51"/>
                  <a:gd name="T11" fmla="*/ 19 h 48"/>
                  <a:gd name="T12" fmla="*/ 0 w 51"/>
                  <a:gd name="T13" fmla="*/ 35 h 48"/>
                  <a:gd name="T14" fmla="*/ 12 w 51"/>
                  <a:gd name="T15" fmla="*/ 47 h 48"/>
                  <a:gd name="T16" fmla="*/ 41 w 51"/>
                  <a:gd name="T17" fmla="*/ 47 h 48"/>
                  <a:gd name="T18" fmla="*/ 50 w 51"/>
                  <a:gd name="T19" fmla="*/ 35 h 48"/>
                  <a:gd name="T20" fmla="*/ 50 w 51"/>
                  <a:gd name="T21" fmla="*/ 0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1"/>
                  <a:gd name="T34" fmla="*/ 0 h 48"/>
                  <a:gd name="T35" fmla="*/ 51 w 51"/>
                  <a:gd name="T36" fmla="*/ 48 h 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1" h="48">
                    <a:moveTo>
                      <a:pt x="50" y="0"/>
                    </a:moveTo>
                    <a:lnTo>
                      <a:pt x="31" y="0"/>
                    </a:lnTo>
                    <a:lnTo>
                      <a:pt x="20" y="13"/>
                    </a:lnTo>
                    <a:lnTo>
                      <a:pt x="13" y="13"/>
                    </a:lnTo>
                    <a:lnTo>
                      <a:pt x="7" y="19"/>
                    </a:lnTo>
                    <a:lnTo>
                      <a:pt x="0" y="19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41" y="47"/>
                    </a:lnTo>
                    <a:lnTo>
                      <a:pt x="50" y="35"/>
                    </a:lnTo>
                    <a:lnTo>
                      <a:pt x="50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" name="Freeform 9"/>
              <p:cNvSpPr>
                <a:spLocks/>
              </p:cNvSpPr>
              <p:nvPr/>
            </p:nvSpPr>
            <p:spPr bwMode="grayWhite">
              <a:xfrm>
                <a:off x="2071" y="840"/>
                <a:ext cx="451" cy="587"/>
              </a:xfrm>
              <a:custGeom>
                <a:avLst/>
                <a:gdLst>
                  <a:gd name="T0" fmla="*/ 107 w 451"/>
                  <a:gd name="T1" fmla="*/ 0 h 587"/>
                  <a:gd name="T2" fmla="*/ 99 w 451"/>
                  <a:gd name="T3" fmla="*/ 16 h 587"/>
                  <a:gd name="T4" fmla="*/ 64 w 451"/>
                  <a:gd name="T5" fmla="*/ 47 h 587"/>
                  <a:gd name="T6" fmla="*/ 56 w 451"/>
                  <a:gd name="T7" fmla="*/ 75 h 587"/>
                  <a:gd name="T8" fmla="*/ 30 w 451"/>
                  <a:gd name="T9" fmla="*/ 95 h 587"/>
                  <a:gd name="T10" fmla="*/ 12 w 451"/>
                  <a:gd name="T11" fmla="*/ 135 h 587"/>
                  <a:gd name="T12" fmla="*/ 12 w 451"/>
                  <a:gd name="T13" fmla="*/ 159 h 587"/>
                  <a:gd name="T14" fmla="*/ 0 w 451"/>
                  <a:gd name="T15" fmla="*/ 201 h 587"/>
                  <a:gd name="T16" fmla="*/ 16 w 451"/>
                  <a:gd name="T17" fmla="*/ 219 h 587"/>
                  <a:gd name="T18" fmla="*/ 56 w 451"/>
                  <a:gd name="T19" fmla="*/ 272 h 587"/>
                  <a:gd name="T20" fmla="*/ 68 w 451"/>
                  <a:gd name="T21" fmla="*/ 265 h 587"/>
                  <a:gd name="T22" fmla="*/ 139 w 451"/>
                  <a:gd name="T23" fmla="*/ 265 h 587"/>
                  <a:gd name="T24" fmla="*/ 172 w 451"/>
                  <a:gd name="T25" fmla="*/ 278 h 587"/>
                  <a:gd name="T26" fmla="*/ 169 w 451"/>
                  <a:gd name="T27" fmla="*/ 319 h 587"/>
                  <a:gd name="T28" fmla="*/ 193 w 451"/>
                  <a:gd name="T29" fmla="*/ 374 h 587"/>
                  <a:gd name="T30" fmla="*/ 191 w 451"/>
                  <a:gd name="T31" fmla="*/ 389 h 587"/>
                  <a:gd name="T32" fmla="*/ 201 w 451"/>
                  <a:gd name="T33" fmla="*/ 406 h 587"/>
                  <a:gd name="T34" fmla="*/ 186 w 451"/>
                  <a:gd name="T35" fmla="*/ 445 h 587"/>
                  <a:gd name="T36" fmla="*/ 204 w 451"/>
                  <a:gd name="T37" fmla="*/ 494 h 587"/>
                  <a:gd name="T38" fmla="*/ 214 w 451"/>
                  <a:gd name="T39" fmla="*/ 532 h 587"/>
                  <a:gd name="T40" fmla="*/ 226 w 451"/>
                  <a:gd name="T41" fmla="*/ 556 h 587"/>
                  <a:gd name="T42" fmla="*/ 239 w 451"/>
                  <a:gd name="T43" fmla="*/ 586 h 587"/>
                  <a:gd name="T44" fmla="*/ 263 w 451"/>
                  <a:gd name="T45" fmla="*/ 582 h 587"/>
                  <a:gd name="T46" fmla="*/ 302 w 451"/>
                  <a:gd name="T47" fmla="*/ 560 h 587"/>
                  <a:gd name="T48" fmla="*/ 320 w 451"/>
                  <a:gd name="T49" fmla="*/ 533 h 587"/>
                  <a:gd name="T50" fmla="*/ 319 w 451"/>
                  <a:gd name="T51" fmla="*/ 515 h 587"/>
                  <a:gd name="T52" fmla="*/ 342 w 451"/>
                  <a:gd name="T53" fmla="*/ 500 h 587"/>
                  <a:gd name="T54" fmla="*/ 338 w 451"/>
                  <a:gd name="T55" fmla="*/ 474 h 587"/>
                  <a:gd name="T56" fmla="*/ 373 w 451"/>
                  <a:gd name="T57" fmla="*/ 432 h 587"/>
                  <a:gd name="T58" fmla="*/ 378 w 451"/>
                  <a:gd name="T59" fmla="*/ 398 h 587"/>
                  <a:gd name="T60" fmla="*/ 369 w 451"/>
                  <a:gd name="T61" fmla="*/ 386 h 587"/>
                  <a:gd name="T62" fmla="*/ 373 w 451"/>
                  <a:gd name="T63" fmla="*/ 372 h 587"/>
                  <a:gd name="T64" fmla="*/ 365 w 451"/>
                  <a:gd name="T65" fmla="*/ 360 h 587"/>
                  <a:gd name="T66" fmla="*/ 391 w 451"/>
                  <a:gd name="T67" fmla="*/ 327 h 587"/>
                  <a:gd name="T68" fmla="*/ 391 w 451"/>
                  <a:gd name="T69" fmla="*/ 310 h 587"/>
                  <a:gd name="T70" fmla="*/ 427 w 451"/>
                  <a:gd name="T71" fmla="*/ 282 h 587"/>
                  <a:gd name="T72" fmla="*/ 450 w 451"/>
                  <a:gd name="T73" fmla="*/ 207 h 587"/>
                  <a:gd name="T74" fmla="*/ 417 w 451"/>
                  <a:gd name="T75" fmla="*/ 226 h 587"/>
                  <a:gd name="T76" fmla="*/ 388 w 451"/>
                  <a:gd name="T77" fmla="*/ 218 h 587"/>
                  <a:gd name="T78" fmla="*/ 392 w 451"/>
                  <a:gd name="T79" fmla="*/ 200 h 587"/>
                  <a:gd name="T80" fmla="*/ 363 w 451"/>
                  <a:gd name="T81" fmla="*/ 180 h 587"/>
                  <a:gd name="T82" fmla="*/ 349 w 451"/>
                  <a:gd name="T83" fmla="*/ 132 h 587"/>
                  <a:gd name="T84" fmla="*/ 321 w 451"/>
                  <a:gd name="T85" fmla="*/ 93 h 587"/>
                  <a:gd name="T86" fmla="*/ 321 w 451"/>
                  <a:gd name="T87" fmla="*/ 66 h 587"/>
                  <a:gd name="T88" fmla="*/ 306 w 451"/>
                  <a:gd name="T89" fmla="*/ 65 h 587"/>
                  <a:gd name="T90" fmla="*/ 296 w 451"/>
                  <a:gd name="T91" fmla="*/ 69 h 587"/>
                  <a:gd name="T92" fmla="*/ 254 w 451"/>
                  <a:gd name="T93" fmla="*/ 54 h 587"/>
                  <a:gd name="T94" fmla="*/ 243 w 451"/>
                  <a:gd name="T95" fmla="*/ 65 h 587"/>
                  <a:gd name="T96" fmla="*/ 234 w 451"/>
                  <a:gd name="T97" fmla="*/ 78 h 587"/>
                  <a:gd name="T98" fmla="*/ 211 w 451"/>
                  <a:gd name="T99" fmla="*/ 53 h 587"/>
                  <a:gd name="T100" fmla="*/ 189 w 451"/>
                  <a:gd name="T101" fmla="*/ 47 h 587"/>
                  <a:gd name="T102" fmla="*/ 187 w 451"/>
                  <a:gd name="T103" fmla="*/ 15 h 587"/>
                  <a:gd name="T104" fmla="*/ 155 w 451"/>
                  <a:gd name="T105" fmla="*/ 20 h 587"/>
                  <a:gd name="T106" fmla="*/ 135 w 451"/>
                  <a:gd name="T107" fmla="*/ 13 h 587"/>
                  <a:gd name="T108" fmla="*/ 107 w 451"/>
                  <a:gd name="T109" fmla="*/ 0 h 587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51"/>
                  <a:gd name="T166" fmla="*/ 0 h 587"/>
                  <a:gd name="T167" fmla="*/ 451 w 451"/>
                  <a:gd name="T168" fmla="*/ 587 h 587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51" h="587">
                    <a:moveTo>
                      <a:pt x="107" y="0"/>
                    </a:moveTo>
                    <a:lnTo>
                      <a:pt x="99" y="16"/>
                    </a:lnTo>
                    <a:lnTo>
                      <a:pt x="64" y="47"/>
                    </a:lnTo>
                    <a:lnTo>
                      <a:pt x="56" y="75"/>
                    </a:lnTo>
                    <a:lnTo>
                      <a:pt x="30" y="95"/>
                    </a:lnTo>
                    <a:lnTo>
                      <a:pt x="12" y="135"/>
                    </a:lnTo>
                    <a:lnTo>
                      <a:pt x="12" y="159"/>
                    </a:lnTo>
                    <a:lnTo>
                      <a:pt x="0" y="201"/>
                    </a:lnTo>
                    <a:lnTo>
                      <a:pt x="16" y="219"/>
                    </a:lnTo>
                    <a:lnTo>
                      <a:pt x="56" y="272"/>
                    </a:lnTo>
                    <a:lnTo>
                      <a:pt x="68" y="265"/>
                    </a:lnTo>
                    <a:lnTo>
                      <a:pt x="139" y="265"/>
                    </a:lnTo>
                    <a:lnTo>
                      <a:pt x="172" y="278"/>
                    </a:lnTo>
                    <a:lnTo>
                      <a:pt x="169" y="319"/>
                    </a:lnTo>
                    <a:lnTo>
                      <a:pt x="193" y="374"/>
                    </a:lnTo>
                    <a:lnTo>
                      <a:pt x="191" y="389"/>
                    </a:lnTo>
                    <a:lnTo>
                      <a:pt x="201" y="406"/>
                    </a:lnTo>
                    <a:lnTo>
                      <a:pt x="186" y="445"/>
                    </a:lnTo>
                    <a:lnTo>
                      <a:pt x="204" y="494"/>
                    </a:lnTo>
                    <a:lnTo>
                      <a:pt x="214" y="532"/>
                    </a:lnTo>
                    <a:lnTo>
                      <a:pt x="226" y="556"/>
                    </a:lnTo>
                    <a:lnTo>
                      <a:pt x="239" y="586"/>
                    </a:lnTo>
                    <a:lnTo>
                      <a:pt x="263" y="582"/>
                    </a:lnTo>
                    <a:lnTo>
                      <a:pt x="302" y="560"/>
                    </a:lnTo>
                    <a:lnTo>
                      <a:pt x="320" y="533"/>
                    </a:lnTo>
                    <a:lnTo>
                      <a:pt x="319" y="515"/>
                    </a:lnTo>
                    <a:lnTo>
                      <a:pt x="342" y="500"/>
                    </a:lnTo>
                    <a:lnTo>
                      <a:pt x="338" y="474"/>
                    </a:lnTo>
                    <a:lnTo>
                      <a:pt x="373" y="432"/>
                    </a:lnTo>
                    <a:lnTo>
                      <a:pt x="378" y="398"/>
                    </a:lnTo>
                    <a:lnTo>
                      <a:pt x="369" y="386"/>
                    </a:lnTo>
                    <a:lnTo>
                      <a:pt x="373" y="372"/>
                    </a:lnTo>
                    <a:lnTo>
                      <a:pt x="365" y="360"/>
                    </a:lnTo>
                    <a:lnTo>
                      <a:pt x="391" y="327"/>
                    </a:lnTo>
                    <a:lnTo>
                      <a:pt x="391" y="310"/>
                    </a:lnTo>
                    <a:lnTo>
                      <a:pt x="427" y="282"/>
                    </a:lnTo>
                    <a:lnTo>
                      <a:pt x="450" y="207"/>
                    </a:lnTo>
                    <a:lnTo>
                      <a:pt x="417" y="226"/>
                    </a:lnTo>
                    <a:lnTo>
                      <a:pt x="388" y="218"/>
                    </a:lnTo>
                    <a:lnTo>
                      <a:pt x="392" y="200"/>
                    </a:lnTo>
                    <a:lnTo>
                      <a:pt x="363" y="180"/>
                    </a:lnTo>
                    <a:lnTo>
                      <a:pt x="349" y="132"/>
                    </a:lnTo>
                    <a:lnTo>
                      <a:pt x="321" y="93"/>
                    </a:lnTo>
                    <a:lnTo>
                      <a:pt x="321" y="66"/>
                    </a:lnTo>
                    <a:lnTo>
                      <a:pt x="306" y="65"/>
                    </a:lnTo>
                    <a:lnTo>
                      <a:pt x="296" y="69"/>
                    </a:lnTo>
                    <a:lnTo>
                      <a:pt x="254" y="54"/>
                    </a:lnTo>
                    <a:lnTo>
                      <a:pt x="243" y="65"/>
                    </a:lnTo>
                    <a:lnTo>
                      <a:pt x="234" y="78"/>
                    </a:lnTo>
                    <a:lnTo>
                      <a:pt x="211" y="53"/>
                    </a:lnTo>
                    <a:lnTo>
                      <a:pt x="189" y="47"/>
                    </a:lnTo>
                    <a:lnTo>
                      <a:pt x="187" y="15"/>
                    </a:lnTo>
                    <a:lnTo>
                      <a:pt x="155" y="20"/>
                    </a:lnTo>
                    <a:lnTo>
                      <a:pt x="135" y="13"/>
                    </a:lnTo>
                    <a:lnTo>
                      <a:pt x="107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5" name="Freeform 10"/>
              <p:cNvSpPr>
                <a:spLocks/>
              </p:cNvSpPr>
              <p:nvPr/>
            </p:nvSpPr>
            <p:spPr bwMode="grayWhite">
              <a:xfrm>
                <a:off x="3112" y="987"/>
                <a:ext cx="17" cy="28"/>
              </a:xfrm>
              <a:custGeom>
                <a:avLst/>
                <a:gdLst>
                  <a:gd name="T0" fmla="*/ 7 w 17"/>
                  <a:gd name="T1" fmla="*/ 0 h 28"/>
                  <a:gd name="T2" fmla="*/ 9 w 17"/>
                  <a:gd name="T3" fmla="*/ 8 h 28"/>
                  <a:gd name="T4" fmla="*/ 7 w 17"/>
                  <a:gd name="T5" fmla="*/ 14 h 28"/>
                  <a:gd name="T6" fmla="*/ 7 w 17"/>
                  <a:gd name="T7" fmla="*/ 19 h 28"/>
                  <a:gd name="T8" fmla="*/ 16 w 17"/>
                  <a:gd name="T9" fmla="*/ 23 h 28"/>
                  <a:gd name="T10" fmla="*/ 16 w 17"/>
                  <a:gd name="T11" fmla="*/ 27 h 28"/>
                  <a:gd name="T12" fmla="*/ 9 w 17"/>
                  <a:gd name="T13" fmla="*/ 23 h 28"/>
                  <a:gd name="T14" fmla="*/ 3 w 17"/>
                  <a:gd name="T15" fmla="*/ 27 h 28"/>
                  <a:gd name="T16" fmla="*/ 0 w 17"/>
                  <a:gd name="T17" fmla="*/ 23 h 28"/>
                  <a:gd name="T18" fmla="*/ 3 w 17"/>
                  <a:gd name="T19" fmla="*/ 19 h 28"/>
                  <a:gd name="T20" fmla="*/ 0 w 17"/>
                  <a:gd name="T21" fmla="*/ 14 h 28"/>
                  <a:gd name="T22" fmla="*/ 3 w 17"/>
                  <a:gd name="T23" fmla="*/ 4 h 28"/>
                  <a:gd name="T24" fmla="*/ 7 w 17"/>
                  <a:gd name="T25" fmla="*/ 0 h 2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"/>
                  <a:gd name="T40" fmla="*/ 0 h 28"/>
                  <a:gd name="T41" fmla="*/ 17 w 17"/>
                  <a:gd name="T42" fmla="*/ 28 h 2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" h="28">
                    <a:moveTo>
                      <a:pt x="7" y="0"/>
                    </a:moveTo>
                    <a:lnTo>
                      <a:pt x="9" y="8"/>
                    </a:lnTo>
                    <a:lnTo>
                      <a:pt x="7" y="14"/>
                    </a:lnTo>
                    <a:lnTo>
                      <a:pt x="7" y="19"/>
                    </a:lnTo>
                    <a:lnTo>
                      <a:pt x="16" y="23"/>
                    </a:lnTo>
                    <a:lnTo>
                      <a:pt x="16" y="27"/>
                    </a:lnTo>
                    <a:lnTo>
                      <a:pt x="9" y="23"/>
                    </a:lnTo>
                    <a:lnTo>
                      <a:pt x="3" y="27"/>
                    </a:lnTo>
                    <a:lnTo>
                      <a:pt x="0" y="23"/>
                    </a:lnTo>
                    <a:lnTo>
                      <a:pt x="3" y="19"/>
                    </a:lnTo>
                    <a:lnTo>
                      <a:pt x="0" y="14"/>
                    </a:lnTo>
                    <a:lnTo>
                      <a:pt x="3" y="4"/>
                    </a:lnTo>
                    <a:lnTo>
                      <a:pt x="7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6" name="Freeform 11"/>
              <p:cNvSpPr>
                <a:spLocks/>
              </p:cNvSpPr>
              <p:nvPr/>
            </p:nvSpPr>
            <p:spPr bwMode="grayWhite">
              <a:xfrm>
                <a:off x="3027" y="1109"/>
                <a:ext cx="68" cy="97"/>
              </a:xfrm>
              <a:custGeom>
                <a:avLst/>
                <a:gdLst>
                  <a:gd name="T0" fmla="*/ 0 w 68"/>
                  <a:gd name="T1" fmla="*/ 48 h 97"/>
                  <a:gd name="T2" fmla="*/ 24 w 68"/>
                  <a:gd name="T3" fmla="*/ 48 h 97"/>
                  <a:gd name="T4" fmla="*/ 52 w 68"/>
                  <a:gd name="T5" fmla="*/ 0 h 97"/>
                  <a:gd name="T6" fmla="*/ 67 w 68"/>
                  <a:gd name="T7" fmla="*/ 28 h 97"/>
                  <a:gd name="T8" fmla="*/ 55 w 68"/>
                  <a:gd name="T9" fmla="*/ 96 h 97"/>
                  <a:gd name="T10" fmla="*/ 5 w 68"/>
                  <a:gd name="T11" fmla="*/ 80 h 97"/>
                  <a:gd name="T12" fmla="*/ 0 w 68"/>
                  <a:gd name="T13" fmla="*/ 48 h 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8"/>
                  <a:gd name="T22" fmla="*/ 0 h 97"/>
                  <a:gd name="T23" fmla="*/ 68 w 68"/>
                  <a:gd name="T24" fmla="*/ 97 h 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8" h="97">
                    <a:moveTo>
                      <a:pt x="0" y="48"/>
                    </a:moveTo>
                    <a:lnTo>
                      <a:pt x="24" y="48"/>
                    </a:lnTo>
                    <a:lnTo>
                      <a:pt x="52" y="0"/>
                    </a:lnTo>
                    <a:lnTo>
                      <a:pt x="67" y="28"/>
                    </a:lnTo>
                    <a:lnTo>
                      <a:pt x="55" y="96"/>
                    </a:lnTo>
                    <a:lnTo>
                      <a:pt x="5" y="80"/>
                    </a:lnTo>
                    <a:lnTo>
                      <a:pt x="0" y="48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7" name="Freeform 12"/>
              <p:cNvSpPr>
                <a:spLocks/>
              </p:cNvSpPr>
              <p:nvPr/>
            </p:nvSpPr>
            <p:spPr bwMode="grayWhite">
              <a:xfrm>
                <a:off x="3162" y="1146"/>
                <a:ext cx="117" cy="94"/>
              </a:xfrm>
              <a:custGeom>
                <a:avLst/>
                <a:gdLst>
                  <a:gd name="T0" fmla="*/ 7 w 117"/>
                  <a:gd name="T1" fmla="*/ 22 h 94"/>
                  <a:gd name="T2" fmla="*/ 0 w 117"/>
                  <a:gd name="T3" fmla="*/ 0 h 94"/>
                  <a:gd name="T4" fmla="*/ 39 w 117"/>
                  <a:gd name="T5" fmla="*/ 9 h 94"/>
                  <a:gd name="T6" fmla="*/ 95 w 117"/>
                  <a:gd name="T7" fmla="*/ 32 h 94"/>
                  <a:gd name="T8" fmla="*/ 95 w 117"/>
                  <a:gd name="T9" fmla="*/ 49 h 94"/>
                  <a:gd name="T10" fmla="*/ 116 w 117"/>
                  <a:gd name="T11" fmla="*/ 93 h 94"/>
                  <a:gd name="T12" fmla="*/ 73 w 117"/>
                  <a:gd name="T13" fmla="*/ 51 h 94"/>
                  <a:gd name="T14" fmla="*/ 44 w 117"/>
                  <a:gd name="T15" fmla="*/ 54 h 94"/>
                  <a:gd name="T16" fmla="*/ 7 w 117"/>
                  <a:gd name="T17" fmla="*/ 22 h 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7"/>
                  <a:gd name="T28" fmla="*/ 0 h 94"/>
                  <a:gd name="T29" fmla="*/ 117 w 117"/>
                  <a:gd name="T30" fmla="*/ 94 h 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7" h="94">
                    <a:moveTo>
                      <a:pt x="7" y="22"/>
                    </a:moveTo>
                    <a:lnTo>
                      <a:pt x="0" y="0"/>
                    </a:lnTo>
                    <a:lnTo>
                      <a:pt x="39" y="9"/>
                    </a:lnTo>
                    <a:lnTo>
                      <a:pt x="95" y="32"/>
                    </a:lnTo>
                    <a:lnTo>
                      <a:pt x="95" y="49"/>
                    </a:lnTo>
                    <a:lnTo>
                      <a:pt x="116" y="93"/>
                    </a:lnTo>
                    <a:lnTo>
                      <a:pt x="73" y="51"/>
                    </a:lnTo>
                    <a:lnTo>
                      <a:pt x="44" y="54"/>
                    </a:lnTo>
                    <a:lnTo>
                      <a:pt x="7" y="22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8" name="Freeform 13"/>
              <p:cNvSpPr>
                <a:spLocks/>
              </p:cNvSpPr>
              <p:nvPr/>
            </p:nvSpPr>
            <p:spPr bwMode="grayWhite">
              <a:xfrm>
                <a:off x="3384" y="1337"/>
                <a:ext cx="79" cy="101"/>
              </a:xfrm>
              <a:custGeom>
                <a:avLst/>
                <a:gdLst>
                  <a:gd name="T0" fmla="*/ 48 w 79"/>
                  <a:gd name="T1" fmla="*/ 0 h 101"/>
                  <a:gd name="T2" fmla="*/ 78 w 79"/>
                  <a:gd name="T3" fmla="*/ 30 h 101"/>
                  <a:gd name="T4" fmla="*/ 16 w 79"/>
                  <a:gd name="T5" fmla="*/ 100 h 101"/>
                  <a:gd name="T6" fmla="*/ 0 w 79"/>
                  <a:gd name="T7" fmla="*/ 84 h 101"/>
                  <a:gd name="T8" fmla="*/ 45 w 79"/>
                  <a:gd name="T9" fmla="*/ 39 h 101"/>
                  <a:gd name="T10" fmla="*/ 48 w 79"/>
                  <a:gd name="T11" fmla="*/ 0 h 10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9"/>
                  <a:gd name="T19" fmla="*/ 0 h 101"/>
                  <a:gd name="T20" fmla="*/ 79 w 79"/>
                  <a:gd name="T21" fmla="*/ 101 h 10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9" h="101">
                    <a:moveTo>
                      <a:pt x="48" y="0"/>
                    </a:moveTo>
                    <a:lnTo>
                      <a:pt x="78" y="30"/>
                    </a:lnTo>
                    <a:lnTo>
                      <a:pt x="16" y="100"/>
                    </a:lnTo>
                    <a:lnTo>
                      <a:pt x="0" y="84"/>
                    </a:lnTo>
                    <a:lnTo>
                      <a:pt x="45" y="39"/>
                    </a:lnTo>
                    <a:lnTo>
                      <a:pt x="48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9" name="Freeform 14"/>
              <p:cNvSpPr>
                <a:spLocks/>
              </p:cNvSpPr>
              <p:nvPr/>
            </p:nvSpPr>
            <p:spPr bwMode="grayWhite">
              <a:xfrm>
                <a:off x="2211" y="651"/>
                <a:ext cx="39" cy="66"/>
              </a:xfrm>
              <a:custGeom>
                <a:avLst/>
                <a:gdLst>
                  <a:gd name="T0" fmla="*/ 38 w 39"/>
                  <a:gd name="T1" fmla="*/ 51 h 66"/>
                  <a:gd name="T2" fmla="*/ 28 w 39"/>
                  <a:gd name="T3" fmla="*/ 43 h 66"/>
                  <a:gd name="T4" fmla="*/ 28 w 39"/>
                  <a:gd name="T5" fmla="*/ 14 h 66"/>
                  <a:gd name="T6" fmla="*/ 33 w 39"/>
                  <a:gd name="T7" fmla="*/ 8 h 66"/>
                  <a:gd name="T8" fmla="*/ 24 w 39"/>
                  <a:gd name="T9" fmla="*/ 8 h 66"/>
                  <a:gd name="T10" fmla="*/ 29 w 39"/>
                  <a:gd name="T11" fmla="*/ 0 h 66"/>
                  <a:gd name="T12" fmla="*/ 22 w 39"/>
                  <a:gd name="T13" fmla="*/ 0 h 66"/>
                  <a:gd name="T14" fmla="*/ 14 w 39"/>
                  <a:gd name="T15" fmla="*/ 9 h 66"/>
                  <a:gd name="T16" fmla="*/ 14 w 39"/>
                  <a:gd name="T17" fmla="*/ 27 h 66"/>
                  <a:gd name="T18" fmla="*/ 18 w 39"/>
                  <a:gd name="T19" fmla="*/ 31 h 66"/>
                  <a:gd name="T20" fmla="*/ 18 w 39"/>
                  <a:gd name="T21" fmla="*/ 39 h 66"/>
                  <a:gd name="T22" fmla="*/ 16 w 39"/>
                  <a:gd name="T23" fmla="*/ 39 h 66"/>
                  <a:gd name="T24" fmla="*/ 9 w 39"/>
                  <a:gd name="T25" fmla="*/ 46 h 66"/>
                  <a:gd name="T26" fmla="*/ 9 w 39"/>
                  <a:gd name="T27" fmla="*/ 53 h 66"/>
                  <a:gd name="T28" fmla="*/ 0 w 39"/>
                  <a:gd name="T29" fmla="*/ 65 h 66"/>
                  <a:gd name="T30" fmla="*/ 29 w 39"/>
                  <a:gd name="T31" fmla="*/ 65 h 66"/>
                  <a:gd name="T32" fmla="*/ 38 w 39"/>
                  <a:gd name="T33" fmla="*/ 51 h 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9"/>
                  <a:gd name="T52" fmla="*/ 0 h 66"/>
                  <a:gd name="T53" fmla="*/ 39 w 39"/>
                  <a:gd name="T54" fmla="*/ 66 h 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9" h="66">
                    <a:moveTo>
                      <a:pt x="38" y="51"/>
                    </a:moveTo>
                    <a:lnTo>
                      <a:pt x="28" y="43"/>
                    </a:lnTo>
                    <a:lnTo>
                      <a:pt x="28" y="14"/>
                    </a:lnTo>
                    <a:lnTo>
                      <a:pt x="33" y="8"/>
                    </a:lnTo>
                    <a:lnTo>
                      <a:pt x="24" y="8"/>
                    </a:lnTo>
                    <a:lnTo>
                      <a:pt x="29" y="0"/>
                    </a:lnTo>
                    <a:lnTo>
                      <a:pt x="22" y="0"/>
                    </a:lnTo>
                    <a:lnTo>
                      <a:pt x="14" y="9"/>
                    </a:lnTo>
                    <a:lnTo>
                      <a:pt x="14" y="27"/>
                    </a:lnTo>
                    <a:lnTo>
                      <a:pt x="18" y="31"/>
                    </a:lnTo>
                    <a:lnTo>
                      <a:pt x="18" y="39"/>
                    </a:lnTo>
                    <a:lnTo>
                      <a:pt x="16" y="39"/>
                    </a:lnTo>
                    <a:lnTo>
                      <a:pt x="9" y="46"/>
                    </a:lnTo>
                    <a:lnTo>
                      <a:pt x="9" y="53"/>
                    </a:lnTo>
                    <a:lnTo>
                      <a:pt x="0" y="65"/>
                    </a:lnTo>
                    <a:lnTo>
                      <a:pt x="29" y="65"/>
                    </a:lnTo>
                    <a:lnTo>
                      <a:pt x="38" y="51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0" name="Freeform 15"/>
              <p:cNvSpPr>
                <a:spLocks/>
              </p:cNvSpPr>
              <p:nvPr/>
            </p:nvSpPr>
            <p:spPr bwMode="grayWhite">
              <a:xfrm>
                <a:off x="2198" y="673"/>
                <a:ext cx="21" cy="24"/>
              </a:xfrm>
              <a:custGeom>
                <a:avLst/>
                <a:gdLst>
                  <a:gd name="T0" fmla="*/ 17 w 21"/>
                  <a:gd name="T1" fmla="*/ 8 h 24"/>
                  <a:gd name="T2" fmla="*/ 20 w 21"/>
                  <a:gd name="T3" fmla="*/ 8 h 24"/>
                  <a:gd name="T4" fmla="*/ 20 w 21"/>
                  <a:gd name="T5" fmla="*/ 0 h 24"/>
                  <a:gd name="T6" fmla="*/ 13 w 21"/>
                  <a:gd name="T7" fmla="*/ 0 h 24"/>
                  <a:gd name="T8" fmla="*/ 0 w 21"/>
                  <a:gd name="T9" fmla="*/ 15 h 24"/>
                  <a:gd name="T10" fmla="*/ 0 w 21"/>
                  <a:gd name="T11" fmla="*/ 23 h 24"/>
                  <a:gd name="T12" fmla="*/ 12 w 21"/>
                  <a:gd name="T13" fmla="*/ 23 h 24"/>
                  <a:gd name="T14" fmla="*/ 17 w 21"/>
                  <a:gd name="T15" fmla="*/ 17 h 24"/>
                  <a:gd name="T16" fmla="*/ 17 w 21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4"/>
                  <a:gd name="T29" fmla="*/ 21 w 21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4">
                    <a:moveTo>
                      <a:pt x="17" y="8"/>
                    </a:moveTo>
                    <a:lnTo>
                      <a:pt x="20" y="8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0" y="15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7" y="17"/>
                    </a:lnTo>
                    <a:lnTo>
                      <a:pt x="17" y="8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1" name="Freeform 16"/>
              <p:cNvSpPr>
                <a:spLocks/>
              </p:cNvSpPr>
              <p:nvPr/>
            </p:nvSpPr>
            <p:spPr bwMode="grayWhite">
              <a:xfrm>
                <a:off x="2167" y="634"/>
                <a:ext cx="256" cy="216"/>
              </a:xfrm>
              <a:custGeom>
                <a:avLst/>
                <a:gdLst>
                  <a:gd name="T0" fmla="*/ 168 w 256"/>
                  <a:gd name="T1" fmla="*/ 15 h 216"/>
                  <a:gd name="T2" fmla="*/ 201 w 256"/>
                  <a:gd name="T3" fmla="*/ 20 h 216"/>
                  <a:gd name="T4" fmla="*/ 181 w 256"/>
                  <a:gd name="T5" fmla="*/ 28 h 216"/>
                  <a:gd name="T6" fmla="*/ 172 w 256"/>
                  <a:gd name="T7" fmla="*/ 41 h 216"/>
                  <a:gd name="T8" fmla="*/ 160 w 256"/>
                  <a:gd name="T9" fmla="*/ 70 h 216"/>
                  <a:gd name="T10" fmla="*/ 140 w 256"/>
                  <a:gd name="T11" fmla="*/ 72 h 216"/>
                  <a:gd name="T12" fmla="*/ 123 w 256"/>
                  <a:gd name="T13" fmla="*/ 69 h 216"/>
                  <a:gd name="T14" fmla="*/ 131 w 256"/>
                  <a:gd name="T15" fmla="*/ 55 h 216"/>
                  <a:gd name="T16" fmla="*/ 124 w 256"/>
                  <a:gd name="T17" fmla="*/ 37 h 216"/>
                  <a:gd name="T18" fmla="*/ 114 w 256"/>
                  <a:gd name="T19" fmla="*/ 69 h 216"/>
                  <a:gd name="T20" fmla="*/ 87 w 256"/>
                  <a:gd name="T21" fmla="*/ 84 h 216"/>
                  <a:gd name="T22" fmla="*/ 73 w 256"/>
                  <a:gd name="T23" fmla="*/ 94 h 216"/>
                  <a:gd name="T24" fmla="*/ 53 w 256"/>
                  <a:gd name="T25" fmla="*/ 108 h 216"/>
                  <a:gd name="T26" fmla="*/ 43 w 256"/>
                  <a:gd name="T27" fmla="*/ 143 h 216"/>
                  <a:gd name="T28" fmla="*/ 8 w 256"/>
                  <a:gd name="T29" fmla="*/ 130 h 216"/>
                  <a:gd name="T30" fmla="*/ 0 w 256"/>
                  <a:gd name="T31" fmla="*/ 156 h 216"/>
                  <a:gd name="T32" fmla="*/ 15 w 256"/>
                  <a:gd name="T33" fmla="*/ 194 h 216"/>
                  <a:gd name="T34" fmla="*/ 71 w 256"/>
                  <a:gd name="T35" fmla="*/ 153 h 216"/>
                  <a:gd name="T36" fmla="*/ 105 w 256"/>
                  <a:gd name="T37" fmla="*/ 145 h 216"/>
                  <a:gd name="T38" fmla="*/ 111 w 256"/>
                  <a:gd name="T39" fmla="*/ 161 h 216"/>
                  <a:gd name="T40" fmla="*/ 139 w 256"/>
                  <a:gd name="T41" fmla="*/ 201 h 216"/>
                  <a:gd name="T42" fmla="*/ 142 w 256"/>
                  <a:gd name="T43" fmla="*/ 189 h 216"/>
                  <a:gd name="T44" fmla="*/ 150 w 256"/>
                  <a:gd name="T45" fmla="*/ 189 h 216"/>
                  <a:gd name="T46" fmla="*/ 123 w 256"/>
                  <a:gd name="T47" fmla="*/ 152 h 216"/>
                  <a:gd name="T48" fmla="*/ 131 w 256"/>
                  <a:gd name="T49" fmla="*/ 139 h 216"/>
                  <a:gd name="T50" fmla="*/ 160 w 256"/>
                  <a:gd name="T51" fmla="*/ 178 h 216"/>
                  <a:gd name="T52" fmla="*/ 172 w 256"/>
                  <a:gd name="T53" fmla="*/ 202 h 216"/>
                  <a:gd name="T54" fmla="*/ 178 w 256"/>
                  <a:gd name="T55" fmla="*/ 215 h 216"/>
                  <a:gd name="T56" fmla="*/ 183 w 256"/>
                  <a:gd name="T57" fmla="*/ 191 h 216"/>
                  <a:gd name="T58" fmla="*/ 202 w 256"/>
                  <a:gd name="T59" fmla="*/ 182 h 216"/>
                  <a:gd name="T60" fmla="*/ 214 w 256"/>
                  <a:gd name="T61" fmla="*/ 177 h 216"/>
                  <a:gd name="T62" fmla="*/ 210 w 256"/>
                  <a:gd name="T63" fmla="*/ 158 h 216"/>
                  <a:gd name="T64" fmla="*/ 219 w 256"/>
                  <a:gd name="T65" fmla="*/ 126 h 216"/>
                  <a:gd name="T66" fmla="*/ 232 w 256"/>
                  <a:gd name="T67" fmla="*/ 130 h 216"/>
                  <a:gd name="T68" fmla="*/ 236 w 256"/>
                  <a:gd name="T69" fmla="*/ 145 h 216"/>
                  <a:gd name="T70" fmla="*/ 247 w 256"/>
                  <a:gd name="T71" fmla="*/ 137 h 216"/>
                  <a:gd name="T72" fmla="*/ 244 w 256"/>
                  <a:gd name="T73" fmla="*/ 134 h 216"/>
                  <a:gd name="T74" fmla="*/ 252 w 256"/>
                  <a:gd name="T75" fmla="*/ 114 h 216"/>
                  <a:gd name="T76" fmla="*/ 255 w 256"/>
                  <a:gd name="T77" fmla="*/ 137 h 216"/>
                  <a:gd name="T78" fmla="*/ 168 w 256"/>
                  <a:gd name="T79" fmla="*/ 0 h 21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56"/>
                  <a:gd name="T121" fmla="*/ 0 h 216"/>
                  <a:gd name="T122" fmla="*/ 256 w 256"/>
                  <a:gd name="T123" fmla="*/ 216 h 21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56" h="216">
                    <a:moveTo>
                      <a:pt x="168" y="0"/>
                    </a:moveTo>
                    <a:lnTo>
                      <a:pt x="168" y="15"/>
                    </a:lnTo>
                    <a:lnTo>
                      <a:pt x="173" y="20"/>
                    </a:lnTo>
                    <a:lnTo>
                      <a:pt x="201" y="20"/>
                    </a:lnTo>
                    <a:lnTo>
                      <a:pt x="201" y="28"/>
                    </a:lnTo>
                    <a:lnTo>
                      <a:pt x="181" y="28"/>
                    </a:lnTo>
                    <a:lnTo>
                      <a:pt x="181" y="52"/>
                    </a:lnTo>
                    <a:lnTo>
                      <a:pt x="172" y="41"/>
                    </a:lnTo>
                    <a:lnTo>
                      <a:pt x="172" y="56"/>
                    </a:lnTo>
                    <a:lnTo>
                      <a:pt x="160" y="70"/>
                    </a:lnTo>
                    <a:lnTo>
                      <a:pt x="152" y="62"/>
                    </a:lnTo>
                    <a:lnTo>
                      <a:pt x="140" y="72"/>
                    </a:lnTo>
                    <a:lnTo>
                      <a:pt x="138" y="69"/>
                    </a:lnTo>
                    <a:lnTo>
                      <a:pt x="123" y="69"/>
                    </a:lnTo>
                    <a:lnTo>
                      <a:pt x="131" y="59"/>
                    </a:lnTo>
                    <a:lnTo>
                      <a:pt x="131" y="55"/>
                    </a:lnTo>
                    <a:lnTo>
                      <a:pt x="124" y="48"/>
                    </a:lnTo>
                    <a:lnTo>
                      <a:pt x="124" y="37"/>
                    </a:lnTo>
                    <a:lnTo>
                      <a:pt x="114" y="48"/>
                    </a:lnTo>
                    <a:lnTo>
                      <a:pt x="114" y="69"/>
                    </a:lnTo>
                    <a:lnTo>
                      <a:pt x="102" y="69"/>
                    </a:lnTo>
                    <a:lnTo>
                      <a:pt x="87" y="84"/>
                    </a:lnTo>
                    <a:lnTo>
                      <a:pt x="81" y="84"/>
                    </a:lnTo>
                    <a:lnTo>
                      <a:pt x="73" y="94"/>
                    </a:lnTo>
                    <a:lnTo>
                      <a:pt x="43" y="94"/>
                    </a:lnTo>
                    <a:lnTo>
                      <a:pt x="53" y="108"/>
                    </a:lnTo>
                    <a:lnTo>
                      <a:pt x="53" y="130"/>
                    </a:lnTo>
                    <a:lnTo>
                      <a:pt x="43" y="143"/>
                    </a:lnTo>
                    <a:lnTo>
                      <a:pt x="31" y="130"/>
                    </a:lnTo>
                    <a:lnTo>
                      <a:pt x="8" y="130"/>
                    </a:lnTo>
                    <a:lnTo>
                      <a:pt x="8" y="146"/>
                    </a:lnTo>
                    <a:lnTo>
                      <a:pt x="0" y="156"/>
                    </a:lnTo>
                    <a:lnTo>
                      <a:pt x="0" y="177"/>
                    </a:lnTo>
                    <a:lnTo>
                      <a:pt x="15" y="194"/>
                    </a:lnTo>
                    <a:lnTo>
                      <a:pt x="37" y="194"/>
                    </a:lnTo>
                    <a:lnTo>
                      <a:pt x="71" y="153"/>
                    </a:lnTo>
                    <a:lnTo>
                      <a:pt x="101" y="153"/>
                    </a:lnTo>
                    <a:lnTo>
                      <a:pt x="105" y="145"/>
                    </a:lnTo>
                    <a:lnTo>
                      <a:pt x="112" y="153"/>
                    </a:lnTo>
                    <a:lnTo>
                      <a:pt x="111" y="161"/>
                    </a:lnTo>
                    <a:lnTo>
                      <a:pt x="139" y="189"/>
                    </a:lnTo>
                    <a:lnTo>
                      <a:pt x="139" y="201"/>
                    </a:lnTo>
                    <a:lnTo>
                      <a:pt x="145" y="196"/>
                    </a:lnTo>
                    <a:lnTo>
                      <a:pt x="142" y="189"/>
                    </a:lnTo>
                    <a:lnTo>
                      <a:pt x="145" y="185"/>
                    </a:lnTo>
                    <a:lnTo>
                      <a:pt x="150" y="189"/>
                    </a:lnTo>
                    <a:lnTo>
                      <a:pt x="152" y="188"/>
                    </a:lnTo>
                    <a:lnTo>
                      <a:pt x="123" y="152"/>
                    </a:lnTo>
                    <a:lnTo>
                      <a:pt x="123" y="139"/>
                    </a:lnTo>
                    <a:lnTo>
                      <a:pt x="131" y="139"/>
                    </a:lnTo>
                    <a:lnTo>
                      <a:pt x="131" y="146"/>
                    </a:lnTo>
                    <a:lnTo>
                      <a:pt x="160" y="178"/>
                    </a:lnTo>
                    <a:lnTo>
                      <a:pt x="160" y="188"/>
                    </a:lnTo>
                    <a:lnTo>
                      <a:pt x="172" y="202"/>
                    </a:lnTo>
                    <a:lnTo>
                      <a:pt x="169" y="205"/>
                    </a:lnTo>
                    <a:lnTo>
                      <a:pt x="178" y="215"/>
                    </a:lnTo>
                    <a:lnTo>
                      <a:pt x="191" y="200"/>
                    </a:lnTo>
                    <a:lnTo>
                      <a:pt x="183" y="191"/>
                    </a:lnTo>
                    <a:lnTo>
                      <a:pt x="191" y="182"/>
                    </a:lnTo>
                    <a:lnTo>
                      <a:pt x="202" y="182"/>
                    </a:lnTo>
                    <a:lnTo>
                      <a:pt x="207" y="177"/>
                    </a:lnTo>
                    <a:lnTo>
                      <a:pt x="214" y="177"/>
                    </a:lnTo>
                    <a:lnTo>
                      <a:pt x="205" y="164"/>
                    </a:lnTo>
                    <a:lnTo>
                      <a:pt x="210" y="158"/>
                    </a:lnTo>
                    <a:lnTo>
                      <a:pt x="210" y="137"/>
                    </a:lnTo>
                    <a:lnTo>
                      <a:pt x="219" y="126"/>
                    </a:lnTo>
                    <a:lnTo>
                      <a:pt x="223" y="130"/>
                    </a:lnTo>
                    <a:lnTo>
                      <a:pt x="232" y="130"/>
                    </a:lnTo>
                    <a:lnTo>
                      <a:pt x="228" y="136"/>
                    </a:lnTo>
                    <a:lnTo>
                      <a:pt x="236" y="145"/>
                    </a:lnTo>
                    <a:lnTo>
                      <a:pt x="241" y="137"/>
                    </a:lnTo>
                    <a:lnTo>
                      <a:pt x="247" y="137"/>
                    </a:lnTo>
                    <a:lnTo>
                      <a:pt x="247" y="134"/>
                    </a:lnTo>
                    <a:lnTo>
                      <a:pt x="244" y="134"/>
                    </a:lnTo>
                    <a:lnTo>
                      <a:pt x="239" y="130"/>
                    </a:lnTo>
                    <a:lnTo>
                      <a:pt x="252" y="114"/>
                    </a:lnTo>
                    <a:lnTo>
                      <a:pt x="252" y="137"/>
                    </a:lnTo>
                    <a:lnTo>
                      <a:pt x="255" y="137"/>
                    </a:lnTo>
                    <a:lnTo>
                      <a:pt x="255" y="0"/>
                    </a:lnTo>
                    <a:lnTo>
                      <a:pt x="168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2" name="Freeform 17"/>
              <p:cNvSpPr>
                <a:spLocks/>
              </p:cNvSpPr>
              <p:nvPr/>
            </p:nvSpPr>
            <p:spPr bwMode="grayWhite">
              <a:xfrm>
                <a:off x="2276" y="406"/>
                <a:ext cx="1089" cy="769"/>
              </a:xfrm>
              <a:custGeom>
                <a:avLst/>
                <a:gdLst>
                  <a:gd name="T0" fmla="*/ 32 w 1089"/>
                  <a:gd name="T1" fmla="*/ 202 h 769"/>
                  <a:gd name="T2" fmla="*/ 99 w 1089"/>
                  <a:gd name="T3" fmla="*/ 134 h 769"/>
                  <a:gd name="T4" fmla="*/ 142 w 1089"/>
                  <a:gd name="T5" fmla="*/ 181 h 769"/>
                  <a:gd name="T6" fmla="*/ 118 w 1089"/>
                  <a:gd name="T7" fmla="*/ 179 h 769"/>
                  <a:gd name="T8" fmla="*/ 216 w 1089"/>
                  <a:gd name="T9" fmla="*/ 172 h 769"/>
                  <a:gd name="T10" fmla="*/ 240 w 1089"/>
                  <a:gd name="T11" fmla="*/ 110 h 769"/>
                  <a:gd name="T12" fmla="*/ 241 w 1089"/>
                  <a:gd name="T13" fmla="*/ 124 h 769"/>
                  <a:gd name="T14" fmla="*/ 223 w 1089"/>
                  <a:gd name="T15" fmla="*/ 172 h 769"/>
                  <a:gd name="T16" fmla="*/ 301 w 1089"/>
                  <a:gd name="T17" fmla="*/ 133 h 769"/>
                  <a:gd name="T18" fmla="*/ 460 w 1089"/>
                  <a:gd name="T19" fmla="*/ 23 h 769"/>
                  <a:gd name="T20" fmla="*/ 574 w 1089"/>
                  <a:gd name="T21" fmla="*/ 29 h 769"/>
                  <a:gd name="T22" fmla="*/ 701 w 1089"/>
                  <a:gd name="T23" fmla="*/ 15 h 769"/>
                  <a:gd name="T24" fmla="*/ 840 w 1089"/>
                  <a:gd name="T25" fmla="*/ 71 h 769"/>
                  <a:gd name="T26" fmla="*/ 1001 w 1089"/>
                  <a:gd name="T27" fmla="*/ 91 h 769"/>
                  <a:gd name="T28" fmla="*/ 1080 w 1089"/>
                  <a:gd name="T29" fmla="*/ 156 h 769"/>
                  <a:gd name="T30" fmla="*/ 1019 w 1089"/>
                  <a:gd name="T31" fmla="*/ 206 h 769"/>
                  <a:gd name="T32" fmla="*/ 985 w 1089"/>
                  <a:gd name="T33" fmla="*/ 270 h 769"/>
                  <a:gd name="T34" fmla="*/ 945 w 1089"/>
                  <a:gd name="T35" fmla="*/ 273 h 769"/>
                  <a:gd name="T36" fmla="*/ 958 w 1089"/>
                  <a:gd name="T37" fmla="*/ 184 h 769"/>
                  <a:gd name="T38" fmla="*/ 906 w 1089"/>
                  <a:gd name="T39" fmla="*/ 232 h 769"/>
                  <a:gd name="T40" fmla="*/ 868 w 1089"/>
                  <a:gd name="T41" fmla="*/ 273 h 769"/>
                  <a:gd name="T42" fmla="*/ 881 w 1089"/>
                  <a:gd name="T43" fmla="*/ 318 h 769"/>
                  <a:gd name="T44" fmla="*/ 837 w 1089"/>
                  <a:gd name="T45" fmla="*/ 385 h 769"/>
                  <a:gd name="T46" fmla="*/ 844 w 1089"/>
                  <a:gd name="T47" fmla="*/ 439 h 769"/>
                  <a:gd name="T48" fmla="*/ 839 w 1089"/>
                  <a:gd name="T49" fmla="*/ 413 h 769"/>
                  <a:gd name="T50" fmla="*/ 797 w 1089"/>
                  <a:gd name="T51" fmla="*/ 416 h 769"/>
                  <a:gd name="T52" fmla="*/ 828 w 1089"/>
                  <a:gd name="T53" fmla="*/ 496 h 769"/>
                  <a:gd name="T54" fmla="*/ 751 w 1089"/>
                  <a:gd name="T55" fmla="*/ 589 h 769"/>
                  <a:gd name="T56" fmla="*/ 730 w 1089"/>
                  <a:gd name="T57" fmla="*/ 615 h 769"/>
                  <a:gd name="T58" fmla="*/ 703 w 1089"/>
                  <a:gd name="T59" fmla="*/ 706 h 769"/>
                  <a:gd name="T60" fmla="*/ 665 w 1089"/>
                  <a:gd name="T61" fmla="*/ 708 h 769"/>
                  <a:gd name="T62" fmla="*/ 711 w 1089"/>
                  <a:gd name="T63" fmla="*/ 768 h 769"/>
                  <a:gd name="T64" fmla="*/ 634 w 1089"/>
                  <a:gd name="T65" fmla="*/ 626 h 769"/>
                  <a:gd name="T66" fmla="*/ 545 w 1089"/>
                  <a:gd name="T67" fmla="*/ 596 h 769"/>
                  <a:gd name="T68" fmla="*/ 503 w 1089"/>
                  <a:gd name="T69" fmla="*/ 689 h 769"/>
                  <a:gd name="T70" fmla="*/ 471 w 1089"/>
                  <a:gd name="T71" fmla="*/ 738 h 769"/>
                  <a:gd name="T72" fmla="*/ 416 w 1089"/>
                  <a:gd name="T73" fmla="*/ 592 h 769"/>
                  <a:gd name="T74" fmla="*/ 373 w 1089"/>
                  <a:gd name="T75" fmla="*/ 607 h 769"/>
                  <a:gd name="T76" fmla="*/ 336 w 1089"/>
                  <a:gd name="T77" fmla="*/ 545 h 769"/>
                  <a:gd name="T78" fmla="*/ 223 w 1089"/>
                  <a:gd name="T79" fmla="*/ 510 h 769"/>
                  <a:gd name="T80" fmla="*/ 263 w 1089"/>
                  <a:gd name="T81" fmla="*/ 577 h 769"/>
                  <a:gd name="T82" fmla="*/ 234 w 1089"/>
                  <a:gd name="T83" fmla="*/ 620 h 769"/>
                  <a:gd name="T84" fmla="*/ 190 w 1089"/>
                  <a:gd name="T85" fmla="*/ 605 h 769"/>
                  <a:gd name="T86" fmla="*/ 119 w 1089"/>
                  <a:gd name="T87" fmla="*/ 495 h 769"/>
                  <a:gd name="T88" fmla="*/ 149 w 1089"/>
                  <a:gd name="T89" fmla="*/ 432 h 769"/>
                  <a:gd name="T90" fmla="*/ 166 w 1089"/>
                  <a:gd name="T91" fmla="*/ 385 h 769"/>
                  <a:gd name="T92" fmla="*/ 149 w 1089"/>
                  <a:gd name="T93" fmla="*/ 226 h 769"/>
                  <a:gd name="T94" fmla="*/ 86 w 1089"/>
                  <a:gd name="T95" fmla="*/ 193 h 769"/>
                  <a:gd name="T96" fmla="*/ 55 w 1089"/>
                  <a:gd name="T97" fmla="*/ 210 h 769"/>
                  <a:gd name="T98" fmla="*/ 0 w 1089"/>
                  <a:gd name="T99" fmla="*/ 226 h 76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89"/>
                  <a:gd name="T151" fmla="*/ 0 h 769"/>
                  <a:gd name="T152" fmla="*/ 1089 w 1089"/>
                  <a:gd name="T153" fmla="*/ 769 h 76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89" h="769">
                    <a:moveTo>
                      <a:pt x="0" y="226"/>
                    </a:moveTo>
                    <a:lnTo>
                      <a:pt x="32" y="202"/>
                    </a:lnTo>
                    <a:lnTo>
                      <a:pt x="62" y="156"/>
                    </a:lnTo>
                    <a:lnTo>
                      <a:pt x="99" y="134"/>
                    </a:lnTo>
                    <a:lnTo>
                      <a:pt x="137" y="160"/>
                    </a:lnTo>
                    <a:lnTo>
                      <a:pt x="142" y="181"/>
                    </a:lnTo>
                    <a:lnTo>
                      <a:pt x="133" y="181"/>
                    </a:lnTo>
                    <a:lnTo>
                      <a:pt x="118" y="179"/>
                    </a:lnTo>
                    <a:lnTo>
                      <a:pt x="137" y="202"/>
                    </a:lnTo>
                    <a:lnTo>
                      <a:pt x="216" y="172"/>
                    </a:lnTo>
                    <a:lnTo>
                      <a:pt x="206" y="149"/>
                    </a:lnTo>
                    <a:lnTo>
                      <a:pt x="240" y="110"/>
                    </a:lnTo>
                    <a:lnTo>
                      <a:pt x="262" y="111"/>
                    </a:lnTo>
                    <a:lnTo>
                      <a:pt x="241" y="124"/>
                    </a:lnTo>
                    <a:lnTo>
                      <a:pt x="223" y="153"/>
                    </a:lnTo>
                    <a:lnTo>
                      <a:pt x="223" y="172"/>
                    </a:lnTo>
                    <a:lnTo>
                      <a:pt x="255" y="193"/>
                    </a:lnTo>
                    <a:lnTo>
                      <a:pt x="301" y="133"/>
                    </a:lnTo>
                    <a:lnTo>
                      <a:pt x="461" y="63"/>
                    </a:lnTo>
                    <a:lnTo>
                      <a:pt x="460" y="23"/>
                    </a:lnTo>
                    <a:lnTo>
                      <a:pt x="533" y="8"/>
                    </a:lnTo>
                    <a:lnTo>
                      <a:pt x="574" y="29"/>
                    </a:lnTo>
                    <a:lnTo>
                      <a:pt x="671" y="0"/>
                    </a:lnTo>
                    <a:lnTo>
                      <a:pt x="701" y="15"/>
                    </a:lnTo>
                    <a:lnTo>
                      <a:pt x="766" y="85"/>
                    </a:lnTo>
                    <a:lnTo>
                      <a:pt x="840" y="71"/>
                    </a:lnTo>
                    <a:lnTo>
                      <a:pt x="886" y="96"/>
                    </a:lnTo>
                    <a:lnTo>
                      <a:pt x="1001" y="91"/>
                    </a:lnTo>
                    <a:lnTo>
                      <a:pt x="1088" y="118"/>
                    </a:lnTo>
                    <a:lnTo>
                      <a:pt x="1080" y="156"/>
                    </a:lnTo>
                    <a:lnTo>
                      <a:pt x="1006" y="181"/>
                    </a:lnTo>
                    <a:lnTo>
                      <a:pt x="1019" y="206"/>
                    </a:lnTo>
                    <a:lnTo>
                      <a:pt x="987" y="220"/>
                    </a:lnTo>
                    <a:lnTo>
                      <a:pt x="985" y="270"/>
                    </a:lnTo>
                    <a:lnTo>
                      <a:pt x="957" y="304"/>
                    </a:lnTo>
                    <a:lnTo>
                      <a:pt x="945" y="273"/>
                    </a:lnTo>
                    <a:lnTo>
                      <a:pt x="961" y="244"/>
                    </a:lnTo>
                    <a:lnTo>
                      <a:pt x="958" y="184"/>
                    </a:lnTo>
                    <a:lnTo>
                      <a:pt x="929" y="215"/>
                    </a:lnTo>
                    <a:lnTo>
                      <a:pt x="906" y="232"/>
                    </a:lnTo>
                    <a:lnTo>
                      <a:pt x="884" y="205"/>
                    </a:lnTo>
                    <a:lnTo>
                      <a:pt x="868" y="273"/>
                    </a:lnTo>
                    <a:lnTo>
                      <a:pt x="885" y="273"/>
                    </a:lnTo>
                    <a:lnTo>
                      <a:pt x="881" y="318"/>
                    </a:lnTo>
                    <a:lnTo>
                      <a:pt x="861" y="366"/>
                    </a:lnTo>
                    <a:lnTo>
                      <a:pt x="837" y="385"/>
                    </a:lnTo>
                    <a:lnTo>
                      <a:pt x="857" y="417"/>
                    </a:lnTo>
                    <a:lnTo>
                      <a:pt x="844" y="439"/>
                    </a:lnTo>
                    <a:lnTo>
                      <a:pt x="839" y="420"/>
                    </a:lnTo>
                    <a:lnTo>
                      <a:pt x="839" y="413"/>
                    </a:lnTo>
                    <a:lnTo>
                      <a:pt x="823" y="402"/>
                    </a:lnTo>
                    <a:lnTo>
                      <a:pt x="797" y="416"/>
                    </a:lnTo>
                    <a:lnTo>
                      <a:pt x="820" y="469"/>
                    </a:lnTo>
                    <a:lnTo>
                      <a:pt x="828" y="496"/>
                    </a:lnTo>
                    <a:lnTo>
                      <a:pt x="801" y="569"/>
                    </a:lnTo>
                    <a:lnTo>
                      <a:pt x="751" y="589"/>
                    </a:lnTo>
                    <a:lnTo>
                      <a:pt x="710" y="585"/>
                    </a:lnTo>
                    <a:lnTo>
                      <a:pt x="730" y="615"/>
                    </a:lnTo>
                    <a:lnTo>
                      <a:pt x="732" y="657"/>
                    </a:lnTo>
                    <a:lnTo>
                      <a:pt x="703" y="706"/>
                    </a:lnTo>
                    <a:lnTo>
                      <a:pt x="670" y="679"/>
                    </a:lnTo>
                    <a:lnTo>
                      <a:pt x="665" y="708"/>
                    </a:lnTo>
                    <a:lnTo>
                      <a:pt x="690" y="732"/>
                    </a:lnTo>
                    <a:lnTo>
                      <a:pt x="711" y="768"/>
                    </a:lnTo>
                    <a:lnTo>
                      <a:pt x="676" y="747"/>
                    </a:lnTo>
                    <a:lnTo>
                      <a:pt x="634" y="626"/>
                    </a:lnTo>
                    <a:lnTo>
                      <a:pt x="583" y="593"/>
                    </a:lnTo>
                    <a:lnTo>
                      <a:pt x="545" y="596"/>
                    </a:lnTo>
                    <a:lnTo>
                      <a:pt x="497" y="665"/>
                    </a:lnTo>
                    <a:lnTo>
                      <a:pt x="503" y="689"/>
                    </a:lnTo>
                    <a:lnTo>
                      <a:pt x="487" y="738"/>
                    </a:lnTo>
                    <a:lnTo>
                      <a:pt x="471" y="738"/>
                    </a:lnTo>
                    <a:lnTo>
                      <a:pt x="416" y="636"/>
                    </a:lnTo>
                    <a:lnTo>
                      <a:pt x="416" y="592"/>
                    </a:lnTo>
                    <a:lnTo>
                      <a:pt x="404" y="608"/>
                    </a:lnTo>
                    <a:lnTo>
                      <a:pt x="373" y="607"/>
                    </a:lnTo>
                    <a:lnTo>
                      <a:pt x="385" y="580"/>
                    </a:lnTo>
                    <a:lnTo>
                      <a:pt x="336" y="545"/>
                    </a:lnTo>
                    <a:lnTo>
                      <a:pt x="275" y="545"/>
                    </a:lnTo>
                    <a:lnTo>
                      <a:pt x="223" y="510"/>
                    </a:lnTo>
                    <a:lnTo>
                      <a:pt x="220" y="545"/>
                    </a:lnTo>
                    <a:lnTo>
                      <a:pt x="263" y="577"/>
                    </a:lnTo>
                    <a:lnTo>
                      <a:pt x="278" y="576"/>
                    </a:lnTo>
                    <a:lnTo>
                      <a:pt x="234" y="620"/>
                    </a:lnTo>
                    <a:lnTo>
                      <a:pt x="190" y="630"/>
                    </a:lnTo>
                    <a:lnTo>
                      <a:pt x="190" y="605"/>
                    </a:lnTo>
                    <a:lnTo>
                      <a:pt x="127" y="518"/>
                    </a:lnTo>
                    <a:lnTo>
                      <a:pt x="119" y="495"/>
                    </a:lnTo>
                    <a:lnTo>
                      <a:pt x="153" y="467"/>
                    </a:lnTo>
                    <a:lnTo>
                      <a:pt x="149" y="432"/>
                    </a:lnTo>
                    <a:lnTo>
                      <a:pt x="149" y="393"/>
                    </a:lnTo>
                    <a:lnTo>
                      <a:pt x="166" y="385"/>
                    </a:lnTo>
                    <a:lnTo>
                      <a:pt x="149" y="366"/>
                    </a:lnTo>
                    <a:lnTo>
                      <a:pt x="149" y="226"/>
                    </a:lnTo>
                    <a:lnTo>
                      <a:pt x="61" y="226"/>
                    </a:lnTo>
                    <a:lnTo>
                      <a:pt x="86" y="193"/>
                    </a:lnTo>
                    <a:lnTo>
                      <a:pt x="84" y="181"/>
                    </a:lnTo>
                    <a:lnTo>
                      <a:pt x="55" y="210"/>
                    </a:lnTo>
                    <a:lnTo>
                      <a:pt x="45" y="226"/>
                    </a:lnTo>
                    <a:lnTo>
                      <a:pt x="0" y="226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3" name="Freeform 18"/>
              <p:cNvSpPr>
                <a:spLocks/>
              </p:cNvSpPr>
              <p:nvPr/>
            </p:nvSpPr>
            <p:spPr bwMode="grayWhite">
              <a:xfrm>
                <a:off x="3135" y="720"/>
                <a:ext cx="94" cy="157"/>
              </a:xfrm>
              <a:custGeom>
                <a:avLst/>
                <a:gdLst>
                  <a:gd name="T0" fmla="*/ 63 w 94"/>
                  <a:gd name="T1" fmla="*/ 0 h 157"/>
                  <a:gd name="T2" fmla="*/ 63 w 94"/>
                  <a:gd name="T3" fmla="*/ 20 h 157"/>
                  <a:gd name="T4" fmla="*/ 55 w 94"/>
                  <a:gd name="T5" fmla="*/ 33 h 157"/>
                  <a:gd name="T6" fmla="*/ 57 w 94"/>
                  <a:gd name="T7" fmla="*/ 54 h 157"/>
                  <a:gd name="T8" fmla="*/ 47 w 94"/>
                  <a:gd name="T9" fmla="*/ 82 h 157"/>
                  <a:gd name="T10" fmla="*/ 31 w 94"/>
                  <a:gd name="T11" fmla="*/ 108 h 157"/>
                  <a:gd name="T12" fmla="*/ 7 w 94"/>
                  <a:gd name="T13" fmla="*/ 125 h 157"/>
                  <a:gd name="T14" fmla="*/ 0 w 94"/>
                  <a:gd name="T15" fmla="*/ 154 h 157"/>
                  <a:gd name="T16" fmla="*/ 10 w 94"/>
                  <a:gd name="T17" fmla="*/ 156 h 157"/>
                  <a:gd name="T18" fmla="*/ 10 w 94"/>
                  <a:gd name="T19" fmla="*/ 129 h 157"/>
                  <a:gd name="T20" fmla="*/ 44 w 94"/>
                  <a:gd name="T21" fmla="*/ 127 h 157"/>
                  <a:gd name="T22" fmla="*/ 69 w 94"/>
                  <a:gd name="T23" fmla="*/ 109 h 157"/>
                  <a:gd name="T24" fmla="*/ 69 w 94"/>
                  <a:gd name="T25" fmla="*/ 72 h 157"/>
                  <a:gd name="T26" fmla="*/ 77 w 94"/>
                  <a:gd name="T27" fmla="*/ 58 h 157"/>
                  <a:gd name="T28" fmla="*/ 64 w 94"/>
                  <a:gd name="T29" fmla="*/ 34 h 157"/>
                  <a:gd name="T30" fmla="*/ 82 w 94"/>
                  <a:gd name="T31" fmla="*/ 27 h 157"/>
                  <a:gd name="T32" fmla="*/ 93 w 94"/>
                  <a:gd name="T33" fmla="*/ 8 h 157"/>
                  <a:gd name="T34" fmla="*/ 69 w 94"/>
                  <a:gd name="T35" fmla="*/ 11 h 157"/>
                  <a:gd name="T36" fmla="*/ 63 w 94"/>
                  <a:gd name="T37" fmla="*/ 0 h 15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94"/>
                  <a:gd name="T58" fmla="*/ 0 h 157"/>
                  <a:gd name="T59" fmla="*/ 94 w 94"/>
                  <a:gd name="T60" fmla="*/ 157 h 15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94" h="157">
                    <a:moveTo>
                      <a:pt x="63" y="0"/>
                    </a:moveTo>
                    <a:lnTo>
                      <a:pt x="63" y="20"/>
                    </a:lnTo>
                    <a:lnTo>
                      <a:pt x="55" y="33"/>
                    </a:lnTo>
                    <a:lnTo>
                      <a:pt x="57" y="54"/>
                    </a:lnTo>
                    <a:lnTo>
                      <a:pt x="47" y="82"/>
                    </a:lnTo>
                    <a:lnTo>
                      <a:pt x="31" y="108"/>
                    </a:lnTo>
                    <a:lnTo>
                      <a:pt x="7" y="125"/>
                    </a:lnTo>
                    <a:lnTo>
                      <a:pt x="0" y="154"/>
                    </a:lnTo>
                    <a:lnTo>
                      <a:pt x="10" y="156"/>
                    </a:lnTo>
                    <a:lnTo>
                      <a:pt x="10" y="129"/>
                    </a:lnTo>
                    <a:lnTo>
                      <a:pt x="44" y="127"/>
                    </a:lnTo>
                    <a:lnTo>
                      <a:pt x="69" y="109"/>
                    </a:lnTo>
                    <a:lnTo>
                      <a:pt x="69" y="72"/>
                    </a:lnTo>
                    <a:lnTo>
                      <a:pt x="77" y="58"/>
                    </a:lnTo>
                    <a:lnTo>
                      <a:pt x="64" y="34"/>
                    </a:lnTo>
                    <a:lnTo>
                      <a:pt x="82" y="27"/>
                    </a:lnTo>
                    <a:lnTo>
                      <a:pt x="93" y="8"/>
                    </a:lnTo>
                    <a:lnTo>
                      <a:pt x="69" y="11"/>
                    </a:lnTo>
                    <a:lnTo>
                      <a:pt x="63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4" name="Freeform 19"/>
              <p:cNvSpPr>
                <a:spLocks/>
              </p:cNvSpPr>
              <p:nvPr/>
            </p:nvSpPr>
            <p:spPr bwMode="grayWhite">
              <a:xfrm>
                <a:off x="2780" y="1139"/>
                <a:ext cx="19" cy="36"/>
              </a:xfrm>
              <a:custGeom>
                <a:avLst/>
                <a:gdLst>
                  <a:gd name="T0" fmla="*/ 9 w 19"/>
                  <a:gd name="T1" fmla="*/ 0 h 36"/>
                  <a:gd name="T2" fmla="*/ 0 w 19"/>
                  <a:gd name="T3" fmla="*/ 16 h 36"/>
                  <a:gd name="T4" fmla="*/ 6 w 19"/>
                  <a:gd name="T5" fmla="*/ 35 h 36"/>
                  <a:gd name="T6" fmla="*/ 18 w 19"/>
                  <a:gd name="T7" fmla="*/ 21 h 36"/>
                  <a:gd name="T8" fmla="*/ 9 w 1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6"/>
                  <a:gd name="T17" fmla="*/ 19 w 1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6">
                    <a:moveTo>
                      <a:pt x="9" y="0"/>
                    </a:moveTo>
                    <a:lnTo>
                      <a:pt x="0" y="16"/>
                    </a:lnTo>
                    <a:lnTo>
                      <a:pt x="6" y="35"/>
                    </a:lnTo>
                    <a:lnTo>
                      <a:pt x="18" y="21"/>
                    </a:lnTo>
                    <a:lnTo>
                      <a:pt x="9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5" name="Freeform 20"/>
              <p:cNvSpPr>
                <a:spLocks/>
              </p:cNvSpPr>
              <p:nvPr/>
            </p:nvSpPr>
            <p:spPr bwMode="grayWhite">
              <a:xfrm>
                <a:off x="2923" y="1177"/>
                <a:ext cx="220" cy="94"/>
              </a:xfrm>
              <a:custGeom>
                <a:avLst/>
                <a:gdLst>
                  <a:gd name="T0" fmla="*/ 0 w 220"/>
                  <a:gd name="T1" fmla="*/ 0 h 94"/>
                  <a:gd name="T2" fmla="*/ 33 w 220"/>
                  <a:gd name="T3" fmla="*/ 7 h 94"/>
                  <a:gd name="T4" fmla="*/ 82 w 220"/>
                  <a:gd name="T5" fmla="*/ 41 h 94"/>
                  <a:gd name="T6" fmla="*/ 75 w 220"/>
                  <a:gd name="T7" fmla="*/ 60 h 94"/>
                  <a:gd name="T8" fmla="*/ 115 w 220"/>
                  <a:gd name="T9" fmla="*/ 77 h 94"/>
                  <a:gd name="T10" fmla="*/ 219 w 220"/>
                  <a:gd name="T11" fmla="*/ 77 h 94"/>
                  <a:gd name="T12" fmla="*/ 106 w 220"/>
                  <a:gd name="T13" fmla="*/ 93 h 94"/>
                  <a:gd name="T14" fmla="*/ 75 w 220"/>
                  <a:gd name="T15" fmla="*/ 60 h 94"/>
                  <a:gd name="T16" fmla="*/ 46 w 220"/>
                  <a:gd name="T17" fmla="*/ 54 h 94"/>
                  <a:gd name="T18" fmla="*/ 0 w 220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0"/>
                  <a:gd name="T31" fmla="*/ 0 h 94"/>
                  <a:gd name="T32" fmla="*/ 220 w 220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0" h="94">
                    <a:moveTo>
                      <a:pt x="0" y="0"/>
                    </a:moveTo>
                    <a:lnTo>
                      <a:pt x="33" y="7"/>
                    </a:lnTo>
                    <a:lnTo>
                      <a:pt x="82" y="41"/>
                    </a:lnTo>
                    <a:lnTo>
                      <a:pt x="75" y="60"/>
                    </a:lnTo>
                    <a:lnTo>
                      <a:pt x="115" y="77"/>
                    </a:lnTo>
                    <a:lnTo>
                      <a:pt x="219" y="77"/>
                    </a:lnTo>
                    <a:lnTo>
                      <a:pt x="106" y="93"/>
                    </a:lnTo>
                    <a:lnTo>
                      <a:pt x="75" y="60"/>
                    </a:lnTo>
                    <a:lnTo>
                      <a:pt x="46" y="5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6" name="Freeform 21"/>
              <p:cNvSpPr>
                <a:spLocks/>
              </p:cNvSpPr>
              <p:nvPr/>
            </p:nvSpPr>
            <p:spPr bwMode="grayWhite">
              <a:xfrm>
                <a:off x="3098" y="1255"/>
                <a:ext cx="236" cy="221"/>
              </a:xfrm>
              <a:custGeom>
                <a:avLst/>
                <a:gdLst>
                  <a:gd name="T0" fmla="*/ 190 w 236"/>
                  <a:gd name="T1" fmla="*/ 216 h 221"/>
                  <a:gd name="T2" fmla="*/ 179 w 236"/>
                  <a:gd name="T3" fmla="*/ 212 h 221"/>
                  <a:gd name="T4" fmla="*/ 154 w 236"/>
                  <a:gd name="T5" fmla="*/ 187 h 221"/>
                  <a:gd name="T6" fmla="*/ 130 w 236"/>
                  <a:gd name="T7" fmla="*/ 182 h 221"/>
                  <a:gd name="T8" fmla="*/ 124 w 236"/>
                  <a:gd name="T9" fmla="*/ 167 h 221"/>
                  <a:gd name="T10" fmla="*/ 110 w 236"/>
                  <a:gd name="T11" fmla="*/ 155 h 221"/>
                  <a:gd name="T12" fmla="*/ 87 w 236"/>
                  <a:gd name="T13" fmla="*/ 155 h 221"/>
                  <a:gd name="T14" fmla="*/ 62 w 236"/>
                  <a:gd name="T15" fmla="*/ 165 h 221"/>
                  <a:gd name="T16" fmla="*/ 40 w 236"/>
                  <a:gd name="T17" fmla="*/ 169 h 221"/>
                  <a:gd name="T18" fmla="*/ 15 w 236"/>
                  <a:gd name="T19" fmla="*/ 169 h 221"/>
                  <a:gd name="T20" fmla="*/ 14 w 236"/>
                  <a:gd name="T21" fmla="*/ 152 h 221"/>
                  <a:gd name="T22" fmla="*/ 5 w 236"/>
                  <a:gd name="T23" fmla="*/ 127 h 221"/>
                  <a:gd name="T24" fmla="*/ 3 w 236"/>
                  <a:gd name="T25" fmla="*/ 114 h 221"/>
                  <a:gd name="T26" fmla="*/ 3 w 236"/>
                  <a:gd name="T27" fmla="*/ 79 h 221"/>
                  <a:gd name="T28" fmla="*/ 44 w 236"/>
                  <a:gd name="T29" fmla="*/ 60 h 221"/>
                  <a:gd name="T30" fmla="*/ 48 w 236"/>
                  <a:gd name="T31" fmla="*/ 41 h 221"/>
                  <a:gd name="T32" fmla="*/ 57 w 236"/>
                  <a:gd name="T33" fmla="*/ 43 h 221"/>
                  <a:gd name="T34" fmla="*/ 77 w 236"/>
                  <a:gd name="T35" fmla="*/ 22 h 221"/>
                  <a:gd name="T36" fmla="*/ 98 w 236"/>
                  <a:gd name="T37" fmla="*/ 25 h 221"/>
                  <a:gd name="T38" fmla="*/ 113 w 236"/>
                  <a:gd name="T39" fmla="*/ 10 h 221"/>
                  <a:gd name="T40" fmla="*/ 125 w 236"/>
                  <a:gd name="T41" fmla="*/ 8 h 221"/>
                  <a:gd name="T42" fmla="*/ 145 w 236"/>
                  <a:gd name="T43" fmla="*/ 34 h 221"/>
                  <a:gd name="T44" fmla="*/ 163 w 236"/>
                  <a:gd name="T45" fmla="*/ 43 h 221"/>
                  <a:gd name="T46" fmla="*/ 165 w 236"/>
                  <a:gd name="T47" fmla="*/ 16 h 221"/>
                  <a:gd name="T48" fmla="*/ 172 w 236"/>
                  <a:gd name="T49" fmla="*/ 0 h 221"/>
                  <a:gd name="T50" fmla="*/ 185 w 236"/>
                  <a:gd name="T51" fmla="*/ 22 h 221"/>
                  <a:gd name="T52" fmla="*/ 196 w 236"/>
                  <a:gd name="T53" fmla="*/ 60 h 221"/>
                  <a:gd name="T54" fmla="*/ 219 w 236"/>
                  <a:gd name="T55" fmla="*/ 83 h 221"/>
                  <a:gd name="T56" fmla="*/ 232 w 236"/>
                  <a:gd name="T57" fmla="*/ 101 h 221"/>
                  <a:gd name="T58" fmla="*/ 235 w 236"/>
                  <a:gd name="T59" fmla="*/ 133 h 221"/>
                  <a:gd name="T60" fmla="*/ 221 w 236"/>
                  <a:gd name="T61" fmla="*/ 169 h 221"/>
                  <a:gd name="T62" fmla="*/ 217 w 236"/>
                  <a:gd name="T63" fmla="*/ 202 h 221"/>
                  <a:gd name="T64" fmla="*/ 196 w 236"/>
                  <a:gd name="T65" fmla="*/ 215 h 22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36"/>
                  <a:gd name="T100" fmla="*/ 0 h 221"/>
                  <a:gd name="T101" fmla="*/ 236 w 236"/>
                  <a:gd name="T102" fmla="*/ 221 h 22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36" h="221">
                    <a:moveTo>
                      <a:pt x="196" y="215"/>
                    </a:moveTo>
                    <a:lnTo>
                      <a:pt x="190" y="216"/>
                    </a:lnTo>
                    <a:lnTo>
                      <a:pt x="185" y="220"/>
                    </a:lnTo>
                    <a:lnTo>
                      <a:pt x="179" y="212"/>
                    </a:lnTo>
                    <a:lnTo>
                      <a:pt x="158" y="202"/>
                    </a:lnTo>
                    <a:lnTo>
                      <a:pt x="154" y="187"/>
                    </a:lnTo>
                    <a:lnTo>
                      <a:pt x="147" y="182"/>
                    </a:lnTo>
                    <a:lnTo>
                      <a:pt x="130" y="182"/>
                    </a:lnTo>
                    <a:lnTo>
                      <a:pt x="130" y="170"/>
                    </a:lnTo>
                    <a:lnTo>
                      <a:pt x="124" y="167"/>
                    </a:lnTo>
                    <a:lnTo>
                      <a:pt x="123" y="157"/>
                    </a:lnTo>
                    <a:lnTo>
                      <a:pt x="110" y="155"/>
                    </a:lnTo>
                    <a:lnTo>
                      <a:pt x="98" y="152"/>
                    </a:lnTo>
                    <a:lnTo>
                      <a:pt x="87" y="155"/>
                    </a:lnTo>
                    <a:lnTo>
                      <a:pt x="87" y="157"/>
                    </a:lnTo>
                    <a:lnTo>
                      <a:pt x="62" y="165"/>
                    </a:lnTo>
                    <a:lnTo>
                      <a:pt x="62" y="169"/>
                    </a:lnTo>
                    <a:lnTo>
                      <a:pt x="40" y="169"/>
                    </a:lnTo>
                    <a:lnTo>
                      <a:pt x="28" y="176"/>
                    </a:lnTo>
                    <a:lnTo>
                      <a:pt x="15" y="169"/>
                    </a:lnTo>
                    <a:lnTo>
                      <a:pt x="14" y="167"/>
                    </a:lnTo>
                    <a:lnTo>
                      <a:pt x="14" y="152"/>
                    </a:lnTo>
                    <a:lnTo>
                      <a:pt x="10" y="139"/>
                    </a:lnTo>
                    <a:lnTo>
                      <a:pt x="5" y="127"/>
                    </a:lnTo>
                    <a:lnTo>
                      <a:pt x="8" y="118"/>
                    </a:lnTo>
                    <a:lnTo>
                      <a:pt x="3" y="114"/>
                    </a:lnTo>
                    <a:lnTo>
                      <a:pt x="0" y="93"/>
                    </a:lnTo>
                    <a:lnTo>
                      <a:pt x="3" y="79"/>
                    </a:lnTo>
                    <a:lnTo>
                      <a:pt x="16" y="68"/>
                    </a:lnTo>
                    <a:lnTo>
                      <a:pt x="44" y="60"/>
                    </a:lnTo>
                    <a:lnTo>
                      <a:pt x="51" y="51"/>
                    </a:lnTo>
                    <a:lnTo>
                      <a:pt x="48" y="41"/>
                    </a:lnTo>
                    <a:lnTo>
                      <a:pt x="55" y="38"/>
                    </a:lnTo>
                    <a:lnTo>
                      <a:pt x="57" y="43"/>
                    </a:lnTo>
                    <a:lnTo>
                      <a:pt x="60" y="35"/>
                    </a:lnTo>
                    <a:lnTo>
                      <a:pt x="77" y="22"/>
                    </a:lnTo>
                    <a:lnTo>
                      <a:pt x="87" y="28"/>
                    </a:lnTo>
                    <a:lnTo>
                      <a:pt x="98" y="25"/>
                    </a:lnTo>
                    <a:lnTo>
                      <a:pt x="102" y="13"/>
                    </a:lnTo>
                    <a:lnTo>
                      <a:pt x="113" y="10"/>
                    </a:lnTo>
                    <a:lnTo>
                      <a:pt x="110" y="2"/>
                    </a:lnTo>
                    <a:lnTo>
                      <a:pt x="125" y="8"/>
                    </a:lnTo>
                    <a:lnTo>
                      <a:pt x="138" y="5"/>
                    </a:lnTo>
                    <a:lnTo>
                      <a:pt x="145" y="34"/>
                    </a:lnTo>
                    <a:lnTo>
                      <a:pt x="154" y="43"/>
                    </a:lnTo>
                    <a:lnTo>
                      <a:pt x="163" y="43"/>
                    </a:lnTo>
                    <a:lnTo>
                      <a:pt x="167" y="25"/>
                    </a:lnTo>
                    <a:lnTo>
                      <a:pt x="165" y="16"/>
                    </a:lnTo>
                    <a:lnTo>
                      <a:pt x="167" y="2"/>
                    </a:lnTo>
                    <a:lnTo>
                      <a:pt x="172" y="0"/>
                    </a:lnTo>
                    <a:lnTo>
                      <a:pt x="179" y="18"/>
                    </a:lnTo>
                    <a:lnTo>
                      <a:pt x="185" y="22"/>
                    </a:lnTo>
                    <a:lnTo>
                      <a:pt x="189" y="38"/>
                    </a:lnTo>
                    <a:lnTo>
                      <a:pt x="196" y="60"/>
                    </a:lnTo>
                    <a:lnTo>
                      <a:pt x="206" y="66"/>
                    </a:lnTo>
                    <a:lnTo>
                      <a:pt x="219" y="83"/>
                    </a:lnTo>
                    <a:lnTo>
                      <a:pt x="221" y="91"/>
                    </a:lnTo>
                    <a:lnTo>
                      <a:pt x="232" y="101"/>
                    </a:lnTo>
                    <a:lnTo>
                      <a:pt x="235" y="119"/>
                    </a:lnTo>
                    <a:lnTo>
                      <a:pt x="235" y="133"/>
                    </a:lnTo>
                    <a:lnTo>
                      <a:pt x="232" y="155"/>
                    </a:lnTo>
                    <a:lnTo>
                      <a:pt x="221" y="169"/>
                    </a:lnTo>
                    <a:lnTo>
                      <a:pt x="217" y="187"/>
                    </a:lnTo>
                    <a:lnTo>
                      <a:pt x="217" y="202"/>
                    </a:lnTo>
                    <a:lnTo>
                      <a:pt x="206" y="205"/>
                    </a:lnTo>
                    <a:lnTo>
                      <a:pt x="196" y="215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" name="Freeform 22"/>
              <p:cNvSpPr>
                <a:spLocks/>
              </p:cNvSpPr>
              <p:nvPr/>
            </p:nvSpPr>
            <p:spPr bwMode="grayWhite">
              <a:xfrm>
                <a:off x="3286" y="1488"/>
                <a:ext cx="18" cy="27"/>
              </a:xfrm>
              <a:custGeom>
                <a:avLst/>
                <a:gdLst>
                  <a:gd name="T0" fmla="*/ 9 w 18"/>
                  <a:gd name="T1" fmla="*/ 23 h 27"/>
                  <a:gd name="T2" fmla="*/ 3 w 18"/>
                  <a:gd name="T3" fmla="*/ 19 h 27"/>
                  <a:gd name="T4" fmla="*/ 3 w 18"/>
                  <a:gd name="T5" fmla="*/ 15 h 27"/>
                  <a:gd name="T6" fmla="*/ 3 w 18"/>
                  <a:gd name="T7" fmla="*/ 11 h 27"/>
                  <a:gd name="T8" fmla="*/ 2 w 18"/>
                  <a:gd name="T9" fmla="*/ 7 h 27"/>
                  <a:gd name="T10" fmla="*/ 0 w 18"/>
                  <a:gd name="T11" fmla="*/ 0 h 27"/>
                  <a:gd name="T12" fmla="*/ 3 w 18"/>
                  <a:gd name="T13" fmla="*/ 0 h 27"/>
                  <a:gd name="T14" fmla="*/ 9 w 18"/>
                  <a:gd name="T15" fmla="*/ 4 h 27"/>
                  <a:gd name="T16" fmla="*/ 12 w 18"/>
                  <a:gd name="T17" fmla="*/ 3 h 27"/>
                  <a:gd name="T18" fmla="*/ 13 w 18"/>
                  <a:gd name="T19" fmla="*/ 3 h 27"/>
                  <a:gd name="T20" fmla="*/ 17 w 18"/>
                  <a:gd name="T21" fmla="*/ 0 h 27"/>
                  <a:gd name="T22" fmla="*/ 17 w 18"/>
                  <a:gd name="T23" fmla="*/ 11 h 27"/>
                  <a:gd name="T24" fmla="*/ 15 w 18"/>
                  <a:gd name="T25" fmla="*/ 15 h 27"/>
                  <a:gd name="T26" fmla="*/ 13 w 18"/>
                  <a:gd name="T27" fmla="*/ 19 h 27"/>
                  <a:gd name="T28" fmla="*/ 13 w 18"/>
                  <a:gd name="T29" fmla="*/ 22 h 27"/>
                  <a:gd name="T30" fmla="*/ 12 w 18"/>
                  <a:gd name="T31" fmla="*/ 23 h 27"/>
                  <a:gd name="T32" fmla="*/ 12 w 18"/>
                  <a:gd name="T33" fmla="*/ 26 h 27"/>
                  <a:gd name="T34" fmla="*/ 9 w 18"/>
                  <a:gd name="T35" fmla="*/ 23 h 2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8"/>
                  <a:gd name="T55" fmla="*/ 0 h 27"/>
                  <a:gd name="T56" fmla="*/ 18 w 18"/>
                  <a:gd name="T57" fmla="*/ 27 h 2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8" h="27">
                    <a:moveTo>
                      <a:pt x="9" y="23"/>
                    </a:moveTo>
                    <a:lnTo>
                      <a:pt x="3" y="19"/>
                    </a:lnTo>
                    <a:lnTo>
                      <a:pt x="3" y="15"/>
                    </a:lnTo>
                    <a:lnTo>
                      <a:pt x="3" y="11"/>
                    </a:lnTo>
                    <a:lnTo>
                      <a:pt x="2" y="7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9" y="4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7" y="0"/>
                    </a:lnTo>
                    <a:lnTo>
                      <a:pt x="17" y="11"/>
                    </a:lnTo>
                    <a:lnTo>
                      <a:pt x="15" y="15"/>
                    </a:lnTo>
                    <a:lnTo>
                      <a:pt x="13" y="19"/>
                    </a:lnTo>
                    <a:lnTo>
                      <a:pt x="13" y="22"/>
                    </a:lnTo>
                    <a:lnTo>
                      <a:pt x="12" y="23"/>
                    </a:lnTo>
                    <a:lnTo>
                      <a:pt x="12" y="26"/>
                    </a:lnTo>
                    <a:lnTo>
                      <a:pt x="9" y="23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" name="Freeform 23"/>
              <p:cNvSpPr>
                <a:spLocks/>
              </p:cNvSpPr>
              <p:nvPr/>
            </p:nvSpPr>
            <p:spPr bwMode="grayWhite">
              <a:xfrm>
                <a:off x="2463" y="1235"/>
                <a:ext cx="26" cy="106"/>
              </a:xfrm>
              <a:custGeom>
                <a:avLst/>
                <a:gdLst>
                  <a:gd name="T0" fmla="*/ 3 w 26"/>
                  <a:gd name="T1" fmla="*/ 37 h 106"/>
                  <a:gd name="T2" fmla="*/ 13 w 26"/>
                  <a:gd name="T3" fmla="*/ 28 h 106"/>
                  <a:gd name="T4" fmla="*/ 20 w 26"/>
                  <a:gd name="T5" fmla="*/ 0 h 106"/>
                  <a:gd name="T6" fmla="*/ 25 w 26"/>
                  <a:gd name="T7" fmla="*/ 42 h 106"/>
                  <a:gd name="T8" fmla="*/ 17 w 26"/>
                  <a:gd name="T9" fmla="*/ 94 h 106"/>
                  <a:gd name="T10" fmla="*/ 0 w 26"/>
                  <a:gd name="T11" fmla="*/ 105 h 106"/>
                  <a:gd name="T12" fmla="*/ 0 w 26"/>
                  <a:gd name="T13" fmla="*/ 80 h 106"/>
                  <a:gd name="T14" fmla="*/ 5 w 26"/>
                  <a:gd name="T15" fmla="*/ 64 h 106"/>
                  <a:gd name="T16" fmla="*/ 3 w 26"/>
                  <a:gd name="T17" fmla="*/ 37 h 10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"/>
                  <a:gd name="T28" fmla="*/ 0 h 106"/>
                  <a:gd name="T29" fmla="*/ 26 w 26"/>
                  <a:gd name="T30" fmla="*/ 106 h 10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" h="106">
                    <a:moveTo>
                      <a:pt x="3" y="37"/>
                    </a:moveTo>
                    <a:lnTo>
                      <a:pt x="13" y="28"/>
                    </a:lnTo>
                    <a:lnTo>
                      <a:pt x="20" y="0"/>
                    </a:lnTo>
                    <a:lnTo>
                      <a:pt x="25" y="42"/>
                    </a:lnTo>
                    <a:lnTo>
                      <a:pt x="17" y="94"/>
                    </a:lnTo>
                    <a:lnTo>
                      <a:pt x="0" y="105"/>
                    </a:lnTo>
                    <a:lnTo>
                      <a:pt x="0" y="80"/>
                    </a:lnTo>
                    <a:lnTo>
                      <a:pt x="5" y="64"/>
                    </a:lnTo>
                    <a:lnTo>
                      <a:pt x="3" y="37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98008" name="Rectangle 24"/>
          <p:cNvSpPr>
            <a:spLocks noChangeArrowheads="1"/>
          </p:cNvSpPr>
          <p:nvPr/>
        </p:nvSpPr>
        <p:spPr bwMode="auto">
          <a:xfrm>
            <a:off x="636588" y="2686050"/>
            <a:ext cx="7861300" cy="271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n-US" sz="4000" b="1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Guiando a Igreja a um futuro dinâmico através do </a:t>
            </a:r>
            <a:br>
              <a:rPr lang="en-US" sz="4000" b="1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4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Crescimento Explosivo </a:t>
            </a:r>
            <a:br>
              <a:rPr lang="en-US" sz="4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4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 Discipulado</a:t>
            </a:r>
          </a:p>
        </p:txBody>
      </p:sp>
      <p:sp>
        <p:nvSpPr>
          <p:cNvPr id="298009" name="Text Box 25"/>
          <p:cNvSpPr txBox="1">
            <a:spLocks noChangeArrowheads="1"/>
          </p:cNvSpPr>
          <p:nvPr/>
        </p:nvSpPr>
        <p:spPr bwMode="auto">
          <a:xfrm>
            <a:off x="908050" y="866775"/>
            <a:ext cx="7208838" cy="12636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60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ush Script MT" pitchFamily="66" charset="0"/>
              </a:rPr>
              <a:t>Dynamic</a:t>
            </a:r>
            <a:r>
              <a:rPr lang="en-US" sz="6000" b="1">
                <a:solidFill>
                  <a:srgbClr val="FF29C7"/>
                </a:solidFill>
                <a:latin typeface="Brush Script MT" pitchFamily="66" charset="0"/>
              </a:rPr>
              <a:t> </a:t>
            </a:r>
            <a:r>
              <a:rPr lang="en-US" sz="60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ush Script MT" pitchFamily="66" charset="0"/>
              </a:rPr>
              <a:t>Churches</a:t>
            </a:r>
            <a:endParaRPr lang="en-US" sz="6000" b="1">
              <a:solidFill>
                <a:srgbClr val="FF0066"/>
              </a:solidFill>
              <a:latin typeface="Brush Script MT" pitchFamily="66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International</a:t>
            </a:r>
            <a:r>
              <a:rPr lang="en-US" sz="3600" b="1">
                <a:solidFill>
                  <a:srgbClr val="FF0066"/>
                </a:solidFill>
                <a:latin typeface="Arial" charset="0"/>
              </a:rPr>
              <a:t>  </a:t>
            </a:r>
            <a:endParaRPr lang="en-US" sz="2800" b="1">
              <a:solidFill>
                <a:srgbClr val="FF0066"/>
              </a:solidFill>
              <a:latin typeface="Arial" charset="0"/>
            </a:endParaRPr>
          </a:p>
        </p:txBody>
      </p:sp>
      <p:sp>
        <p:nvSpPr>
          <p:cNvPr id="298010" name="Text Box 26"/>
          <p:cNvSpPr txBox="1">
            <a:spLocks noChangeArrowheads="1"/>
          </p:cNvSpPr>
          <p:nvPr/>
        </p:nvSpPr>
        <p:spPr bwMode="auto">
          <a:xfrm>
            <a:off x="884238" y="5565775"/>
            <a:ext cx="7496175" cy="1311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 i="1">
                <a:solidFill>
                  <a:schemeClr val="tx2"/>
                </a:solidFill>
                <a:latin typeface="Arial" charset="0"/>
              </a:rPr>
              <a:t>Uma visão panorâmica de um </a:t>
            </a:r>
          </a:p>
          <a:p>
            <a:pPr algn="ctr">
              <a:defRPr/>
            </a:pPr>
            <a:r>
              <a:rPr lang="en-US" sz="4000" b="1" i="1">
                <a:solidFill>
                  <a:schemeClr val="tx2"/>
                </a:solidFill>
                <a:latin typeface="Arial" charset="0"/>
              </a:rPr>
              <a:t>processo ministerial </a:t>
            </a:r>
            <a:endParaRPr lang="en-US" sz="4800" b="1">
              <a:solidFill>
                <a:schemeClr val="tx2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98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8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98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98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008" grpId="0"/>
      <p:bldP spid="2980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60400"/>
            <a:ext cx="7315200" cy="52197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Nossa Visão</a:t>
            </a:r>
            <a:r>
              <a:rPr lang="en-US" sz="4200" smtClean="0">
                <a:solidFill>
                  <a:schemeClr val="accent2"/>
                </a:solidFill>
              </a:rPr>
              <a:t/>
            </a:r>
            <a:br>
              <a:rPr lang="en-US" sz="4200" smtClean="0">
                <a:solidFill>
                  <a:schemeClr val="accent2"/>
                </a:solidFill>
              </a:rPr>
            </a:br>
            <a:r>
              <a:rPr lang="en-US" sz="3800" smtClean="0">
                <a:solidFill>
                  <a:schemeClr val="hlink"/>
                </a:solidFill>
              </a:rPr>
              <a:t>Ter treinadores equipados, pastores e líderes Cristãos em número suficiente para desenvolver igrejas dinâmicas discipuladoras suficientes para alcançar cada comunidade em cada país do mundo com o evangelho de Jesus Cristo.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99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99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39713"/>
            <a:ext cx="9144000" cy="11430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rgbClr val="FF0066"/>
                </a:solidFill>
              </a:rPr>
              <a:t>Opções Para Usar Este Treinamento</a:t>
            </a:r>
            <a:endParaRPr lang="en-US" sz="4000" smtClean="0"/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75565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Leia o livro de tarefas e </a:t>
            </a:r>
            <a:r>
              <a:rPr lang="en-US" sz="2800" smtClean="0">
                <a:solidFill>
                  <a:srgbClr val="FFCC66"/>
                </a:solidFill>
              </a:rPr>
              <a:t>comece </a:t>
            </a:r>
            <a:r>
              <a:rPr lang="en-US" sz="2800" smtClean="0"/>
              <a:t>por você mesmo.</a:t>
            </a:r>
          </a:p>
        </p:txBody>
      </p:sp>
      <p:sp>
        <p:nvSpPr>
          <p:cNvPr id="300036" name="Text Box 4"/>
          <p:cNvSpPr txBox="1">
            <a:spLocks noChangeArrowheads="1"/>
          </p:cNvSpPr>
          <p:nvPr/>
        </p:nvSpPr>
        <p:spPr bwMode="auto">
          <a:xfrm>
            <a:off x="0" y="2540000"/>
            <a:ext cx="77724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lvl="1" defTabSz="571500"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kumimoji="1"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 Pastores, </a:t>
            </a:r>
            <a:r>
              <a:rPr kumimoji="1" lang="en-US" sz="320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treinem seus Líderes </a:t>
            </a:r>
            <a:r>
              <a:rPr kumimoji="1"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 e comecem a treinar novos líderes todos os meses ou ao surgir a necessidade.</a:t>
            </a:r>
            <a:endParaRPr lang="en-US" sz="3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0037" name="Text Box 5"/>
          <p:cNvSpPr txBox="1">
            <a:spLocks noChangeArrowheads="1"/>
          </p:cNvSpPr>
          <p:nvPr/>
        </p:nvSpPr>
        <p:spPr bwMode="auto">
          <a:xfrm>
            <a:off x="520700" y="4356100"/>
            <a:ext cx="79248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kumimoji="1"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 Proporcione </a:t>
            </a:r>
            <a:r>
              <a:rPr kumimoji="1" lang="en-US" sz="320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treinamento para outras Igrejas </a:t>
            </a:r>
            <a:r>
              <a:rPr kumimoji="1"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até que haja</a:t>
            </a:r>
            <a:r>
              <a:rPr kumimoji="1" lang="en-US" sz="320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kumimoji="1"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número suficiente de discípulos testemunhadores</a:t>
            </a:r>
            <a:r>
              <a:rPr kumimoji="1" lang="en-US" sz="320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kumimoji="1"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para alcançar sua comunidade para Cristo!</a:t>
            </a:r>
            <a:endParaRPr kumimoji="1" lang="en-US" sz="320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0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0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00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00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00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00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4" grpId="0"/>
      <p:bldP spid="300035" grpId="0" build="p" autoUpdateAnimBg="0"/>
      <p:bldP spid="300036" grpId="0" autoUpdateAnimBg="0"/>
      <p:bldP spid="30003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Conteúdo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6300" y="1473200"/>
            <a:ext cx="7696200" cy="45212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66CCFF"/>
                </a:solidFill>
              </a:rPr>
              <a:t>Crescimento Explosivo - visão panorâmica do processo de Discipulado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66CCFF"/>
                </a:solidFill>
                <a:effectLst/>
              </a:rPr>
              <a:t>Workshop Dinâmico Básico 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B2B2B2"/>
                </a:solidFill>
                <a:effectLst/>
              </a:rPr>
              <a:t>Workshop Discipulado Dinâmico 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B2B2B2"/>
                </a:solidFill>
                <a:effectLst/>
              </a:rPr>
              <a:t>Grupos Vivos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B2B2B2"/>
                </a:solidFill>
                <a:effectLst/>
              </a:rPr>
              <a:t>Workshop  Compartilhar Dinâmico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B2B2B2"/>
                </a:solidFill>
                <a:effectLst/>
              </a:rPr>
              <a:t>Workshop Expandindo seu processo de Discipulado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1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1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1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1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1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5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Pense Nisso </a:t>
            </a:r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587500"/>
            <a:ext cx="8229600" cy="4035425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2800" smtClean="0">
                <a:solidFill>
                  <a:schemeClr val="tx2"/>
                </a:solidFill>
              </a:rPr>
              <a:t>Quando você recebeu a Cristo como seu Salvador, quem caminhou com você e te ajudou a entender e viver a vida Cristã? </a:t>
            </a:r>
            <a:r>
              <a:rPr lang="en-US" sz="2800" smtClean="0">
                <a:solidFill>
                  <a:schemeClr val="hlink"/>
                </a:solidFill>
              </a:rPr>
              <a:t>Que diferença isso fez em seu crescimento?  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hlink"/>
                </a:solidFill>
              </a:rPr>
              <a:t>Se você não tivesse esse cuidado um a um, como isto teria afetado seu crescimento Cristão? 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hlink"/>
                </a:solidFill>
              </a:rPr>
              <a:t>Você já ajudou outros indivíduos em seu crescimento Cristão?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charRg st="162" end="2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02083">
                                            <p:txEl>
                                              <p:charRg st="162" end="25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02083">
                                            <p:txEl>
                                              <p:charRg st="162" end="25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charRg st="252" end="3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02083">
                                            <p:txEl>
                                              <p:charRg st="252" end="3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02083">
                                            <p:txEl>
                                              <p:charRg st="252" end="3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1500"/>
            <a:ext cx="7772400" cy="18796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000" b="1" smtClean="0">
                <a:solidFill>
                  <a:srgbClr val="FF0066"/>
                </a:solidFill>
              </a:rPr>
              <a:t>O Eterno Propósito de Deus é </a:t>
            </a:r>
            <a:br>
              <a:rPr lang="en-US" sz="4000" b="1" smtClean="0">
                <a:solidFill>
                  <a:srgbClr val="FF0066"/>
                </a:solidFill>
              </a:rPr>
            </a:br>
            <a:r>
              <a:rPr lang="en-US" sz="4000" b="1" smtClean="0">
                <a:solidFill>
                  <a:srgbClr val="FF0066"/>
                </a:solidFill>
              </a:rPr>
              <a:t>Salvar um mundo perdido</a:t>
            </a:r>
            <a:endParaRPr lang="en-US" sz="4000" b="1" smtClean="0">
              <a:solidFill>
                <a:srgbClr val="FF29C7"/>
              </a:solidFill>
            </a:endParaRP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7350" y="2655888"/>
            <a:ext cx="7880350" cy="3343275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171450" indent="-171450"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solidFill>
                  <a:schemeClr val="tx2"/>
                </a:solidFill>
                <a:latin typeface="Arial" charset="0"/>
              </a:rPr>
              <a:t>“O filho do homem (Jesus) veio buscar e salvar os que estavam perdidos” Lucas 19:10                                   </a:t>
            </a:r>
          </a:p>
          <a:p>
            <a:pPr marL="171450" indent="-171450" algn="ctr" eaLnBrk="1" hangingPunct="1">
              <a:buFont typeface="Wingdings" pitchFamily="2" charset="2"/>
              <a:buNone/>
              <a:defRPr/>
            </a:pPr>
            <a:endParaRPr lang="en-US" sz="2800" smtClean="0">
              <a:solidFill>
                <a:srgbClr val="FF0066"/>
              </a:solidFill>
              <a:latin typeface="Arial" charset="0"/>
            </a:endParaRPr>
          </a:p>
          <a:p>
            <a:pPr marL="171450" indent="-171450"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solidFill>
                  <a:srgbClr val="FF0066"/>
                </a:solidFill>
                <a:latin typeface="Arial" charset="0"/>
              </a:rPr>
              <a:t>Jesus disse:</a:t>
            </a:r>
            <a:endParaRPr lang="en-US" sz="2800" smtClean="0">
              <a:solidFill>
                <a:schemeClr val="tx2"/>
              </a:solidFill>
              <a:latin typeface="Arial" charset="0"/>
            </a:endParaRPr>
          </a:p>
          <a:p>
            <a:pPr marL="171450" indent="-171450"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solidFill>
                  <a:schemeClr val="tx2"/>
                </a:solidFill>
                <a:latin typeface="Arial" charset="0"/>
              </a:rPr>
              <a:t>“Pai.. Eu te glorifiquei na terra </a:t>
            </a:r>
            <a:r>
              <a:rPr lang="en-US" sz="2800" smtClean="0">
                <a:solidFill>
                  <a:schemeClr val="hlink"/>
                </a:solidFill>
                <a:latin typeface="Arial" charset="0"/>
              </a:rPr>
              <a:t>consumando</a:t>
            </a:r>
            <a:r>
              <a:rPr lang="en-US" sz="2800" smtClean="0">
                <a:solidFill>
                  <a:schemeClr val="tx2"/>
                </a:solidFill>
                <a:latin typeface="Arial" charset="0"/>
              </a:rPr>
              <a:t> a obra que me deste” 			João 17:4	</a:t>
            </a:r>
            <a:endParaRPr lang="en-US" sz="2800" smtClean="0">
              <a:solidFill>
                <a:srgbClr val="FFFF1B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03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03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03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106" grpId="0"/>
      <p:bldP spid="30310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2133600" y="990600"/>
            <a:ext cx="4876800" cy="4872038"/>
            <a:chOff x="1344" y="624"/>
            <a:chExt cx="3072" cy="3069"/>
          </a:xfrm>
        </p:grpSpPr>
        <p:sp>
          <p:nvSpPr>
            <p:cNvPr id="9223" name="Oval 3"/>
            <p:cNvSpPr>
              <a:spLocks noChangeArrowheads="1"/>
            </p:cNvSpPr>
            <p:nvPr/>
          </p:nvSpPr>
          <p:spPr bwMode="grayWhite">
            <a:xfrm>
              <a:off x="1344" y="624"/>
              <a:ext cx="3072" cy="306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24" name="Group 4"/>
            <p:cNvGrpSpPr>
              <a:grpSpLocks/>
            </p:cNvGrpSpPr>
            <p:nvPr/>
          </p:nvGrpSpPr>
          <p:grpSpPr bwMode="auto">
            <a:xfrm>
              <a:off x="1344" y="944"/>
              <a:ext cx="2857" cy="2280"/>
              <a:chOff x="4458" y="2991"/>
              <a:chExt cx="999" cy="797"/>
            </a:xfrm>
          </p:grpSpPr>
          <p:sp>
            <p:nvSpPr>
              <p:cNvPr id="9225" name="Freeform 5"/>
              <p:cNvSpPr>
                <a:spLocks/>
              </p:cNvSpPr>
              <p:nvPr/>
            </p:nvSpPr>
            <p:spPr bwMode="grayWhite">
              <a:xfrm>
                <a:off x="4599" y="3283"/>
                <a:ext cx="1" cy="17"/>
              </a:xfrm>
              <a:custGeom>
                <a:avLst/>
                <a:gdLst>
                  <a:gd name="T0" fmla="*/ 0 w 1"/>
                  <a:gd name="T1" fmla="*/ 0 h 17"/>
                  <a:gd name="T2" fmla="*/ 0 w 1"/>
                  <a:gd name="T3" fmla="*/ 16 h 17"/>
                  <a:gd name="T4" fmla="*/ 0 w 1"/>
                  <a:gd name="T5" fmla="*/ 16 h 17"/>
                  <a:gd name="T6" fmla="*/ 0 w 1"/>
                  <a:gd name="T7" fmla="*/ 6 h 17"/>
                  <a:gd name="T8" fmla="*/ 0 w 1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17"/>
                  <a:gd name="T17" fmla="*/ 1 w 1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17">
                    <a:moveTo>
                      <a:pt x="0" y="0"/>
                    </a:moveTo>
                    <a:lnTo>
                      <a:pt x="0" y="16"/>
                    </a:ln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6" name="Freeform 6"/>
              <p:cNvSpPr>
                <a:spLocks/>
              </p:cNvSpPr>
              <p:nvPr/>
            </p:nvSpPr>
            <p:spPr bwMode="grayWhite">
              <a:xfrm>
                <a:off x="4616" y="3305"/>
                <a:ext cx="17" cy="17"/>
              </a:xfrm>
              <a:custGeom>
                <a:avLst/>
                <a:gdLst>
                  <a:gd name="T0" fmla="*/ 0 w 17"/>
                  <a:gd name="T1" fmla="*/ 0 h 17"/>
                  <a:gd name="T2" fmla="*/ 16 w 17"/>
                  <a:gd name="T3" fmla="*/ 0 h 17"/>
                  <a:gd name="T4" fmla="*/ 16 w 17"/>
                  <a:gd name="T5" fmla="*/ 16 h 17"/>
                  <a:gd name="T6" fmla="*/ 0 w 17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"/>
                  <a:gd name="T13" fmla="*/ 0 h 17"/>
                  <a:gd name="T14" fmla="*/ 17 w 17"/>
                  <a:gd name="T15" fmla="*/ 17 h 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7" name="Freeform 7"/>
              <p:cNvSpPr>
                <a:spLocks/>
              </p:cNvSpPr>
              <p:nvPr/>
            </p:nvSpPr>
            <p:spPr bwMode="grayWhite">
              <a:xfrm>
                <a:off x="4674" y="3275"/>
                <a:ext cx="37" cy="35"/>
              </a:xfrm>
              <a:custGeom>
                <a:avLst/>
                <a:gdLst>
                  <a:gd name="T0" fmla="*/ 36 w 37"/>
                  <a:gd name="T1" fmla="*/ 0 h 35"/>
                  <a:gd name="T2" fmla="*/ 22 w 37"/>
                  <a:gd name="T3" fmla="*/ 0 h 35"/>
                  <a:gd name="T4" fmla="*/ 14 w 37"/>
                  <a:gd name="T5" fmla="*/ 9 h 35"/>
                  <a:gd name="T6" fmla="*/ 9 w 37"/>
                  <a:gd name="T7" fmla="*/ 9 h 35"/>
                  <a:gd name="T8" fmla="*/ 5 w 37"/>
                  <a:gd name="T9" fmla="*/ 13 h 35"/>
                  <a:gd name="T10" fmla="*/ 0 w 37"/>
                  <a:gd name="T11" fmla="*/ 13 h 35"/>
                  <a:gd name="T12" fmla="*/ 0 w 37"/>
                  <a:gd name="T13" fmla="*/ 25 h 35"/>
                  <a:gd name="T14" fmla="*/ 8 w 37"/>
                  <a:gd name="T15" fmla="*/ 34 h 35"/>
                  <a:gd name="T16" fmla="*/ 29 w 37"/>
                  <a:gd name="T17" fmla="*/ 34 h 35"/>
                  <a:gd name="T18" fmla="*/ 36 w 37"/>
                  <a:gd name="T19" fmla="*/ 25 h 35"/>
                  <a:gd name="T20" fmla="*/ 36 w 37"/>
                  <a:gd name="T21" fmla="*/ 0 h 3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"/>
                  <a:gd name="T34" fmla="*/ 0 h 35"/>
                  <a:gd name="T35" fmla="*/ 37 w 37"/>
                  <a:gd name="T36" fmla="*/ 35 h 3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" h="35">
                    <a:moveTo>
                      <a:pt x="36" y="0"/>
                    </a:moveTo>
                    <a:lnTo>
                      <a:pt x="22" y="0"/>
                    </a:lnTo>
                    <a:lnTo>
                      <a:pt x="14" y="9"/>
                    </a:lnTo>
                    <a:lnTo>
                      <a:pt x="9" y="9"/>
                    </a:lnTo>
                    <a:lnTo>
                      <a:pt x="5" y="13"/>
                    </a:lnTo>
                    <a:lnTo>
                      <a:pt x="0" y="13"/>
                    </a:lnTo>
                    <a:lnTo>
                      <a:pt x="0" y="25"/>
                    </a:lnTo>
                    <a:lnTo>
                      <a:pt x="8" y="34"/>
                    </a:lnTo>
                    <a:lnTo>
                      <a:pt x="29" y="34"/>
                    </a:lnTo>
                    <a:lnTo>
                      <a:pt x="36" y="25"/>
                    </a:lnTo>
                    <a:lnTo>
                      <a:pt x="36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8" name="Freeform 8"/>
              <p:cNvSpPr>
                <a:spLocks/>
              </p:cNvSpPr>
              <p:nvPr/>
            </p:nvSpPr>
            <p:spPr bwMode="grayWhite">
              <a:xfrm>
                <a:off x="4458" y="3303"/>
                <a:ext cx="324" cy="422"/>
              </a:xfrm>
              <a:custGeom>
                <a:avLst/>
                <a:gdLst>
                  <a:gd name="T0" fmla="*/ 76 w 324"/>
                  <a:gd name="T1" fmla="*/ 0 h 422"/>
                  <a:gd name="T2" fmla="*/ 71 w 324"/>
                  <a:gd name="T3" fmla="*/ 11 h 422"/>
                  <a:gd name="T4" fmla="*/ 45 w 324"/>
                  <a:gd name="T5" fmla="*/ 33 h 422"/>
                  <a:gd name="T6" fmla="*/ 40 w 324"/>
                  <a:gd name="T7" fmla="*/ 53 h 422"/>
                  <a:gd name="T8" fmla="*/ 21 w 324"/>
                  <a:gd name="T9" fmla="*/ 68 h 422"/>
                  <a:gd name="T10" fmla="*/ 8 w 324"/>
                  <a:gd name="T11" fmla="*/ 96 h 422"/>
                  <a:gd name="T12" fmla="*/ 8 w 324"/>
                  <a:gd name="T13" fmla="*/ 114 h 422"/>
                  <a:gd name="T14" fmla="*/ 0 w 324"/>
                  <a:gd name="T15" fmla="*/ 144 h 422"/>
                  <a:gd name="T16" fmla="*/ 11 w 324"/>
                  <a:gd name="T17" fmla="*/ 157 h 422"/>
                  <a:gd name="T18" fmla="*/ 40 w 324"/>
                  <a:gd name="T19" fmla="*/ 195 h 422"/>
                  <a:gd name="T20" fmla="*/ 48 w 324"/>
                  <a:gd name="T21" fmla="*/ 190 h 422"/>
                  <a:gd name="T22" fmla="*/ 99 w 324"/>
                  <a:gd name="T23" fmla="*/ 190 h 422"/>
                  <a:gd name="T24" fmla="*/ 123 w 324"/>
                  <a:gd name="T25" fmla="*/ 199 h 422"/>
                  <a:gd name="T26" fmla="*/ 121 w 324"/>
                  <a:gd name="T27" fmla="*/ 229 h 422"/>
                  <a:gd name="T28" fmla="*/ 138 w 324"/>
                  <a:gd name="T29" fmla="*/ 268 h 422"/>
                  <a:gd name="T30" fmla="*/ 137 w 324"/>
                  <a:gd name="T31" fmla="*/ 279 h 422"/>
                  <a:gd name="T32" fmla="*/ 144 w 324"/>
                  <a:gd name="T33" fmla="*/ 291 h 422"/>
                  <a:gd name="T34" fmla="*/ 133 w 324"/>
                  <a:gd name="T35" fmla="*/ 319 h 422"/>
                  <a:gd name="T36" fmla="*/ 146 w 324"/>
                  <a:gd name="T37" fmla="*/ 354 h 422"/>
                  <a:gd name="T38" fmla="*/ 153 w 324"/>
                  <a:gd name="T39" fmla="*/ 382 h 422"/>
                  <a:gd name="T40" fmla="*/ 162 w 324"/>
                  <a:gd name="T41" fmla="*/ 399 h 422"/>
                  <a:gd name="T42" fmla="*/ 171 w 324"/>
                  <a:gd name="T43" fmla="*/ 421 h 422"/>
                  <a:gd name="T44" fmla="*/ 188 w 324"/>
                  <a:gd name="T45" fmla="*/ 418 h 422"/>
                  <a:gd name="T46" fmla="*/ 216 w 324"/>
                  <a:gd name="T47" fmla="*/ 402 h 422"/>
                  <a:gd name="T48" fmla="*/ 229 w 324"/>
                  <a:gd name="T49" fmla="*/ 382 h 422"/>
                  <a:gd name="T50" fmla="*/ 228 w 324"/>
                  <a:gd name="T51" fmla="*/ 369 h 422"/>
                  <a:gd name="T52" fmla="*/ 245 w 324"/>
                  <a:gd name="T53" fmla="*/ 359 h 422"/>
                  <a:gd name="T54" fmla="*/ 242 w 324"/>
                  <a:gd name="T55" fmla="*/ 340 h 422"/>
                  <a:gd name="T56" fmla="*/ 267 w 324"/>
                  <a:gd name="T57" fmla="*/ 310 h 422"/>
                  <a:gd name="T58" fmla="*/ 271 w 324"/>
                  <a:gd name="T59" fmla="*/ 285 h 422"/>
                  <a:gd name="T60" fmla="*/ 264 w 324"/>
                  <a:gd name="T61" fmla="*/ 277 h 422"/>
                  <a:gd name="T62" fmla="*/ 267 w 324"/>
                  <a:gd name="T63" fmla="*/ 267 h 422"/>
                  <a:gd name="T64" fmla="*/ 261 w 324"/>
                  <a:gd name="T65" fmla="*/ 258 h 422"/>
                  <a:gd name="T66" fmla="*/ 280 w 324"/>
                  <a:gd name="T67" fmla="*/ 234 h 422"/>
                  <a:gd name="T68" fmla="*/ 280 w 324"/>
                  <a:gd name="T69" fmla="*/ 222 h 422"/>
                  <a:gd name="T70" fmla="*/ 306 w 324"/>
                  <a:gd name="T71" fmla="*/ 202 h 422"/>
                  <a:gd name="T72" fmla="*/ 323 w 324"/>
                  <a:gd name="T73" fmla="*/ 148 h 422"/>
                  <a:gd name="T74" fmla="*/ 299 w 324"/>
                  <a:gd name="T75" fmla="*/ 162 h 422"/>
                  <a:gd name="T76" fmla="*/ 278 w 324"/>
                  <a:gd name="T77" fmla="*/ 156 h 422"/>
                  <a:gd name="T78" fmla="*/ 281 w 324"/>
                  <a:gd name="T79" fmla="*/ 143 h 422"/>
                  <a:gd name="T80" fmla="*/ 260 w 324"/>
                  <a:gd name="T81" fmla="*/ 129 h 422"/>
                  <a:gd name="T82" fmla="*/ 250 w 324"/>
                  <a:gd name="T83" fmla="*/ 94 h 422"/>
                  <a:gd name="T84" fmla="*/ 230 w 324"/>
                  <a:gd name="T85" fmla="*/ 66 h 422"/>
                  <a:gd name="T86" fmla="*/ 230 w 324"/>
                  <a:gd name="T87" fmla="*/ 47 h 422"/>
                  <a:gd name="T88" fmla="*/ 219 w 324"/>
                  <a:gd name="T89" fmla="*/ 46 h 422"/>
                  <a:gd name="T90" fmla="*/ 212 w 324"/>
                  <a:gd name="T91" fmla="*/ 49 h 422"/>
                  <a:gd name="T92" fmla="*/ 182 w 324"/>
                  <a:gd name="T93" fmla="*/ 38 h 422"/>
                  <a:gd name="T94" fmla="*/ 174 w 324"/>
                  <a:gd name="T95" fmla="*/ 46 h 422"/>
                  <a:gd name="T96" fmla="*/ 167 w 324"/>
                  <a:gd name="T97" fmla="*/ 56 h 422"/>
                  <a:gd name="T98" fmla="*/ 151 w 324"/>
                  <a:gd name="T99" fmla="*/ 38 h 422"/>
                  <a:gd name="T100" fmla="*/ 135 w 324"/>
                  <a:gd name="T101" fmla="*/ 33 h 422"/>
                  <a:gd name="T102" fmla="*/ 134 w 324"/>
                  <a:gd name="T103" fmla="*/ 10 h 422"/>
                  <a:gd name="T104" fmla="*/ 111 w 324"/>
                  <a:gd name="T105" fmla="*/ 14 h 422"/>
                  <a:gd name="T106" fmla="*/ 96 w 324"/>
                  <a:gd name="T107" fmla="*/ 9 h 422"/>
                  <a:gd name="T108" fmla="*/ 76 w 324"/>
                  <a:gd name="T109" fmla="*/ 0 h 42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24"/>
                  <a:gd name="T166" fmla="*/ 0 h 422"/>
                  <a:gd name="T167" fmla="*/ 324 w 324"/>
                  <a:gd name="T168" fmla="*/ 422 h 42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24" h="422">
                    <a:moveTo>
                      <a:pt x="76" y="0"/>
                    </a:moveTo>
                    <a:lnTo>
                      <a:pt x="71" y="11"/>
                    </a:lnTo>
                    <a:lnTo>
                      <a:pt x="45" y="33"/>
                    </a:lnTo>
                    <a:lnTo>
                      <a:pt x="40" y="53"/>
                    </a:lnTo>
                    <a:lnTo>
                      <a:pt x="21" y="68"/>
                    </a:lnTo>
                    <a:lnTo>
                      <a:pt x="8" y="96"/>
                    </a:lnTo>
                    <a:lnTo>
                      <a:pt x="8" y="114"/>
                    </a:lnTo>
                    <a:lnTo>
                      <a:pt x="0" y="144"/>
                    </a:lnTo>
                    <a:lnTo>
                      <a:pt x="11" y="157"/>
                    </a:lnTo>
                    <a:lnTo>
                      <a:pt x="40" y="195"/>
                    </a:lnTo>
                    <a:lnTo>
                      <a:pt x="48" y="190"/>
                    </a:lnTo>
                    <a:lnTo>
                      <a:pt x="99" y="190"/>
                    </a:lnTo>
                    <a:lnTo>
                      <a:pt x="123" y="199"/>
                    </a:lnTo>
                    <a:lnTo>
                      <a:pt x="121" y="229"/>
                    </a:lnTo>
                    <a:lnTo>
                      <a:pt x="138" y="268"/>
                    </a:lnTo>
                    <a:lnTo>
                      <a:pt x="137" y="279"/>
                    </a:lnTo>
                    <a:lnTo>
                      <a:pt x="144" y="291"/>
                    </a:lnTo>
                    <a:lnTo>
                      <a:pt x="133" y="319"/>
                    </a:lnTo>
                    <a:lnTo>
                      <a:pt x="146" y="354"/>
                    </a:lnTo>
                    <a:lnTo>
                      <a:pt x="153" y="382"/>
                    </a:lnTo>
                    <a:lnTo>
                      <a:pt x="162" y="399"/>
                    </a:lnTo>
                    <a:lnTo>
                      <a:pt x="171" y="421"/>
                    </a:lnTo>
                    <a:lnTo>
                      <a:pt x="188" y="418"/>
                    </a:lnTo>
                    <a:lnTo>
                      <a:pt x="216" y="402"/>
                    </a:lnTo>
                    <a:lnTo>
                      <a:pt x="229" y="382"/>
                    </a:lnTo>
                    <a:lnTo>
                      <a:pt x="228" y="369"/>
                    </a:lnTo>
                    <a:lnTo>
                      <a:pt x="245" y="359"/>
                    </a:lnTo>
                    <a:lnTo>
                      <a:pt x="242" y="340"/>
                    </a:lnTo>
                    <a:lnTo>
                      <a:pt x="267" y="310"/>
                    </a:lnTo>
                    <a:lnTo>
                      <a:pt x="271" y="285"/>
                    </a:lnTo>
                    <a:lnTo>
                      <a:pt x="264" y="277"/>
                    </a:lnTo>
                    <a:lnTo>
                      <a:pt x="267" y="267"/>
                    </a:lnTo>
                    <a:lnTo>
                      <a:pt x="261" y="258"/>
                    </a:lnTo>
                    <a:lnTo>
                      <a:pt x="280" y="234"/>
                    </a:lnTo>
                    <a:lnTo>
                      <a:pt x="280" y="222"/>
                    </a:lnTo>
                    <a:lnTo>
                      <a:pt x="306" y="202"/>
                    </a:lnTo>
                    <a:lnTo>
                      <a:pt x="323" y="148"/>
                    </a:lnTo>
                    <a:lnTo>
                      <a:pt x="299" y="162"/>
                    </a:lnTo>
                    <a:lnTo>
                      <a:pt x="278" y="156"/>
                    </a:lnTo>
                    <a:lnTo>
                      <a:pt x="281" y="143"/>
                    </a:lnTo>
                    <a:lnTo>
                      <a:pt x="260" y="129"/>
                    </a:lnTo>
                    <a:lnTo>
                      <a:pt x="250" y="94"/>
                    </a:lnTo>
                    <a:lnTo>
                      <a:pt x="230" y="66"/>
                    </a:lnTo>
                    <a:lnTo>
                      <a:pt x="230" y="47"/>
                    </a:lnTo>
                    <a:lnTo>
                      <a:pt x="219" y="46"/>
                    </a:lnTo>
                    <a:lnTo>
                      <a:pt x="212" y="49"/>
                    </a:lnTo>
                    <a:lnTo>
                      <a:pt x="182" y="38"/>
                    </a:lnTo>
                    <a:lnTo>
                      <a:pt x="174" y="46"/>
                    </a:lnTo>
                    <a:lnTo>
                      <a:pt x="167" y="56"/>
                    </a:lnTo>
                    <a:lnTo>
                      <a:pt x="151" y="38"/>
                    </a:lnTo>
                    <a:lnTo>
                      <a:pt x="135" y="33"/>
                    </a:lnTo>
                    <a:lnTo>
                      <a:pt x="134" y="10"/>
                    </a:lnTo>
                    <a:lnTo>
                      <a:pt x="111" y="14"/>
                    </a:lnTo>
                    <a:lnTo>
                      <a:pt x="96" y="9"/>
                    </a:lnTo>
                    <a:lnTo>
                      <a:pt x="76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9" name="Freeform 9"/>
              <p:cNvSpPr>
                <a:spLocks/>
              </p:cNvSpPr>
              <p:nvPr/>
            </p:nvSpPr>
            <p:spPr bwMode="grayWhite">
              <a:xfrm>
                <a:off x="5205" y="3408"/>
                <a:ext cx="17" cy="21"/>
              </a:xfrm>
              <a:custGeom>
                <a:avLst/>
                <a:gdLst>
                  <a:gd name="T0" fmla="*/ 7 w 17"/>
                  <a:gd name="T1" fmla="*/ 0 h 21"/>
                  <a:gd name="T2" fmla="*/ 9 w 17"/>
                  <a:gd name="T3" fmla="*/ 5 h 21"/>
                  <a:gd name="T4" fmla="*/ 7 w 17"/>
                  <a:gd name="T5" fmla="*/ 10 h 21"/>
                  <a:gd name="T6" fmla="*/ 7 w 17"/>
                  <a:gd name="T7" fmla="*/ 14 h 21"/>
                  <a:gd name="T8" fmla="*/ 16 w 17"/>
                  <a:gd name="T9" fmla="*/ 17 h 21"/>
                  <a:gd name="T10" fmla="*/ 16 w 17"/>
                  <a:gd name="T11" fmla="*/ 20 h 21"/>
                  <a:gd name="T12" fmla="*/ 9 w 17"/>
                  <a:gd name="T13" fmla="*/ 17 h 21"/>
                  <a:gd name="T14" fmla="*/ 3 w 17"/>
                  <a:gd name="T15" fmla="*/ 20 h 21"/>
                  <a:gd name="T16" fmla="*/ 0 w 17"/>
                  <a:gd name="T17" fmla="*/ 17 h 21"/>
                  <a:gd name="T18" fmla="*/ 3 w 17"/>
                  <a:gd name="T19" fmla="*/ 14 h 21"/>
                  <a:gd name="T20" fmla="*/ 0 w 17"/>
                  <a:gd name="T21" fmla="*/ 10 h 21"/>
                  <a:gd name="T22" fmla="*/ 3 w 17"/>
                  <a:gd name="T23" fmla="*/ 2 h 21"/>
                  <a:gd name="T24" fmla="*/ 7 w 17"/>
                  <a:gd name="T25" fmla="*/ 0 h 2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"/>
                  <a:gd name="T40" fmla="*/ 0 h 21"/>
                  <a:gd name="T41" fmla="*/ 17 w 17"/>
                  <a:gd name="T42" fmla="*/ 21 h 2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" h="21">
                    <a:moveTo>
                      <a:pt x="7" y="0"/>
                    </a:moveTo>
                    <a:lnTo>
                      <a:pt x="9" y="5"/>
                    </a:lnTo>
                    <a:lnTo>
                      <a:pt x="7" y="10"/>
                    </a:lnTo>
                    <a:lnTo>
                      <a:pt x="7" y="14"/>
                    </a:lnTo>
                    <a:lnTo>
                      <a:pt x="16" y="17"/>
                    </a:lnTo>
                    <a:lnTo>
                      <a:pt x="16" y="20"/>
                    </a:lnTo>
                    <a:lnTo>
                      <a:pt x="9" y="17"/>
                    </a:lnTo>
                    <a:lnTo>
                      <a:pt x="3" y="20"/>
                    </a:lnTo>
                    <a:lnTo>
                      <a:pt x="0" y="17"/>
                    </a:lnTo>
                    <a:lnTo>
                      <a:pt x="3" y="14"/>
                    </a:lnTo>
                    <a:lnTo>
                      <a:pt x="0" y="10"/>
                    </a:lnTo>
                    <a:lnTo>
                      <a:pt x="3" y="2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0" name="Freeform 10"/>
              <p:cNvSpPr>
                <a:spLocks/>
              </p:cNvSpPr>
              <p:nvPr/>
            </p:nvSpPr>
            <p:spPr bwMode="grayWhite">
              <a:xfrm>
                <a:off x="5144" y="3496"/>
                <a:ext cx="49" cy="70"/>
              </a:xfrm>
              <a:custGeom>
                <a:avLst/>
                <a:gdLst>
                  <a:gd name="T0" fmla="*/ 0 w 49"/>
                  <a:gd name="T1" fmla="*/ 34 h 70"/>
                  <a:gd name="T2" fmla="*/ 17 w 49"/>
                  <a:gd name="T3" fmla="*/ 34 h 70"/>
                  <a:gd name="T4" fmla="*/ 37 w 49"/>
                  <a:gd name="T5" fmla="*/ 0 h 70"/>
                  <a:gd name="T6" fmla="*/ 48 w 49"/>
                  <a:gd name="T7" fmla="*/ 20 h 70"/>
                  <a:gd name="T8" fmla="*/ 39 w 49"/>
                  <a:gd name="T9" fmla="*/ 69 h 70"/>
                  <a:gd name="T10" fmla="*/ 3 w 49"/>
                  <a:gd name="T11" fmla="*/ 57 h 70"/>
                  <a:gd name="T12" fmla="*/ 0 w 49"/>
                  <a:gd name="T13" fmla="*/ 34 h 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9"/>
                  <a:gd name="T22" fmla="*/ 0 h 70"/>
                  <a:gd name="T23" fmla="*/ 49 w 49"/>
                  <a:gd name="T24" fmla="*/ 70 h 7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9" h="70">
                    <a:moveTo>
                      <a:pt x="0" y="34"/>
                    </a:moveTo>
                    <a:lnTo>
                      <a:pt x="17" y="34"/>
                    </a:lnTo>
                    <a:lnTo>
                      <a:pt x="37" y="0"/>
                    </a:lnTo>
                    <a:lnTo>
                      <a:pt x="48" y="20"/>
                    </a:lnTo>
                    <a:lnTo>
                      <a:pt x="39" y="69"/>
                    </a:lnTo>
                    <a:lnTo>
                      <a:pt x="3" y="57"/>
                    </a:lnTo>
                    <a:lnTo>
                      <a:pt x="0" y="34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1" name="Freeform 11"/>
              <p:cNvSpPr>
                <a:spLocks/>
              </p:cNvSpPr>
              <p:nvPr/>
            </p:nvSpPr>
            <p:spPr bwMode="grayWhite">
              <a:xfrm>
                <a:off x="5241" y="3523"/>
                <a:ext cx="84" cy="67"/>
              </a:xfrm>
              <a:custGeom>
                <a:avLst/>
                <a:gdLst>
                  <a:gd name="T0" fmla="*/ 5 w 84"/>
                  <a:gd name="T1" fmla="*/ 15 h 67"/>
                  <a:gd name="T2" fmla="*/ 0 w 84"/>
                  <a:gd name="T3" fmla="*/ 0 h 67"/>
                  <a:gd name="T4" fmla="*/ 27 w 84"/>
                  <a:gd name="T5" fmla="*/ 6 h 67"/>
                  <a:gd name="T6" fmla="*/ 67 w 84"/>
                  <a:gd name="T7" fmla="*/ 22 h 67"/>
                  <a:gd name="T8" fmla="*/ 67 w 84"/>
                  <a:gd name="T9" fmla="*/ 34 h 67"/>
                  <a:gd name="T10" fmla="*/ 83 w 84"/>
                  <a:gd name="T11" fmla="*/ 66 h 67"/>
                  <a:gd name="T12" fmla="*/ 52 w 84"/>
                  <a:gd name="T13" fmla="*/ 36 h 67"/>
                  <a:gd name="T14" fmla="*/ 31 w 84"/>
                  <a:gd name="T15" fmla="*/ 38 h 67"/>
                  <a:gd name="T16" fmla="*/ 5 w 84"/>
                  <a:gd name="T17" fmla="*/ 15 h 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67"/>
                  <a:gd name="T29" fmla="*/ 84 w 84"/>
                  <a:gd name="T30" fmla="*/ 67 h 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67">
                    <a:moveTo>
                      <a:pt x="5" y="15"/>
                    </a:moveTo>
                    <a:lnTo>
                      <a:pt x="0" y="0"/>
                    </a:lnTo>
                    <a:lnTo>
                      <a:pt x="27" y="6"/>
                    </a:lnTo>
                    <a:lnTo>
                      <a:pt x="67" y="22"/>
                    </a:lnTo>
                    <a:lnTo>
                      <a:pt x="67" y="34"/>
                    </a:lnTo>
                    <a:lnTo>
                      <a:pt x="83" y="66"/>
                    </a:lnTo>
                    <a:lnTo>
                      <a:pt x="52" y="36"/>
                    </a:lnTo>
                    <a:lnTo>
                      <a:pt x="31" y="38"/>
                    </a:lnTo>
                    <a:lnTo>
                      <a:pt x="5" y="15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2" name="Freeform 12"/>
              <p:cNvSpPr>
                <a:spLocks/>
              </p:cNvSpPr>
              <p:nvPr/>
            </p:nvSpPr>
            <p:spPr bwMode="grayWhite">
              <a:xfrm>
                <a:off x="5400" y="3660"/>
                <a:ext cx="57" cy="73"/>
              </a:xfrm>
              <a:custGeom>
                <a:avLst/>
                <a:gdLst>
                  <a:gd name="T0" fmla="*/ 34 w 57"/>
                  <a:gd name="T1" fmla="*/ 0 h 73"/>
                  <a:gd name="T2" fmla="*/ 56 w 57"/>
                  <a:gd name="T3" fmla="*/ 21 h 73"/>
                  <a:gd name="T4" fmla="*/ 11 w 57"/>
                  <a:gd name="T5" fmla="*/ 72 h 73"/>
                  <a:gd name="T6" fmla="*/ 0 w 57"/>
                  <a:gd name="T7" fmla="*/ 60 h 73"/>
                  <a:gd name="T8" fmla="*/ 32 w 57"/>
                  <a:gd name="T9" fmla="*/ 28 h 73"/>
                  <a:gd name="T10" fmla="*/ 34 w 57"/>
                  <a:gd name="T11" fmla="*/ 0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7"/>
                  <a:gd name="T19" fmla="*/ 0 h 73"/>
                  <a:gd name="T20" fmla="*/ 57 w 57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7" h="73">
                    <a:moveTo>
                      <a:pt x="34" y="0"/>
                    </a:moveTo>
                    <a:lnTo>
                      <a:pt x="56" y="21"/>
                    </a:lnTo>
                    <a:lnTo>
                      <a:pt x="11" y="72"/>
                    </a:lnTo>
                    <a:lnTo>
                      <a:pt x="0" y="60"/>
                    </a:lnTo>
                    <a:lnTo>
                      <a:pt x="32" y="28"/>
                    </a:lnTo>
                    <a:lnTo>
                      <a:pt x="34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3" name="Freeform 13"/>
              <p:cNvSpPr>
                <a:spLocks/>
              </p:cNvSpPr>
              <p:nvPr/>
            </p:nvSpPr>
            <p:spPr bwMode="grayWhite">
              <a:xfrm>
                <a:off x="4558" y="3167"/>
                <a:ext cx="29" cy="48"/>
              </a:xfrm>
              <a:custGeom>
                <a:avLst/>
                <a:gdLst>
                  <a:gd name="T0" fmla="*/ 28 w 29"/>
                  <a:gd name="T1" fmla="*/ 36 h 48"/>
                  <a:gd name="T2" fmla="*/ 20 w 29"/>
                  <a:gd name="T3" fmla="*/ 31 h 48"/>
                  <a:gd name="T4" fmla="*/ 20 w 29"/>
                  <a:gd name="T5" fmla="*/ 10 h 48"/>
                  <a:gd name="T6" fmla="*/ 24 w 29"/>
                  <a:gd name="T7" fmla="*/ 5 h 48"/>
                  <a:gd name="T8" fmla="*/ 17 w 29"/>
                  <a:gd name="T9" fmla="*/ 5 h 48"/>
                  <a:gd name="T10" fmla="*/ 21 w 29"/>
                  <a:gd name="T11" fmla="*/ 0 h 48"/>
                  <a:gd name="T12" fmla="*/ 16 w 29"/>
                  <a:gd name="T13" fmla="*/ 0 h 48"/>
                  <a:gd name="T14" fmla="*/ 10 w 29"/>
                  <a:gd name="T15" fmla="*/ 6 h 48"/>
                  <a:gd name="T16" fmla="*/ 10 w 29"/>
                  <a:gd name="T17" fmla="*/ 19 h 48"/>
                  <a:gd name="T18" fmla="*/ 13 w 29"/>
                  <a:gd name="T19" fmla="*/ 22 h 48"/>
                  <a:gd name="T20" fmla="*/ 13 w 29"/>
                  <a:gd name="T21" fmla="*/ 28 h 48"/>
                  <a:gd name="T22" fmla="*/ 11 w 29"/>
                  <a:gd name="T23" fmla="*/ 28 h 48"/>
                  <a:gd name="T24" fmla="*/ 6 w 29"/>
                  <a:gd name="T25" fmla="*/ 33 h 48"/>
                  <a:gd name="T26" fmla="*/ 6 w 29"/>
                  <a:gd name="T27" fmla="*/ 38 h 48"/>
                  <a:gd name="T28" fmla="*/ 0 w 29"/>
                  <a:gd name="T29" fmla="*/ 47 h 48"/>
                  <a:gd name="T30" fmla="*/ 21 w 29"/>
                  <a:gd name="T31" fmla="*/ 47 h 48"/>
                  <a:gd name="T32" fmla="*/ 28 w 29"/>
                  <a:gd name="T33" fmla="*/ 36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9"/>
                  <a:gd name="T52" fmla="*/ 0 h 48"/>
                  <a:gd name="T53" fmla="*/ 29 w 29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9" h="48">
                    <a:moveTo>
                      <a:pt x="28" y="36"/>
                    </a:moveTo>
                    <a:lnTo>
                      <a:pt x="20" y="31"/>
                    </a:lnTo>
                    <a:lnTo>
                      <a:pt x="20" y="10"/>
                    </a:lnTo>
                    <a:lnTo>
                      <a:pt x="24" y="5"/>
                    </a:lnTo>
                    <a:lnTo>
                      <a:pt x="17" y="5"/>
                    </a:lnTo>
                    <a:lnTo>
                      <a:pt x="21" y="0"/>
                    </a:lnTo>
                    <a:lnTo>
                      <a:pt x="16" y="0"/>
                    </a:lnTo>
                    <a:lnTo>
                      <a:pt x="10" y="6"/>
                    </a:lnTo>
                    <a:lnTo>
                      <a:pt x="10" y="19"/>
                    </a:lnTo>
                    <a:lnTo>
                      <a:pt x="13" y="22"/>
                    </a:lnTo>
                    <a:lnTo>
                      <a:pt x="13" y="28"/>
                    </a:lnTo>
                    <a:lnTo>
                      <a:pt x="11" y="28"/>
                    </a:lnTo>
                    <a:lnTo>
                      <a:pt x="6" y="33"/>
                    </a:lnTo>
                    <a:lnTo>
                      <a:pt x="6" y="38"/>
                    </a:lnTo>
                    <a:lnTo>
                      <a:pt x="0" y="47"/>
                    </a:lnTo>
                    <a:lnTo>
                      <a:pt x="21" y="47"/>
                    </a:lnTo>
                    <a:lnTo>
                      <a:pt x="28" y="36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4" name="Freeform 14"/>
              <p:cNvSpPr>
                <a:spLocks/>
              </p:cNvSpPr>
              <p:nvPr/>
            </p:nvSpPr>
            <p:spPr bwMode="grayWhite">
              <a:xfrm>
                <a:off x="4549" y="3183"/>
                <a:ext cx="17" cy="17"/>
              </a:xfrm>
              <a:custGeom>
                <a:avLst/>
                <a:gdLst>
                  <a:gd name="T0" fmla="*/ 13 w 17"/>
                  <a:gd name="T1" fmla="*/ 5 h 17"/>
                  <a:gd name="T2" fmla="*/ 16 w 17"/>
                  <a:gd name="T3" fmla="*/ 5 h 17"/>
                  <a:gd name="T4" fmla="*/ 16 w 17"/>
                  <a:gd name="T5" fmla="*/ 0 h 17"/>
                  <a:gd name="T6" fmla="*/ 10 w 17"/>
                  <a:gd name="T7" fmla="*/ 0 h 17"/>
                  <a:gd name="T8" fmla="*/ 0 w 17"/>
                  <a:gd name="T9" fmla="*/ 10 h 17"/>
                  <a:gd name="T10" fmla="*/ 0 w 17"/>
                  <a:gd name="T11" fmla="*/ 16 h 17"/>
                  <a:gd name="T12" fmla="*/ 9 w 17"/>
                  <a:gd name="T13" fmla="*/ 16 h 17"/>
                  <a:gd name="T14" fmla="*/ 13 w 17"/>
                  <a:gd name="T15" fmla="*/ 11 h 17"/>
                  <a:gd name="T16" fmla="*/ 13 w 17"/>
                  <a:gd name="T17" fmla="*/ 5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"/>
                  <a:gd name="T28" fmla="*/ 0 h 17"/>
                  <a:gd name="T29" fmla="*/ 17 w 17"/>
                  <a:gd name="T30" fmla="*/ 17 h 1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" h="17">
                    <a:moveTo>
                      <a:pt x="13" y="5"/>
                    </a:moveTo>
                    <a:lnTo>
                      <a:pt x="16" y="5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9" y="16"/>
                    </a:lnTo>
                    <a:lnTo>
                      <a:pt x="13" y="11"/>
                    </a:lnTo>
                    <a:lnTo>
                      <a:pt x="13" y="5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5" name="Freeform 15"/>
              <p:cNvSpPr>
                <a:spLocks/>
              </p:cNvSpPr>
              <p:nvPr/>
            </p:nvSpPr>
            <p:spPr bwMode="grayWhite">
              <a:xfrm>
                <a:off x="4527" y="3155"/>
                <a:ext cx="184" cy="155"/>
              </a:xfrm>
              <a:custGeom>
                <a:avLst/>
                <a:gdLst>
                  <a:gd name="T0" fmla="*/ 120 w 184"/>
                  <a:gd name="T1" fmla="*/ 10 h 155"/>
                  <a:gd name="T2" fmla="*/ 144 w 184"/>
                  <a:gd name="T3" fmla="*/ 14 h 155"/>
                  <a:gd name="T4" fmla="*/ 129 w 184"/>
                  <a:gd name="T5" fmla="*/ 20 h 155"/>
                  <a:gd name="T6" fmla="*/ 123 w 184"/>
                  <a:gd name="T7" fmla="*/ 29 h 155"/>
                  <a:gd name="T8" fmla="*/ 114 w 184"/>
                  <a:gd name="T9" fmla="*/ 50 h 155"/>
                  <a:gd name="T10" fmla="*/ 100 w 184"/>
                  <a:gd name="T11" fmla="*/ 51 h 155"/>
                  <a:gd name="T12" fmla="*/ 88 w 184"/>
                  <a:gd name="T13" fmla="*/ 49 h 155"/>
                  <a:gd name="T14" fmla="*/ 94 w 184"/>
                  <a:gd name="T15" fmla="*/ 39 h 155"/>
                  <a:gd name="T16" fmla="*/ 88 w 184"/>
                  <a:gd name="T17" fmla="*/ 26 h 155"/>
                  <a:gd name="T18" fmla="*/ 81 w 184"/>
                  <a:gd name="T19" fmla="*/ 49 h 155"/>
                  <a:gd name="T20" fmla="*/ 62 w 184"/>
                  <a:gd name="T21" fmla="*/ 60 h 155"/>
                  <a:gd name="T22" fmla="*/ 52 w 184"/>
                  <a:gd name="T23" fmla="*/ 67 h 155"/>
                  <a:gd name="T24" fmla="*/ 38 w 184"/>
                  <a:gd name="T25" fmla="*/ 77 h 155"/>
                  <a:gd name="T26" fmla="*/ 30 w 184"/>
                  <a:gd name="T27" fmla="*/ 102 h 155"/>
                  <a:gd name="T28" fmla="*/ 5 w 184"/>
                  <a:gd name="T29" fmla="*/ 93 h 155"/>
                  <a:gd name="T30" fmla="*/ 0 w 184"/>
                  <a:gd name="T31" fmla="*/ 111 h 155"/>
                  <a:gd name="T32" fmla="*/ 10 w 184"/>
                  <a:gd name="T33" fmla="*/ 138 h 155"/>
                  <a:gd name="T34" fmla="*/ 50 w 184"/>
                  <a:gd name="T35" fmla="*/ 109 h 155"/>
                  <a:gd name="T36" fmla="*/ 75 w 184"/>
                  <a:gd name="T37" fmla="*/ 103 h 155"/>
                  <a:gd name="T38" fmla="*/ 79 w 184"/>
                  <a:gd name="T39" fmla="*/ 115 h 155"/>
                  <a:gd name="T40" fmla="*/ 99 w 184"/>
                  <a:gd name="T41" fmla="*/ 143 h 155"/>
                  <a:gd name="T42" fmla="*/ 101 w 184"/>
                  <a:gd name="T43" fmla="*/ 135 h 155"/>
                  <a:gd name="T44" fmla="*/ 107 w 184"/>
                  <a:gd name="T45" fmla="*/ 135 h 155"/>
                  <a:gd name="T46" fmla="*/ 88 w 184"/>
                  <a:gd name="T47" fmla="*/ 108 h 155"/>
                  <a:gd name="T48" fmla="*/ 94 w 184"/>
                  <a:gd name="T49" fmla="*/ 99 h 155"/>
                  <a:gd name="T50" fmla="*/ 114 w 184"/>
                  <a:gd name="T51" fmla="*/ 127 h 155"/>
                  <a:gd name="T52" fmla="*/ 123 w 184"/>
                  <a:gd name="T53" fmla="*/ 144 h 155"/>
                  <a:gd name="T54" fmla="*/ 127 w 184"/>
                  <a:gd name="T55" fmla="*/ 154 h 155"/>
                  <a:gd name="T56" fmla="*/ 131 w 184"/>
                  <a:gd name="T57" fmla="*/ 136 h 155"/>
                  <a:gd name="T58" fmla="*/ 144 w 184"/>
                  <a:gd name="T59" fmla="*/ 130 h 155"/>
                  <a:gd name="T60" fmla="*/ 153 w 184"/>
                  <a:gd name="T61" fmla="*/ 126 h 155"/>
                  <a:gd name="T62" fmla="*/ 150 w 184"/>
                  <a:gd name="T63" fmla="*/ 113 h 155"/>
                  <a:gd name="T64" fmla="*/ 157 w 184"/>
                  <a:gd name="T65" fmla="*/ 90 h 155"/>
                  <a:gd name="T66" fmla="*/ 166 w 184"/>
                  <a:gd name="T67" fmla="*/ 93 h 155"/>
                  <a:gd name="T68" fmla="*/ 169 w 184"/>
                  <a:gd name="T69" fmla="*/ 103 h 155"/>
                  <a:gd name="T70" fmla="*/ 177 w 184"/>
                  <a:gd name="T71" fmla="*/ 98 h 155"/>
                  <a:gd name="T72" fmla="*/ 175 w 184"/>
                  <a:gd name="T73" fmla="*/ 95 h 155"/>
                  <a:gd name="T74" fmla="*/ 180 w 184"/>
                  <a:gd name="T75" fmla="*/ 81 h 155"/>
                  <a:gd name="T76" fmla="*/ 183 w 184"/>
                  <a:gd name="T77" fmla="*/ 98 h 155"/>
                  <a:gd name="T78" fmla="*/ 120 w 184"/>
                  <a:gd name="T79" fmla="*/ 0 h 15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84"/>
                  <a:gd name="T121" fmla="*/ 0 h 155"/>
                  <a:gd name="T122" fmla="*/ 184 w 184"/>
                  <a:gd name="T123" fmla="*/ 155 h 15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84" h="155">
                    <a:moveTo>
                      <a:pt x="120" y="0"/>
                    </a:moveTo>
                    <a:lnTo>
                      <a:pt x="120" y="10"/>
                    </a:lnTo>
                    <a:lnTo>
                      <a:pt x="124" y="14"/>
                    </a:lnTo>
                    <a:lnTo>
                      <a:pt x="144" y="14"/>
                    </a:lnTo>
                    <a:lnTo>
                      <a:pt x="144" y="20"/>
                    </a:lnTo>
                    <a:lnTo>
                      <a:pt x="129" y="20"/>
                    </a:lnTo>
                    <a:lnTo>
                      <a:pt x="129" y="37"/>
                    </a:lnTo>
                    <a:lnTo>
                      <a:pt x="123" y="29"/>
                    </a:lnTo>
                    <a:lnTo>
                      <a:pt x="123" y="40"/>
                    </a:lnTo>
                    <a:lnTo>
                      <a:pt x="114" y="50"/>
                    </a:lnTo>
                    <a:lnTo>
                      <a:pt x="109" y="44"/>
                    </a:lnTo>
                    <a:lnTo>
                      <a:pt x="100" y="51"/>
                    </a:lnTo>
                    <a:lnTo>
                      <a:pt x="99" y="49"/>
                    </a:lnTo>
                    <a:lnTo>
                      <a:pt x="88" y="49"/>
                    </a:lnTo>
                    <a:lnTo>
                      <a:pt x="94" y="42"/>
                    </a:lnTo>
                    <a:lnTo>
                      <a:pt x="94" y="39"/>
                    </a:lnTo>
                    <a:lnTo>
                      <a:pt x="88" y="34"/>
                    </a:lnTo>
                    <a:lnTo>
                      <a:pt x="88" y="26"/>
                    </a:lnTo>
                    <a:lnTo>
                      <a:pt x="81" y="34"/>
                    </a:lnTo>
                    <a:lnTo>
                      <a:pt x="81" y="49"/>
                    </a:lnTo>
                    <a:lnTo>
                      <a:pt x="73" y="49"/>
                    </a:lnTo>
                    <a:lnTo>
                      <a:pt x="62" y="60"/>
                    </a:lnTo>
                    <a:lnTo>
                      <a:pt x="58" y="60"/>
                    </a:lnTo>
                    <a:lnTo>
                      <a:pt x="52" y="67"/>
                    </a:lnTo>
                    <a:lnTo>
                      <a:pt x="30" y="67"/>
                    </a:lnTo>
                    <a:lnTo>
                      <a:pt x="38" y="77"/>
                    </a:lnTo>
                    <a:lnTo>
                      <a:pt x="38" y="93"/>
                    </a:lnTo>
                    <a:lnTo>
                      <a:pt x="30" y="102"/>
                    </a:lnTo>
                    <a:lnTo>
                      <a:pt x="22" y="93"/>
                    </a:lnTo>
                    <a:lnTo>
                      <a:pt x="5" y="93"/>
                    </a:lnTo>
                    <a:lnTo>
                      <a:pt x="5" y="104"/>
                    </a:lnTo>
                    <a:lnTo>
                      <a:pt x="0" y="111"/>
                    </a:lnTo>
                    <a:lnTo>
                      <a:pt x="0" y="126"/>
                    </a:lnTo>
                    <a:lnTo>
                      <a:pt x="10" y="138"/>
                    </a:lnTo>
                    <a:lnTo>
                      <a:pt x="26" y="138"/>
                    </a:lnTo>
                    <a:lnTo>
                      <a:pt x="50" y="109"/>
                    </a:lnTo>
                    <a:lnTo>
                      <a:pt x="72" y="109"/>
                    </a:lnTo>
                    <a:lnTo>
                      <a:pt x="75" y="103"/>
                    </a:lnTo>
                    <a:lnTo>
                      <a:pt x="80" y="109"/>
                    </a:lnTo>
                    <a:lnTo>
                      <a:pt x="79" y="115"/>
                    </a:lnTo>
                    <a:lnTo>
                      <a:pt x="99" y="135"/>
                    </a:lnTo>
                    <a:lnTo>
                      <a:pt x="99" y="143"/>
                    </a:lnTo>
                    <a:lnTo>
                      <a:pt x="104" y="140"/>
                    </a:lnTo>
                    <a:lnTo>
                      <a:pt x="101" y="135"/>
                    </a:lnTo>
                    <a:lnTo>
                      <a:pt x="104" y="132"/>
                    </a:lnTo>
                    <a:lnTo>
                      <a:pt x="107" y="135"/>
                    </a:lnTo>
                    <a:lnTo>
                      <a:pt x="109" y="134"/>
                    </a:lnTo>
                    <a:lnTo>
                      <a:pt x="88" y="108"/>
                    </a:lnTo>
                    <a:lnTo>
                      <a:pt x="88" y="99"/>
                    </a:lnTo>
                    <a:lnTo>
                      <a:pt x="94" y="99"/>
                    </a:lnTo>
                    <a:lnTo>
                      <a:pt x="94" y="104"/>
                    </a:lnTo>
                    <a:lnTo>
                      <a:pt x="114" y="127"/>
                    </a:lnTo>
                    <a:lnTo>
                      <a:pt x="114" y="134"/>
                    </a:lnTo>
                    <a:lnTo>
                      <a:pt x="123" y="144"/>
                    </a:lnTo>
                    <a:lnTo>
                      <a:pt x="121" y="146"/>
                    </a:lnTo>
                    <a:lnTo>
                      <a:pt x="127" y="154"/>
                    </a:lnTo>
                    <a:lnTo>
                      <a:pt x="137" y="143"/>
                    </a:lnTo>
                    <a:lnTo>
                      <a:pt x="131" y="136"/>
                    </a:lnTo>
                    <a:lnTo>
                      <a:pt x="137" y="130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3" y="126"/>
                    </a:lnTo>
                    <a:lnTo>
                      <a:pt x="147" y="117"/>
                    </a:lnTo>
                    <a:lnTo>
                      <a:pt x="150" y="113"/>
                    </a:lnTo>
                    <a:lnTo>
                      <a:pt x="150" y="98"/>
                    </a:lnTo>
                    <a:lnTo>
                      <a:pt x="157" y="90"/>
                    </a:lnTo>
                    <a:lnTo>
                      <a:pt x="160" y="93"/>
                    </a:lnTo>
                    <a:lnTo>
                      <a:pt x="166" y="93"/>
                    </a:lnTo>
                    <a:lnTo>
                      <a:pt x="163" y="97"/>
                    </a:lnTo>
                    <a:lnTo>
                      <a:pt x="169" y="103"/>
                    </a:lnTo>
                    <a:lnTo>
                      <a:pt x="172" y="98"/>
                    </a:lnTo>
                    <a:lnTo>
                      <a:pt x="177" y="98"/>
                    </a:lnTo>
                    <a:lnTo>
                      <a:pt x="177" y="95"/>
                    </a:lnTo>
                    <a:lnTo>
                      <a:pt x="175" y="95"/>
                    </a:lnTo>
                    <a:lnTo>
                      <a:pt x="171" y="93"/>
                    </a:lnTo>
                    <a:lnTo>
                      <a:pt x="180" y="81"/>
                    </a:lnTo>
                    <a:lnTo>
                      <a:pt x="180" y="98"/>
                    </a:lnTo>
                    <a:lnTo>
                      <a:pt x="183" y="98"/>
                    </a:lnTo>
                    <a:lnTo>
                      <a:pt x="183" y="0"/>
                    </a:lnTo>
                    <a:lnTo>
                      <a:pt x="120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6" name="Freeform 16"/>
              <p:cNvSpPr>
                <a:spLocks/>
              </p:cNvSpPr>
              <p:nvPr/>
            </p:nvSpPr>
            <p:spPr bwMode="grayWhite">
              <a:xfrm>
                <a:off x="4605" y="2991"/>
                <a:ext cx="782" cy="553"/>
              </a:xfrm>
              <a:custGeom>
                <a:avLst/>
                <a:gdLst>
                  <a:gd name="T0" fmla="*/ 22 w 782"/>
                  <a:gd name="T1" fmla="*/ 145 h 553"/>
                  <a:gd name="T2" fmla="*/ 71 w 782"/>
                  <a:gd name="T3" fmla="*/ 96 h 553"/>
                  <a:gd name="T4" fmla="*/ 101 w 782"/>
                  <a:gd name="T5" fmla="*/ 130 h 553"/>
                  <a:gd name="T6" fmla="*/ 84 w 782"/>
                  <a:gd name="T7" fmla="*/ 128 h 553"/>
                  <a:gd name="T8" fmla="*/ 155 w 782"/>
                  <a:gd name="T9" fmla="*/ 123 h 553"/>
                  <a:gd name="T10" fmla="*/ 172 w 782"/>
                  <a:gd name="T11" fmla="*/ 79 h 553"/>
                  <a:gd name="T12" fmla="*/ 172 w 782"/>
                  <a:gd name="T13" fmla="*/ 89 h 553"/>
                  <a:gd name="T14" fmla="*/ 160 w 782"/>
                  <a:gd name="T15" fmla="*/ 123 h 553"/>
                  <a:gd name="T16" fmla="*/ 216 w 782"/>
                  <a:gd name="T17" fmla="*/ 95 h 553"/>
                  <a:gd name="T18" fmla="*/ 330 w 782"/>
                  <a:gd name="T19" fmla="*/ 16 h 553"/>
                  <a:gd name="T20" fmla="*/ 412 w 782"/>
                  <a:gd name="T21" fmla="*/ 20 h 553"/>
                  <a:gd name="T22" fmla="*/ 503 w 782"/>
                  <a:gd name="T23" fmla="*/ 10 h 553"/>
                  <a:gd name="T24" fmla="*/ 602 w 782"/>
                  <a:gd name="T25" fmla="*/ 51 h 553"/>
                  <a:gd name="T26" fmla="*/ 718 w 782"/>
                  <a:gd name="T27" fmla="*/ 65 h 553"/>
                  <a:gd name="T28" fmla="*/ 775 w 782"/>
                  <a:gd name="T29" fmla="*/ 112 h 553"/>
                  <a:gd name="T30" fmla="*/ 731 w 782"/>
                  <a:gd name="T31" fmla="*/ 148 h 553"/>
                  <a:gd name="T32" fmla="*/ 707 w 782"/>
                  <a:gd name="T33" fmla="*/ 194 h 553"/>
                  <a:gd name="T34" fmla="*/ 678 w 782"/>
                  <a:gd name="T35" fmla="*/ 196 h 553"/>
                  <a:gd name="T36" fmla="*/ 687 w 782"/>
                  <a:gd name="T37" fmla="*/ 132 h 553"/>
                  <a:gd name="T38" fmla="*/ 650 w 782"/>
                  <a:gd name="T39" fmla="*/ 166 h 553"/>
                  <a:gd name="T40" fmla="*/ 623 w 782"/>
                  <a:gd name="T41" fmla="*/ 196 h 553"/>
                  <a:gd name="T42" fmla="*/ 632 w 782"/>
                  <a:gd name="T43" fmla="*/ 228 h 553"/>
                  <a:gd name="T44" fmla="*/ 600 w 782"/>
                  <a:gd name="T45" fmla="*/ 276 h 553"/>
                  <a:gd name="T46" fmla="*/ 605 w 782"/>
                  <a:gd name="T47" fmla="*/ 315 h 553"/>
                  <a:gd name="T48" fmla="*/ 602 w 782"/>
                  <a:gd name="T49" fmla="*/ 296 h 553"/>
                  <a:gd name="T50" fmla="*/ 572 w 782"/>
                  <a:gd name="T51" fmla="*/ 299 h 553"/>
                  <a:gd name="T52" fmla="*/ 594 w 782"/>
                  <a:gd name="T53" fmla="*/ 356 h 553"/>
                  <a:gd name="T54" fmla="*/ 539 w 782"/>
                  <a:gd name="T55" fmla="*/ 423 h 553"/>
                  <a:gd name="T56" fmla="*/ 524 w 782"/>
                  <a:gd name="T57" fmla="*/ 442 h 553"/>
                  <a:gd name="T58" fmla="*/ 504 w 782"/>
                  <a:gd name="T59" fmla="*/ 507 h 553"/>
                  <a:gd name="T60" fmla="*/ 477 w 782"/>
                  <a:gd name="T61" fmla="*/ 508 h 553"/>
                  <a:gd name="T62" fmla="*/ 510 w 782"/>
                  <a:gd name="T63" fmla="*/ 552 h 553"/>
                  <a:gd name="T64" fmla="*/ 455 w 782"/>
                  <a:gd name="T65" fmla="*/ 449 h 553"/>
                  <a:gd name="T66" fmla="*/ 391 w 782"/>
                  <a:gd name="T67" fmla="*/ 428 h 553"/>
                  <a:gd name="T68" fmla="*/ 361 w 782"/>
                  <a:gd name="T69" fmla="*/ 495 h 553"/>
                  <a:gd name="T70" fmla="*/ 338 w 782"/>
                  <a:gd name="T71" fmla="*/ 530 h 553"/>
                  <a:gd name="T72" fmla="*/ 298 w 782"/>
                  <a:gd name="T73" fmla="*/ 425 h 553"/>
                  <a:gd name="T74" fmla="*/ 267 w 782"/>
                  <a:gd name="T75" fmla="*/ 436 h 553"/>
                  <a:gd name="T76" fmla="*/ 241 w 782"/>
                  <a:gd name="T77" fmla="*/ 391 h 553"/>
                  <a:gd name="T78" fmla="*/ 160 w 782"/>
                  <a:gd name="T79" fmla="*/ 366 h 553"/>
                  <a:gd name="T80" fmla="*/ 188 w 782"/>
                  <a:gd name="T81" fmla="*/ 414 h 553"/>
                  <a:gd name="T82" fmla="*/ 167 w 782"/>
                  <a:gd name="T83" fmla="*/ 445 h 553"/>
                  <a:gd name="T84" fmla="*/ 136 w 782"/>
                  <a:gd name="T85" fmla="*/ 434 h 553"/>
                  <a:gd name="T86" fmla="*/ 85 w 782"/>
                  <a:gd name="T87" fmla="*/ 355 h 553"/>
                  <a:gd name="T88" fmla="*/ 106 w 782"/>
                  <a:gd name="T89" fmla="*/ 310 h 553"/>
                  <a:gd name="T90" fmla="*/ 119 w 782"/>
                  <a:gd name="T91" fmla="*/ 276 h 553"/>
                  <a:gd name="T92" fmla="*/ 106 w 782"/>
                  <a:gd name="T93" fmla="*/ 162 h 553"/>
                  <a:gd name="T94" fmla="*/ 61 w 782"/>
                  <a:gd name="T95" fmla="*/ 138 h 553"/>
                  <a:gd name="T96" fmla="*/ 39 w 782"/>
                  <a:gd name="T97" fmla="*/ 150 h 553"/>
                  <a:gd name="T98" fmla="*/ 0 w 782"/>
                  <a:gd name="T99" fmla="*/ 162 h 55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782"/>
                  <a:gd name="T151" fmla="*/ 0 h 553"/>
                  <a:gd name="T152" fmla="*/ 782 w 782"/>
                  <a:gd name="T153" fmla="*/ 553 h 55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782" h="553">
                    <a:moveTo>
                      <a:pt x="0" y="162"/>
                    </a:moveTo>
                    <a:lnTo>
                      <a:pt x="22" y="145"/>
                    </a:lnTo>
                    <a:lnTo>
                      <a:pt x="44" y="112"/>
                    </a:lnTo>
                    <a:lnTo>
                      <a:pt x="71" y="96"/>
                    </a:lnTo>
                    <a:lnTo>
                      <a:pt x="98" y="115"/>
                    </a:lnTo>
                    <a:lnTo>
                      <a:pt x="101" y="130"/>
                    </a:lnTo>
                    <a:lnTo>
                      <a:pt x="95" y="130"/>
                    </a:lnTo>
                    <a:lnTo>
                      <a:pt x="84" y="128"/>
                    </a:lnTo>
                    <a:lnTo>
                      <a:pt x="98" y="145"/>
                    </a:lnTo>
                    <a:lnTo>
                      <a:pt x="155" y="123"/>
                    </a:lnTo>
                    <a:lnTo>
                      <a:pt x="147" y="107"/>
                    </a:lnTo>
                    <a:lnTo>
                      <a:pt x="172" y="79"/>
                    </a:lnTo>
                    <a:lnTo>
                      <a:pt x="188" y="79"/>
                    </a:lnTo>
                    <a:lnTo>
                      <a:pt x="172" y="89"/>
                    </a:lnTo>
                    <a:lnTo>
                      <a:pt x="160" y="109"/>
                    </a:lnTo>
                    <a:lnTo>
                      <a:pt x="160" y="123"/>
                    </a:lnTo>
                    <a:lnTo>
                      <a:pt x="183" y="138"/>
                    </a:lnTo>
                    <a:lnTo>
                      <a:pt x="216" y="95"/>
                    </a:lnTo>
                    <a:lnTo>
                      <a:pt x="330" y="45"/>
                    </a:lnTo>
                    <a:lnTo>
                      <a:pt x="330" y="16"/>
                    </a:lnTo>
                    <a:lnTo>
                      <a:pt x="382" y="5"/>
                    </a:lnTo>
                    <a:lnTo>
                      <a:pt x="412" y="20"/>
                    </a:lnTo>
                    <a:lnTo>
                      <a:pt x="481" y="0"/>
                    </a:lnTo>
                    <a:lnTo>
                      <a:pt x="503" y="10"/>
                    </a:lnTo>
                    <a:lnTo>
                      <a:pt x="549" y="61"/>
                    </a:lnTo>
                    <a:lnTo>
                      <a:pt x="602" y="51"/>
                    </a:lnTo>
                    <a:lnTo>
                      <a:pt x="635" y="69"/>
                    </a:lnTo>
                    <a:lnTo>
                      <a:pt x="718" y="65"/>
                    </a:lnTo>
                    <a:lnTo>
                      <a:pt x="781" y="84"/>
                    </a:lnTo>
                    <a:lnTo>
                      <a:pt x="775" y="112"/>
                    </a:lnTo>
                    <a:lnTo>
                      <a:pt x="722" y="130"/>
                    </a:lnTo>
                    <a:lnTo>
                      <a:pt x="731" y="148"/>
                    </a:lnTo>
                    <a:lnTo>
                      <a:pt x="708" y="158"/>
                    </a:lnTo>
                    <a:lnTo>
                      <a:pt x="707" y="194"/>
                    </a:lnTo>
                    <a:lnTo>
                      <a:pt x="686" y="218"/>
                    </a:lnTo>
                    <a:lnTo>
                      <a:pt x="678" y="196"/>
                    </a:lnTo>
                    <a:lnTo>
                      <a:pt x="689" y="175"/>
                    </a:lnTo>
                    <a:lnTo>
                      <a:pt x="687" y="132"/>
                    </a:lnTo>
                    <a:lnTo>
                      <a:pt x="666" y="154"/>
                    </a:lnTo>
                    <a:lnTo>
                      <a:pt x="650" y="166"/>
                    </a:lnTo>
                    <a:lnTo>
                      <a:pt x="634" y="147"/>
                    </a:lnTo>
                    <a:lnTo>
                      <a:pt x="623" y="196"/>
                    </a:lnTo>
                    <a:lnTo>
                      <a:pt x="635" y="196"/>
                    </a:lnTo>
                    <a:lnTo>
                      <a:pt x="632" y="228"/>
                    </a:lnTo>
                    <a:lnTo>
                      <a:pt x="618" y="263"/>
                    </a:lnTo>
                    <a:lnTo>
                      <a:pt x="600" y="276"/>
                    </a:lnTo>
                    <a:lnTo>
                      <a:pt x="615" y="299"/>
                    </a:lnTo>
                    <a:lnTo>
                      <a:pt x="605" y="315"/>
                    </a:lnTo>
                    <a:lnTo>
                      <a:pt x="602" y="301"/>
                    </a:lnTo>
                    <a:lnTo>
                      <a:pt x="602" y="296"/>
                    </a:lnTo>
                    <a:lnTo>
                      <a:pt x="590" y="288"/>
                    </a:lnTo>
                    <a:lnTo>
                      <a:pt x="572" y="299"/>
                    </a:lnTo>
                    <a:lnTo>
                      <a:pt x="588" y="337"/>
                    </a:lnTo>
                    <a:lnTo>
                      <a:pt x="594" y="356"/>
                    </a:lnTo>
                    <a:lnTo>
                      <a:pt x="574" y="408"/>
                    </a:lnTo>
                    <a:lnTo>
                      <a:pt x="539" y="423"/>
                    </a:lnTo>
                    <a:lnTo>
                      <a:pt x="509" y="420"/>
                    </a:lnTo>
                    <a:lnTo>
                      <a:pt x="524" y="442"/>
                    </a:lnTo>
                    <a:lnTo>
                      <a:pt x="525" y="472"/>
                    </a:lnTo>
                    <a:lnTo>
                      <a:pt x="504" y="507"/>
                    </a:lnTo>
                    <a:lnTo>
                      <a:pt x="480" y="488"/>
                    </a:lnTo>
                    <a:lnTo>
                      <a:pt x="477" y="508"/>
                    </a:lnTo>
                    <a:lnTo>
                      <a:pt x="495" y="526"/>
                    </a:lnTo>
                    <a:lnTo>
                      <a:pt x="510" y="552"/>
                    </a:lnTo>
                    <a:lnTo>
                      <a:pt x="485" y="536"/>
                    </a:lnTo>
                    <a:lnTo>
                      <a:pt x="455" y="449"/>
                    </a:lnTo>
                    <a:lnTo>
                      <a:pt x="418" y="426"/>
                    </a:lnTo>
                    <a:lnTo>
                      <a:pt x="391" y="428"/>
                    </a:lnTo>
                    <a:lnTo>
                      <a:pt x="356" y="477"/>
                    </a:lnTo>
                    <a:lnTo>
                      <a:pt x="361" y="495"/>
                    </a:lnTo>
                    <a:lnTo>
                      <a:pt x="349" y="530"/>
                    </a:lnTo>
                    <a:lnTo>
                      <a:pt x="338" y="530"/>
                    </a:lnTo>
                    <a:lnTo>
                      <a:pt x="298" y="457"/>
                    </a:lnTo>
                    <a:lnTo>
                      <a:pt x="298" y="425"/>
                    </a:lnTo>
                    <a:lnTo>
                      <a:pt x="290" y="437"/>
                    </a:lnTo>
                    <a:lnTo>
                      <a:pt x="267" y="436"/>
                    </a:lnTo>
                    <a:lnTo>
                      <a:pt x="276" y="416"/>
                    </a:lnTo>
                    <a:lnTo>
                      <a:pt x="241" y="391"/>
                    </a:lnTo>
                    <a:lnTo>
                      <a:pt x="197" y="391"/>
                    </a:lnTo>
                    <a:lnTo>
                      <a:pt x="160" y="366"/>
                    </a:lnTo>
                    <a:lnTo>
                      <a:pt x="157" y="391"/>
                    </a:lnTo>
                    <a:lnTo>
                      <a:pt x="188" y="414"/>
                    </a:lnTo>
                    <a:lnTo>
                      <a:pt x="199" y="414"/>
                    </a:lnTo>
                    <a:lnTo>
                      <a:pt x="167" y="445"/>
                    </a:lnTo>
                    <a:lnTo>
                      <a:pt x="136" y="452"/>
                    </a:lnTo>
                    <a:lnTo>
                      <a:pt x="136" y="434"/>
                    </a:lnTo>
                    <a:lnTo>
                      <a:pt x="91" y="372"/>
                    </a:lnTo>
                    <a:lnTo>
                      <a:pt x="85" y="355"/>
                    </a:lnTo>
                    <a:lnTo>
                      <a:pt x="109" y="335"/>
                    </a:lnTo>
                    <a:lnTo>
                      <a:pt x="106" y="310"/>
                    </a:lnTo>
                    <a:lnTo>
                      <a:pt x="106" y="282"/>
                    </a:lnTo>
                    <a:lnTo>
                      <a:pt x="119" y="276"/>
                    </a:lnTo>
                    <a:lnTo>
                      <a:pt x="106" y="263"/>
                    </a:lnTo>
                    <a:lnTo>
                      <a:pt x="106" y="162"/>
                    </a:lnTo>
                    <a:lnTo>
                      <a:pt x="43" y="162"/>
                    </a:lnTo>
                    <a:lnTo>
                      <a:pt x="61" y="138"/>
                    </a:lnTo>
                    <a:lnTo>
                      <a:pt x="60" y="130"/>
                    </a:lnTo>
                    <a:lnTo>
                      <a:pt x="39" y="150"/>
                    </a:lnTo>
                    <a:lnTo>
                      <a:pt x="32" y="162"/>
                    </a:lnTo>
                    <a:lnTo>
                      <a:pt x="0" y="162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7" name="Freeform 17"/>
              <p:cNvSpPr>
                <a:spLocks/>
              </p:cNvSpPr>
              <p:nvPr/>
            </p:nvSpPr>
            <p:spPr bwMode="grayWhite">
              <a:xfrm>
                <a:off x="5221" y="3217"/>
                <a:ext cx="68" cy="113"/>
              </a:xfrm>
              <a:custGeom>
                <a:avLst/>
                <a:gdLst>
                  <a:gd name="T0" fmla="*/ 45 w 68"/>
                  <a:gd name="T1" fmla="*/ 0 h 113"/>
                  <a:gd name="T2" fmla="*/ 45 w 68"/>
                  <a:gd name="T3" fmla="*/ 14 h 113"/>
                  <a:gd name="T4" fmla="*/ 39 w 68"/>
                  <a:gd name="T5" fmla="*/ 23 h 113"/>
                  <a:gd name="T6" fmla="*/ 41 w 68"/>
                  <a:gd name="T7" fmla="*/ 38 h 113"/>
                  <a:gd name="T8" fmla="*/ 33 w 68"/>
                  <a:gd name="T9" fmla="*/ 58 h 113"/>
                  <a:gd name="T10" fmla="*/ 22 w 68"/>
                  <a:gd name="T11" fmla="*/ 77 h 113"/>
                  <a:gd name="T12" fmla="*/ 5 w 68"/>
                  <a:gd name="T13" fmla="*/ 89 h 113"/>
                  <a:gd name="T14" fmla="*/ 0 w 68"/>
                  <a:gd name="T15" fmla="*/ 110 h 113"/>
                  <a:gd name="T16" fmla="*/ 7 w 68"/>
                  <a:gd name="T17" fmla="*/ 112 h 113"/>
                  <a:gd name="T18" fmla="*/ 7 w 68"/>
                  <a:gd name="T19" fmla="*/ 92 h 113"/>
                  <a:gd name="T20" fmla="*/ 31 w 68"/>
                  <a:gd name="T21" fmla="*/ 91 h 113"/>
                  <a:gd name="T22" fmla="*/ 49 w 68"/>
                  <a:gd name="T23" fmla="*/ 78 h 113"/>
                  <a:gd name="T24" fmla="*/ 49 w 68"/>
                  <a:gd name="T25" fmla="*/ 51 h 113"/>
                  <a:gd name="T26" fmla="*/ 55 w 68"/>
                  <a:gd name="T27" fmla="*/ 41 h 113"/>
                  <a:gd name="T28" fmla="*/ 46 w 68"/>
                  <a:gd name="T29" fmla="*/ 24 h 113"/>
                  <a:gd name="T30" fmla="*/ 59 w 68"/>
                  <a:gd name="T31" fmla="*/ 19 h 113"/>
                  <a:gd name="T32" fmla="*/ 67 w 68"/>
                  <a:gd name="T33" fmla="*/ 5 h 113"/>
                  <a:gd name="T34" fmla="*/ 49 w 68"/>
                  <a:gd name="T35" fmla="*/ 7 h 113"/>
                  <a:gd name="T36" fmla="*/ 45 w 68"/>
                  <a:gd name="T37" fmla="*/ 0 h 1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8"/>
                  <a:gd name="T58" fmla="*/ 0 h 113"/>
                  <a:gd name="T59" fmla="*/ 68 w 68"/>
                  <a:gd name="T60" fmla="*/ 113 h 11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8" h="113">
                    <a:moveTo>
                      <a:pt x="45" y="0"/>
                    </a:moveTo>
                    <a:lnTo>
                      <a:pt x="45" y="14"/>
                    </a:lnTo>
                    <a:lnTo>
                      <a:pt x="39" y="23"/>
                    </a:lnTo>
                    <a:lnTo>
                      <a:pt x="41" y="38"/>
                    </a:lnTo>
                    <a:lnTo>
                      <a:pt x="33" y="58"/>
                    </a:lnTo>
                    <a:lnTo>
                      <a:pt x="22" y="77"/>
                    </a:lnTo>
                    <a:lnTo>
                      <a:pt x="5" y="89"/>
                    </a:lnTo>
                    <a:lnTo>
                      <a:pt x="0" y="110"/>
                    </a:lnTo>
                    <a:lnTo>
                      <a:pt x="7" y="112"/>
                    </a:lnTo>
                    <a:lnTo>
                      <a:pt x="7" y="92"/>
                    </a:lnTo>
                    <a:lnTo>
                      <a:pt x="31" y="91"/>
                    </a:lnTo>
                    <a:lnTo>
                      <a:pt x="49" y="78"/>
                    </a:lnTo>
                    <a:lnTo>
                      <a:pt x="49" y="51"/>
                    </a:lnTo>
                    <a:lnTo>
                      <a:pt x="55" y="41"/>
                    </a:lnTo>
                    <a:lnTo>
                      <a:pt x="46" y="24"/>
                    </a:lnTo>
                    <a:lnTo>
                      <a:pt x="59" y="19"/>
                    </a:lnTo>
                    <a:lnTo>
                      <a:pt x="67" y="5"/>
                    </a:lnTo>
                    <a:lnTo>
                      <a:pt x="49" y="7"/>
                    </a:lnTo>
                    <a:lnTo>
                      <a:pt x="45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8" name="Freeform 18"/>
              <p:cNvSpPr>
                <a:spLocks/>
              </p:cNvSpPr>
              <p:nvPr/>
            </p:nvSpPr>
            <p:spPr bwMode="grayWhite">
              <a:xfrm>
                <a:off x="4967" y="3518"/>
                <a:ext cx="17" cy="26"/>
              </a:xfrm>
              <a:custGeom>
                <a:avLst/>
                <a:gdLst>
                  <a:gd name="T0" fmla="*/ 8 w 17"/>
                  <a:gd name="T1" fmla="*/ 0 h 26"/>
                  <a:gd name="T2" fmla="*/ 0 w 17"/>
                  <a:gd name="T3" fmla="*/ 11 h 26"/>
                  <a:gd name="T4" fmla="*/ 5 w 17"/>
                  <a:gd name="T5" fmla="*/ 25 h 26"/>
                  <a:gd name="T6" fmla="*/ 16 w 17"/>
                  <a:gd name="T7" fmla="*/ 15 h 26"/>
                  <a:gd name="T8" fmla="*/ 8 w 17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26"/>
                  <a:gd name="T17" fmla="*/ 17 w 17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26">
                    <a:moveTo>
                      <a:pt x="8" y="0"/>
                    </a:moveTo>
                    <a:lnTo>
                      <a:pt x="0" y="11"/>
                    </a:lnTo>
                    <a:lnTo>
                      <a:pt x="5" y="25"/>
                    </a:lnTo>
                    <a:lnTo>
                      <a:pt x="16" y="15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9" name="Freeform 19"/>
              <p:cNvSpPr>
                <a:spLocks/>
              </p:cNvSpPr>
              <p:nvPr/>
            </p:nvSpPr>
            <p:spPr bwMode="grayWhite">
              <a:xfrm>
                <a:off x="5069" y="3545"/>
                <a:ext cx="158" cy="68"/>
              </a:xfrm>
              <a:custGeom>
                <a:avLst/>
                <a:gdLst>
                  <a:gd name="T0" fmla="*/ 0 w 158"/>
                  <a:gd name="T1" fmla="*/ 0 h 68"/>
                  <a:gd name="T2" fmla="*/ 23 w 158"/>
                  <a:gd name="T3" fmla="*/ 5 h 68"/>
                  <a:gd name="T4" fmla="*/ 58 w 158"/>
                  <a:gd name="T5" fmla="*/ 29 h 68"/>
                  <a:gd name="T6" fmla="*/ 53 w 158"/>
                  <a:gd name="T7" fmla="*/ 43 h 68"/>
                  <a:gd name="T8" fmla="*/ 82 w 158"/>
                  <a:gd name="T9" fmla="*/ 55 h 68"/>
                  <a:gd name="T10" fmla="*/ 157 w 158"/>
                  <a:gd name="T11" fmla="*/ 55 h 68"/>
                  <a:gd name="T12" fmla="*/ 75 w 158"/>
                  <a:gd name="T13" fmla="*/ 67 h 68"/>
                  <a:gd name="T14" fmla="*/ 53 w 158"/>
                  <a:gd name="T15" fmla="*/ 43 h 68"/>
                  <a:gd name="T16" fmla="*/ 32 w 158"/>
                  <a:gd name="T17" fmla="*/ 38 h 68"/>
                  <a:gd name="T18" fmla="*/ 0 w 158"/>
                  <a:gd name="T19" fmla="*/ 0 h 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8"/>
                  <a:gd name="T31" fmla="*/ 0 h 68"/>
                  <a:gd name="T32" fmla="*/ 158 w 158"/>
                  <a:gd name="T33" fmla="*/ 68 h 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8" h="68">
                    <a:moveTo>
                      <a:pt x="0" y="0"/>
                    </a:moveTo>
                    <a:lnTo>
                      <a:pt x="23" y="5"/>
                    </a:lnTo>
                    <a:lnTo>
                      <a:pt x="58" y="29"/>
                    </a:lnTo>
                    <a:lnTo>
                      <a:pt x="53" y="43"/>
                    </a:lnTo>
                    <a:lnTo>
                      <a:pt x="82" y="55"/>
                    </a:lnTo>
                    <a:lnTo>
                      <a:pt x="157" y="55"/>
                    </a:lnTo>
                    <a:lnTo>
                      <a:pt x="75" y="67"/>
                    </a:lnTo>
                    <a:lnTo>
                      <a:pt x="53" y="43"/>
                    </a:lnTo>
                    <a:lnTo>
                      <a:pt x="32" y="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0" name="Freeform 20"/>
              <p:cNvSpPr>
                <a:spLocks/>
              </p:cNvSpPr>
              <p:nvPr/>
            </p:nvSpPr>
            <p:spPr bwMode="grayWhite">
              <a:xfrm>
                <a:off x="5195" y="3601"/>
                <a:ext cx="169" cy="159"/>
              </a:xfrm>
              <a:custGeom>
                <a:avLst/>
                <a:gdLst>
                  <a:gd name="T0" fmla="*/ 135 w 169"/>
                  <a:gd name="T1" fmla="*/ 155 h 159"/>
                  <a:gd name="T2" fmla="*/ 127 w 169"/>
                  <a:gd name="T3" fmla="*/ 152 h 159"/>
                  <a:gd name="T4" fmla="*/ 110 w 169"/>
                  <a:gd name="T5" fmla="*/ 134 h 159"/>
                  <a:gd name="T6" fmla="*/ 92 w 169"/>
                  <a:gd name="T7" fmla="*/ 130 h 159"/>
                  <a:gd name="T8" fmla="*/ 88 w 169"/>
                  <a:gd name="T9" fmla="*/ 119 h 159"/>
                  <a:gd name="T10" fmla="*/ 78 w 169"/>
                  <a:gd name="T11" fmla="*/ 111 h 159"/>
                  <a:gd name="T12" fmla="*/ 62 w 169"/>
                  <a:gd name="T13" fmla="*/ 111 h 159"/>
                  <a:gd name="T14" fmla="*/ 44 w 169"/>
                  <a:gd name="T15" fmla="*/ 118 h 159"/>
                  <a:gd name="T16" fmla="*/ 28 w 169"/>
                  <a:gd name="T17" fmla="*/ 121 h 159"/>
                  <a:gd name="T18" fmla="*/ 10 w 169"/>
                  <a:gd name="T19" fmla="*/ 121 h 159"/>
                  <a:gd name="T20" fmla="*/ 10 w 169"/>
                  <a:gd name="T21" fmla="*/ 109 h 159"/>
                  <a:gd name="T22" fmla="*/ 3 w 169"/>
                  <a:gd name="T23" fmla="*/ 91 h 159"/>
                  <a:gd name="T24" fmla="*/ 2 w 169"/>
                  <a:gd name="T25" fmla="*/ 81 h 159"/>
                  <a:gd name="T26" fmla="*/ 2 w 169"/>
                  <a:gd name="T27" fmla="*/ 56 h 159"/>
                  <a:gd name="T28" fmla="*/ 31 w 169"/>
                  <a:gd name="T29" fmla="*/ 43 h 159"/>
                  <a:gd name="T30" fmla="*/ 34 w 169"/>
                  <a:gd name="T31" fmla="*/ 29 h 159"/>
                  <a:gd name="T32" fmla="*/ 40 w 169"/>
                  <a:gd name="T33" fmla="*/ 30 h 159"/>
                  <a:gd name="T34" fmla="*/ 55 w 169"/>
                  <a:gd name="T35" fmla="*/ 15 h 159"/>
                  <a:gd name="T36" fmla="*/ 70 w 169"/>
                  <a:gd name="T37" fmla="*/ 17 h 159"/>
                  <a:gd name="T38" fmla="*/ 80 w 169"/>
                  <a:gd name="T39" fmla="*/ 7 h 159"/>
                  <a:gd name="T40" fmla="*/ 89 w 169"/>
                  <a:gd name="T41" fmla="*/ 5 h 159"/>
                  <a:gd name="T42" fmla="*/ 103 w 169"/>
                  <a:gd name="T43" fmla="*/ 24 h 159"/>
                  <a:gd name="T44" fmla="*/ 116 w 169"/>
                  <a:gd name="T45" fmla="*/ 30 h 159"/>
                  <a:gd name="T46" fmla="*/ 117 w 169"/>
                  <a:gd name="T47" fmla="*/ 11 h 159"/>
                  <a:gd name="T48" fmla="*/ 122 w 169"/>
                  <a:gd name="T49" fmla="*/ 0 h 159"/>
                  <a:gd name="T50" fmla="*/ 132 w 169"/>
                  <a:gd name="T51" fmla="*/ 15 h 159"/>
                  <a:gd name="T52" fmla="*/ 140 w 169"/>
                  <a:gd name="T53" fmla="*/ 43 h 159"/>
                  <a:gd name="T54" fmla="*/ 156 w 169"/>
                  <a:gd name="T55" fmla="*/ 59 h 159"/>
                  <a:gd name="T56" fmla="*/ 165 w 169"/>
                  <a:gd name="T57" fmla="*/ 72 h 159"/>
                  <a:gd name="T58" fmla="*/ 168 w 169"/>
                  <a:gd name="T59" fmla="*/ 95 h 159"/>
                  <a:gd name="T60" fmla="*/ 157 w 169"/>
                  <a:gd name="T61" fmla="*/ 121 h 159"/>
                  <a:gd name="T62" fmla="*/ 155 w 169"/>
                  <a:gd name="T63" fmla="*/ 145 h 159"/>
                  <a:gd name="T64" fmla="*/ 140 w 169"/>
                  <a:gd name="T65" fmla="*/ 154 h 1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69"/>
                  <a:gd name="T100" fmla="*/ 0 h 159"/>
                  <a:gd name="T101" fmla="*/ 169 w 169"/>
                  <a:gd name="T102" fmla="*/ 159 h 15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69" h="159">
                    <a:moveTo>
                      <a:pt x="140" y="154"/>
                    </a:moveTo>
                    <a:lnTo>
                      <a:pt x="135" y="155"/>
                    </a:lnTo>
                    <a:lnTo>
                      <a:pt x="132" y="158"/>
                    </a:lnTo>
                    <a:lnTo>
                      <a:pt x="127" y="152"/>
                    </a:lnTo>
                    <a:lnTo>
                      <a:pt x="112" y="145"/>
                    </a:lnTo>
                    <a:lnTo>
                      <a:pt x="110" y="134"/>
                    </a:lnTo>
                    <a:lnTo>
                      <a:pt x="105" y="130"/>
                    </a:lnTo>
                    <a:lnTo>
                      <a:pt x="92" y="130"/>
                    </a:lnTo>
                    <a:lnTo>
                      <a:pt x="92" y="122"/>
                    </a:lnTo>
                    <a:lnTo>
                      <a:pt x="88" y="119"/>
                    </a:lnTo>
                    <a:lnTo>
                      <a:pt x="87" y="112"/>
                    </a:lnTo>
                    <a:lnTo>
                      <a:pt x="78" y="111"/>
                    </a:lnTo>
                    <a:lnTo>
                      <a:pt x="70" y="109"/>
                    </a:lnTo>
                    <a:lnTo>
                      <a:pt x="62" y="111"/>
                    </a:lnTo>
                    <a:lnTo>
                      <a:pt x="62" y="112"/>
                    </a:lnTo>
                    <a:lnTo>
                      <a:pt x="44" y="118"/>
                    </a:lnTo>
                    <a:lnTo>
                      <a:pt x="44" y="121"/>
                    </a:lnTo>
                    <a:lnTo>
                      <a:pt x="28" y="121"/>
                    </a:lnTo>
                    <a:lnTo>
                      <a:pt x="20" y="126"/>
                    </a:lnTo>
                    <a:lnTo>
                      <a:pt x="10" y="121"/>
                    </a:lnTo>
                    <a:lnTo>
                      <a:pt x="10" y="119"/>
                    </a:lnTo>
                    <a:lnTo>
                      <a:pt x="10" y="109"/>
                    </a:lnTo>
                    <a:lnTo>
                      <a:pt x="7" y="99"/>
                    </a:lnTo>
                    <a:lnTo>
                      <a:pt x="3" y="91"/>
                    </a:lnTo>
                    <a:lnTo>
                      <a:pt x="5" y="84"/>
                    </a:lnTo>
                    <a:lnTo>
                      <a:pt x="2" y="81"/>
                    </a:lnTo>
                    <a:lnTo>
                      <a:pt x="0" y="66"/>
                    </a:lnTo>
                    <a:lnTo>
                      <a:pt x="2" y="56"/>
                    </a:lnTo>
                    <a:lnTo>
                      <a:pt x="11" y="48"/>
                    </a:lnTo>
                    <a:lnTo>
                      <a:pt x="31" y="43"/>
                    </a:lnTo>
                    <a:lnTo>
                      <a:pt x="36" y="36"/>
                    </a:lnTo>
                    <a:lnTo>
                      <a:pt x="34" y="29"/>
                    </a:lnTo>
                    <a:lnTo>
                      <a:pt x="39" y="27"/>
                    </a:lnTo>
                    <a:lnTo>
                      <a:pt x="40" y="30"/>
                    </a:lnTo>
                    <a:lnTo>
                      <a:pt x="42" y="25"/>
                    </a:lnTo>
                    <a:lnTo>
                      <a:pt x="55" y="15"/>
                    </a:lnTo>
                    <a:lnTo>
                      <a:pt x="62" y="20"/>
                    </a:lnTo>
                    <a:lnTo>
                      <a:pt x="70" y="17"/>
                    </a:lnTo>
                    <a:lnTo>
                      <a:pt x="72" y="9"/>
                    </a:lnTo>
                    <a:lnTo>
                      <a:pt x="80" y="7"/>
                    </a:lnTo>
                    <a:lnTo>
                      <a:pt x="78" y="1"/>
                    </a:lnTo>
                    <a:lnTo>
                      <a:pt x="89" y="5"/>
                    </a:lnTo>
                    <a:lnTo>
                      <a:pt x="98" y="3"/>
                    </a:lnTo>
                    <a:lnTo>
                      <a:pt x="103" y="24"/>
                    </a:lnTo>
                    <a:lnTo>
                      <a:pt x="110" y="30"/>
                    </a:lnTo>
                    <a:lnTo>
                      <a:pt x="116" y="30"/>
                    </a:lnTo>
                    <a:lnTo>
                      <a:pt x="119" y="17"/>
                    </a:lnTo>
                    <a:lnTo>
                      <a:pt x="117" y="11"/>
                    </a:lnTo>
                    <a:lnTo>
                      <a:pt x="119" y="1"/>
                    </a:lnTo>
                    <a:lnTo>
                      <a:pt x="122" y="0"/>
                    </a:lnTo>
                    <a:lnTo>
                      <a:pt x="127" y="12"/>
                    </a:lnTo>
                    <a:lnTo>
                      <a:pt x="132" y="15"/>
                    </a:lnTo>
                    <a:lnTo>
                      <a:pt x="135" y="27"/>
                    </a:lnTo>
                    <a:lnTo>
                      <a:pt x="140" y="43"/>
                    </a:lnTo>
                    <a:lnTo>
                      <a:pt x="147" y="47"/>
                    </a:lnTo>
                    <a:lnTo>
                      <a:pt x="156" y="59"/>
                    </a:lnTo>
                    <a:lnTo>
                      <a:pt x="157" y="65"/>
                    </a:lnTo>
                    <a:lnTo>
                      <a:pt x="165" y="72"/>
                    </a:lnTo>
                    <a:lnTo>
                      <a:pt x="168" y="85"/>
                    </a:lnTo>
                    <a:lnTo>
                      <a:pt x="168" y="95"/>
                    </a:lnTo>
                    <a:lnTo>
                      <a:pt x="165" y="111"/>
                    </a:lnTo>
                    <a:lnTo>
                      <a:pt x="157" y="121"/>
                    </a:lnTo>
                    <a:lnTo>
                      <a:pt x="155" y="134"/>
                    </a:lnTo>
                    <a:lnTo>
                      <a:pt x="155" y="145"/>
                    </a:lnTo>
                    <a:lnTo>
                      <a:pt x="147" y="147"/>
                    </a:lnTo>
                    <a:lnTo>
                      <a:pt x="140" y="154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1" name="Freeform 21"/>
              <p:cNvSpPr>
                <a:spLocks/>
              </p:cNvSpPr>
              <p:nvPr/>
            </p:nvSpPr>
            <p:spPr bwMode="grayWhite">
              <a:xfrm>
                <a:off x="5330" y="3768"/>
                <a:ext cx="17" cy="20"/>
              </a:xfrm>
              <a:custGeom>
                <a:avLst/>
                <a:gdLst>
                  <a:gd name="T0" fmla="*/ 8 w 17"/>
                  <a:gd name="T1" fmla="*/ 16 h 20"/>
                  <a:gd name="T2" fmla="*/ 2 w 17"/>
                  <a:gd name="T3" fmla="*/ 13 h 20"/>
                  <a:gd name="T4" fmla="*/ 2 w 17"/>
                  <a:gd name="T5" fmla="*/ 10 h 20"/>
                  <a:gd name="T6" fmla="*/ 2 w 17"/>
                  <a:gd name="T7" fmla="*/ 8 h 20"/>
                  <a:gd name="T8" fmla="*/ 1 w 17"/>
                  <a:gd name="T9" fmla="*/ 5 h 20"/>
                  <a:gd name="T10" fmla="*/ 0 w 17"/>
                  <a:gd name="T11" fmla="*/ 0 h 20"/>
                  <a:gd name="T12" fmla="*/ 2 w 17"/>
                  <a:gd name="T13" fmla="*/ 0 h 20"/>
                  <a:gd name="T14" fmla="*/ 8 w 17"/>
                  <a:gd name="T15" fmla="*/ 2 h 20"/>
                  <a:gd name="T16" fmla="*/ 11 w 17"/>
                  <a:gd name="T17" fmla="*/ 2 h 20"/>
                  <a:gd name="T18" fmla="*/ 12 w 17"/>
                  <a:gd name="T19" fmla="*/ 2 h 20"/>
                  <a:gd name="T20" fmla="*/ 16 w 17"/>
                  <a:gd name="T21" fmla="*/ 0 h 20"/>
                  <a:gd name="T22" fmla="*/ 16 w 17"/>
                  <a:gd name="T23" fmla="*/ 8 h 20"/>
                  <a:gd name="T24" fmla="*/ 14 w 17"/>
                  <a:gd name="T25" fmla="*/ 10 h 20"/>
                  <a:gd name="T26" fmla="*/ 12 w 17"/>
                  <a:gd name="T27" fmla="*/ 13 h 20"/>
                  <a:gd name="T28" fmla="*/ 12 w 17"/>
                  <a:gd name="T29" fmla="*/ 16 h 20"/>
                  <a:gd name="T30" fmla="*/ 11 w 17"/>
                  <a:gd name="T31" fmla="*/ 16 h 20"/>
                  <a:gd name="T32" fmla="*/ 11 w 17"/>
                  <a:gd name="T33" fmla="*/ 19 h 20"/>
                  <a:gd name="T34" fmla="*/ 8 w 17"/>
                  <a:gd name="T35" fmla="*/ 16 h 2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"/>
                  <a:gd name="T55" fmla="*/ 0 h 20"/>
                  <a:gd name="T56" fmla="*/ 17 w 17"/>
                  <a:gd name="T57" fmla="*/ 20 h 2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" h="20">
                    <a:moveTo>
                      <a:pt x="8" y="16"/>
                    </a:moveTo>
                    <a:lnTo>
                      <a:pt x="2" y="13"/>
                    </a:lnTo>
                    <a:lnTo>
                      <a:pt x="2" y="10"/>
                    </a:lnTo>
                    <a:lnTo>
                      <a:pt x="2" y="8"/>
                    </a:lnTo>
                    <a:lnTo>
                      <a:pt x="1" y="5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4" y="10"/>
                    </a:lnTo>
                    <a:lnTo>
                      <a:pt x="12" y="13"/>
                    </a:lnTo>
                    <a:lnTo>
                      <a:pt x="12" y="16"/>
                    </a:lnTo>
                    <a:lnTo>
                      <a:pt x="11" y="16"/>
                    </a:lnTo>
                    <a:lnTo>
                      <a:pt x="11" y="19"/>
                    </a:lnTo>
                    <a:lnTo>
                      <a:pt x="8" y="16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2" name="Freeform 22"/>
              <p:cNvSpPr>
                <a:spLocks/>
              </p:cNvSpPr>
              <p:nvPr/>
            </p:nvSpPr>
            <p:spPr bwMode="grayWhite">
              <a:xfrm>
                <a:off x="4739" y="3587"/>
                <a:ext cx="19" cy="76"/>
              </a:xfrm>
              <a:custGeom>
                <a:avLst/>
                <a:gdLst>
                  <a:gd name="T0" fmla="*/ 2 w 19"/>
                  <a:gd name="T1" fmla="*/ 26 h 76"/>
                  <a:gd name="T2" fmla="*/ 9 w 19"/>
                  <a:gd name="T3" fmla="*/ 20 h 76"/>
                  <a:gd name="T4" fmla="*/ 14 w 19"/>
                  <a:gd name="T5" fmla="*/ 0 h 76"/>
                  <a:gd name="T6" fmla="*/ 18 w 19"/>
                  <a:gd name="T7" fmla="*/ 30 h 76"/>
                  <a:gd name="T8" fmla="*/ 12 w 19"/>
                  <a:gd name="T9" fmla="*/ 67 h 76"/>
                  <a:gd name="T10" fmla="*/ 0 w 19"/>
                  <a:gd name="T11" fmla="*/ 75 h 76"/>
                  <a:gd name="T12" fmla="*/ 0 w 19"/>
                  <a:gd name="T13" fmla="*/ 57 h 76"/>
                  <a:gd name="T14" fmla="*/ 3 w 19"/>
                  <a:gd name="T15" fmla="*/ 45 h 76"/>
                  <a:gd name="T16" fmla="*/ 2 w 19"/>
                  <a:gd name="T17" fmla="*/ 26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"/>
                  <a:gd name="T28" fmla="*/ 0 h 76"/>
                  <a:gd name="T29" fmla="*/ 19 w 19"/>
                  <a:gd name="T30" fmla="*/ 76 h 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" h="76">
                    <a:moveTo>
                      <a:pt x="2" y="26"/>
                    </a:moveTo>
                    <a:lnTo>
                      <a:pt x="9" y="20"/>
                    </a:lnTo>
                    <a:lnTo>
                      <a:pt x="14" y="0"/>
                    </a:lnTo>
                    <a:lnTo>
                      <a:pt x="18" y="30"/>
                    </a:lnTo>
                    <a:lnTo>
                      <a:pt x="12" y="67"/>
                    </a:lnTo>
                    <a:lnTo>
                      <a:pt x="0" y="75"/>
                    </a:lnTo>
                    <a:lnTo>
                      <a:pt x="0" y="57"/>
                    </a:lnTo>
                    <a:lnTo>
                      <a:pt x="3" y="45"/>
                    </a:lnTo>
                    <a:lnTo>
                      <a:pt x="2" y="26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04151" name="Text Box 23"/>
          <p:cNvSpPr txBox="1">
            <a:spLocks noChangeArrowheads="1"/>
          </p:cNvSpPr>
          <p:nvPr/>
        </p:nvSpPr>
        <p:spPr bwMode="auto">
          <a:xfrm>
            <a:off x="361950" y="3024188"/>
            <a:ext cx="838200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105000"/>
              </a:lnSpc>
              <a:defRPr/>
            </a:pPr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Grande Comissão</a:t>
            </a:r>
            <a:endParaRPr lang="en-US" sz="3600" b="1">
              <a:solidFill>
                <a:srgbClr val="FF0066"/>
              </a:solidFill>
              <a:latin typeface="Arial" charset="0"/>
            </a:endParaRPr>
          </a:p>
          <a:p>
            <a:pPr algn="ctr">
              <a:lnSpc>
                <a:spcPct val="105000"/>
              </a:lnSpc>
              <a:defRPr/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é a estratégia de Deus</a:t>
            </a:r>
            <a:endParaRPr lang="en-US" sz="2400" b="1">
              <a:solidFill>
                <a:srgbClr val="FF29C7"/>
              </a:solidFill>
              <a:latin typeface="Arial" charset="0"/>
            </a:endParaRPr>
          </a:p>
          <a:p>
            <a:pPr>
              <a:defRPr/>
            </a:pPr>
            <a:r>
              <a:rPr lang="pt-BR" sz="2400"/>
              <a:t>“ Portanto </a:t>
            </a:r>
            <a:r>
              <a:rPr lang="pt-BR" sz="2400">
                <a:solidFill>
                  <a:srgbClr val="0027A4"/>
                </a:solidFill>
              </a:rPr>
              <a:t>ide</a:t>
            </a:r>
            <a:r>
              <a:rPr lang="pt-BR" sz="2400"/>
              <a:t>, </a:t>
            </a:r>
            <a:r>
              <a:rPr lang="pt-BR" sz="2400">
                <a:solidFill>
                  <a:schemeClr val="hlink"/>
                </a:solidFill>
              </a:rPr>
              <a:t>fazei </a:t>
            </a:r>
            <a:r>
              <a:rPr lang="pt-BR" sz="2400"/>
              <a:t>discípulos de todas as nações, </a:t>
            </a:r>
            <a:r>
              <a:rPr lang="pt-BR" sz="2400">
                <a:solidFill>
                  <a:schemeClr val="hlink"/>
                </a:solidFill>
              </a:rPr>
              <a:t>batizando-os</a:t>
            </a:r>
            <a:r>
              <a:rPr lang="pt-BR" sz="2400"/>
              <a:t> em nome do Pai, e do Filho, e do Espírito Santo; </a:t>
            </a:r>
            <a:r>
              <a:rPr lang="pt-BR" sz="2400">
                <a:solidFill>
                  <a:schemeClr val="hlink"/>
                </a:solidFill>
              </a:rPr>
              <a:t>ensinando-os </a:t>
            </a:r>
            <a:r>
              <a:rPr lang="pt-BR" sz="2400"/>
              <a:t>a guardar todas as coisas que eu vos tenho mandado; e eis que eu estou convosco todos os dias, até a consumação dos séculos. Amém.</a:t>
            </a:r>
            <a:r>
              <a:rPr lang="en-US" sz="2400">
                <a:latin typeface="Arial" charset="0"/>
              </a:rPr>
              <a:t>”</a:t>
            </a:r>
            <a:r>
              <a:rPr lang="en-US" sz="2800">
                <a:solidFill>
                  <a:srgbClr val="DFEA02"/>
                </a:solidFill>
                <a:latin typeface="Arial" charset="0"/>
              </a:rPr>
              <a:t> 		</a:t>
            </a:r>
          </a:p>
          <a:p>
            <a:pPr>
              <a:defRPr/>
            </a:pPr>
            <a:r>
              <a:rPr lang="en-US" sz="2400">
                <a:solidFill>
                  <a:srgbClr val="DFEA02"/>
                </a:solidFill>
              </a:rPr>
              <a:t>Mat. 28:18 -20</a:t>
            </a:r>
          </a:p>
        </p:txBody>
      </p:sp>
      <p:sp>
        <p:nvSpPr>
          <p:cNvPr id="304152" name="Text Box 24"/>
          <p:cNvSpPr txBox="1">
            <a:spLocks noChangeArrowheads="1"/>
          </p:cNvSpPr>
          <p:nvPr/>
        </p:nvSpPr>
        <p:spPr bwMode="auto">
          <a:xfrm>
            <a:off x="685800" y="369888"/>
            <a:ext cx="7662863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 mandamento de Deus</a:t>
            </a:r>
            <a:r>
              <a:rPr lang="en-US" sz="3600" b="1">
                <a:solidFill>
                  <a:srgbClr val="FF9933"/>
                </a:solidFill>
                <a:latin typeface="Arial" charset="0"/>
              </a:rPr>
              <a:t> </a:t>
            </a:r>
          </a:p>
          <a:p>
            <a:pPr algn="ctr">
              <a:defRPr/>
            </a:pPr>
            <a:endParaRPr lang="en-US" sz="100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304153" name="Text Box 25"/>
          <p:cNvSpPr txBox="1">
            <a:spLocks noChangeArrowheads="1"/>
          </p:cNvSpPr>
          <p:nvPr/>
        </p:nvSpPr>
        <p:spPr bwMode="auto">
          <a:xfrm>
            <a:off x="-41275" y="1201738"/>
            <a:ext cx="9190038" cy="18002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solidFill>
                  <a:schemeClr val="tx2"/>
                </a:solidFill>
                <a:latin typeface="Arial" charset="0"/>
              </a:rPr>
              <a:t>“</a:t>
            </a:r>
            <a:r>
              <a:rPr lang="pt-BR" sz="2800">
                <a:solidFill>
                  <a:schemeClr val="tx2"/>
                </a:solidFill>
                <a:latin typeface="Arial" charset="0"/>
              </a:rPr>
              <a:t>E Jesus disse-lhe: Amarás o Senhor teu Deus de</a:t>
            </a:r>
          </a:p>
          <a:p>
            <a:pPr>
              <a:defRPr/>
            </a:pPr>
            <a:r>
              <a:rPr lang="pt-BR" sz="2800">
                <a:solidFill>
                  <a:schemeClr val="tx2"/>
                </a:solidFill>
                <a:latin typeface="Arial" charset="0"/>
              </a:rPr>
              <a:t> todo o teu coração, e de toda a tua alma, </a:t>
            </a:r>
          </a:p>
          <a:p>
            <a:pPr>
              <a:defRPr/>
            </a:pPr>
            <a:r>
              <a:rPr lang="pt-BR" sz="2800">
                <a:solidFill>
                  <a:schemeClr val="tx2"/>
                </a:solidFill>
                <a:latin typeface="Arial" charset="0"/>
              </a:rPr>
              <a:t>e de todo o teu entendimento... </a:t>
            </a:r>
          </a:p>
          <a:p>
            <a:pPr>
              <a:defRPr/>
            </a:pPr>
            <a:r>
              <a:rPr lang="pt-BR" sz="2800">
                <a:solidFill>
                  <a:schemeClr val="tx2"/>
                </a:solidFill>
                <a:latin typeface="Arial" charset="0"/>
              </a:rPr>
              <a:t>Amarás o teu próximo como a ti mesmo</a:t>
            </a:r>
            <a:r>
              <a:rPr lang="en-US" sz="2800">
                <a:solidFill>
                  <a:schemeClr val="tx2"/>
                </a:solidFill>
                <a:latin typeface="Arial" charset="0"/>
              </a:rPr>
              <a:t>.”  Mat. 22: 37-39</a:t>
            </a:r>
          </a:p>
        </p:txBody>
      </p:sp>
      <p:sp>
        <p:nvSpPr>
          <p:cNvPr id="9222" name="Rectangle 26"/>
          <p:cNvSpPr>
            <a:spLocks noChangeArrowheads="1"/>
          </p:cNvSpPr>
          <p:nvPr/>
        </p:nvSpPr>
        <p:spPr bwMode="hidden">
          <a:xfrm>
            <a:off x="0" y="6489700"/>
            <a:ext cx="9131300" cy="3683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4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4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4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4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0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51" grpId="0" autoUpdateAnimBg="0"/>
      <p:bldP spid="304152" grpId="0"/>
      <p:bldP spid="30415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O que é um Discípulo?</a:t>
            </a:r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3399FF"/>
                </a:solidFill>
              </a:rPr>
              <a:t>Um convertido é um discípulo?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mtClean="0">
              <a:solidFill>
                <a:srgbClr val="FF0066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000" smtClean="0">
                <a:solidFill>
                  <a:srgbClr val="FF0066"/>
                </a:solidFill>
              </a:rPr>
              <a:t>Um Discípulo é: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3399FF"/>
                </a:solidFill>
              </a:rPr>
              <a:t>Alguém que recebeu a Cristo e segue Seus ensinamentos!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3399FF"/>
                </a:solidFill>
              </a:rPr>
              <a:t>Um discípulo é alguém que vive como Cristo e não apenas aprende sobre Cristo!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charRg st="47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5155">
                                            <p:txEl>
                                              <p:charRg st="47" end="10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5155">
                                            <p:txEl>
                                              <p:charRg st="47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5155">
                                            <p:txEl>
                                              <p:charRg st="47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charRg st="108" end="1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5155">
                                            <p:txEl>
                                              <p:charRg st="108" end="18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5155">
                                            <p:txEl>
                                              <p:charRg st="108" end="18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5155">
                                            <p:txEl>
                                              <p:charRg st="108" end="18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3075"/>
            <a:ext cx="7772400" cy="11049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solidFill>
                  <a:srgbClr val="FF0066"/>
                </a:solidFill>
              </a:rPr>
              <a:t>Todas as coisas vivas e saudáveis crescem!</a:t>
            </a:r>
            <a:endParaRPr lang="en-US" sz="3600" smtClean="0"/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133600"/>
            <a:ext cx="7391400" cy="1793875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Deus colocou em Sua criação a  </a:t>
            </a:r>
            <a:r>
              <a:rPr lang="en-US" smtClean="0">
                <a:solidFill>
                  <a:srgbClr val="FF6600"/>
                </a:solidFill>
                <a:latin typeface="Arial" charset="0"/>
              </a:rPr>
              <a:t>capacidade inerente dos</a:t>
            </a:r>
            <a:r>
              <a:rPr lang="en-US" smtClean="0">
                <a:solidFill>
                  <a:schemeClr val="tx2"/>
                </a:solidFill>
                <a:latin typeface="Arial" charset="0"/>
              </a:rPr>
              <a:t> seres vivos sadios </a:t>
            </a:r>
            <a:r>
              <a:rPr lang="en-US" smtClean="0">
                <a:solidFill>
                  <a:srgbClr val="FF0066"/>
                </a:solidFill>
                <a:latin typeface="Arial" charset="0"/>
              </a:rPr>
              <a:t>crescerem</a:t>
            </a:r>
            <a:r>
              <a:rPr lang="en-US" smtClean="0">
                <a:solidFill>
                  <a:schemeClr val="tx2"/>
                </a:solidFill>
                <a:latin typeface="Arial" charset="0"/>
              </a:rPr>
              <a:t> e se </a:t>
            </a:r>
            <a:r>
              <a:rPr lang="en-US" smtClean="0">
                <a:solidFill>
                  <a:srgbClr val="FF0066"/>
                </a:solidFill>
                <a:latin typeface="Arial" charset="0"/>
              </a:rPr>
              <a:t>reproduzirem.</a:t>
            </a:r>
            <a:endParaRPr lang="en-US" sz="2800" smtClean="0">
              <a:solidFill>
                <a:schemeClr val="tx2"/>
              </a:solidFill>
            </a:endParaRPr>
          </a:p>
        </p:txBody>
      </p:sp>
      <p:sp>
        <p:nvSpPr>
          <p:cNvPr id="306180" name="Rectangle 4"/>
          <p:cNvSpPr>
            <a:spLocks noChangeArrowheads="1"/>
          </p:cNvSpPr>
          <p:nvPr/>
        </p:nvSpPr>
        <p:spPr bwMode="auto">
          <a:xfrm>
            <a:off x="1616075" y="4770438"/>
            <a:ext cx="5767388" cy="636587"/>
          </a:xfrm>
          <a:prstGeom prst="rect">
            <a:avLst/>
          </a:prstGeom>
          <a:noFill/>
          <a:ln w="57150" cmpd="thickThin">
            <a:solidFill>
              <a:srgbClr val="FF0066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chemeClr val="tx2"/>
                </a:solidFill>
                <a:latin typeface="Arial" charset="0"/>
              </a:rPr>
              <a:t>A igreja é </a:t>
            </a:r>
            <a:r>
              <a:rPr lang="en-US" sz="3200">
                <a:solidFill>
                  <a:srgbClr val="FF6600"/>
                </a:solidFill>
                <a:latin typeface="Arial" charset="0"/>
              </a:rPr>
              <a:t>u</a:t>
            </a:r>
            <a:r>
              <a:rPr lang="en-US" sz="32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 organismo vivo</a:t>
            </a:r>
            <a:endParaRPr lang="en-US" sz="2800">
              <a:solidFill>
                <a:schemeClr val="tx2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06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000"/>
                                        <p:tgtEl>
                                          <p:spTgt spid="30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179" grpId="0" build="p" autoUpdateAnimBg="0"/>
      <p:bldP spid="306180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12775"/>
            <a:ext cx="7772400" cy="5842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solidFill>
                  <a:srgbClr val="FF0066"/>
                </a:solidFill>
              </a:rPr>
              <a:t>Princípios de Crescimento</a:t>
            </a:r>
            <a:endParaRPr lang="en-US" sz="3600" smtClean="0"/>
          </a:p>
        </p:txBody>
      </p:sp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1301750" y="4819650"/>
            <a:ext cx="6473825" cy="1430338"/>
          </a:xfrm>
          <a:prstGeom prst="rect">
            <a:avLst/>
          </a:prstGeom>
          <a:noFill/>
          <a:ln w="57150" cmpd="thickThin">
            <a:solidFill>
              <a:srgbClr val="FF0066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igreja deveria ser uma rede familiar de reprodução espiritual, </a:t>
            </a:r>
          </a:p>
          <a:p>
            <a:pPr algn="ctr">
              <a:defRPr/>
            </a:pP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não um Orfanato!</a:t>
            </a:r>
            <a:endParaRPr lang="en-US" sz="28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84200" y="1460500"/>
            <a:ext cx="8204200" cy="2925763"/>
            <a:chOff x="368" y="920"/>
            <a:chExt cx="5168" cy="1843"/>
          </a:xfrm>
        </p:grpSpPr>
        <p:grpSp>
          <p:nvGrpSpPr>
            <p:cNvPr id="12293" name="Group 5"/>
            <p:cNvGrpSpPr>
              <a:grpSpLocks/>
            </p:cNvGrpSpPr>
            <p:nvPr/>
          </p:nvGrpSpPr>
          <p:grpSpPr bwMode="auto">
            <a:xfrm>
              <a:off x="368" y="920"/>
              <a:ext cx="5168" cy="1843"/>
              <a:chOff x="368" y="920"/>
              <a:chExt cx="5168" cy="1843"/>
            </a:xfrm>
          </p:grpSpPr>
          <p:sp>
            <p:nvSpPr>
              <p:cNvPr id="308230" name="Text Box 6"/>
              <p:cNvSpPr txBox="1">
                <a:spLocks noChangeArrowheads="1"/>
              </p:cNvSpPr>
              <p:nvPr/>
            </p:nvSpPr>
            <p:spPr bwMode="auto">
              <a:xfrm>
                <a:off x="368" y="920"/>
                <a:ext cx="5168" cy="1516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latin typeface="Arial" charset="0"/>
                </a:endParaRPr>
              </a:p>
              <a:p>
                <a:pPr>
                  <a:spcBef>
                    <a:spcPct val="50000"/>
                  </a:spcBef>
                  <a:defRPr/>
                </a:pPr>
                <a:r>
                  <a:rPr lang="en-US" sz="2400" b="1">
                    <a:solidFill>
                      <a:srgbClr val="FF66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Família Espiritual</a:t>
                </a:r>
              </a:p>
              <a:p>
                <a:pPr>
                  <a:spcBef>
                    <a:spcPct val="50000"/>
                  </a:spcBef>
                  <a:defRPr/>
                </a:pPr>
                <a:r>
                  <a:rPr lang="en-US" sz="2400">
                    <a:latin typeface="Arial" charset="0"/>
                  </a:rPr>
                  <a:t>						  </a:t>
                </a:r>
                <a:r>
                  <a:rPr lang="en-US" sz="2000">
                    <a:latin typeface="Arial" charset="0"/>
                  </a:rPr>
                  <a:t>►</a:t>
                </a:r>
                <a:r>
                  <a:rPr lang="en-US" sz="2400">
                    <a:latin typeface="Arial" charset="0"/>
                  </a:rPr>
                  <a:t> </a:t>
                </a:r>
                <a:r>
                  <a:rPr lang="en-US">
                    <a:solidFill>
                      <a:srgbClr val="F4FB6F"/>
                    </a:solidFill>
                    <a:latin typeface="Arial" charset="0"/>
                  </a:rPr>
                  <a:t>Novo Cristão    Novo Cristão</a:t>
                </a:r>
                <a:r>
                  <a:rPr lang="en-US">
                    <a:latin typeface="Arial" charset="0"/>
                  </a:rPr>
                  <a:t> </a:t>
                </a:r>
                <a:r>
                  <a:rPr lang="en-US" sz="2000">
                    <a:latin typeface="Arial" charset="0"/>
                  </a:rPr>
                  <a:t>►</a:t>
                </a:r>
                <a:r>
                  <a:rPr lang="en-US">
                    <a:solidFill>
                      <a:srgbClr val="FF29C7"/>
                    </a:solidFill>
                    <a:latin typeface="Arial" charset="0"/>
                  </a:rPr>
                  <a:t>   Discípulo</a:t>
                </a:r>
                <a:r>
                  <a:rPr lang="en-US">
                    <a:latin typeface="Arial" charset="0"/>
                  </a:rPr>
                  <a:t> </a:t>
                </a:r>
                <a:r>
                  <a:rPr lang="en-US" sz="2000">
                    <a:latin typeface="Arial" charset="0"/>
                  </a:rPr>
                  <a:t>►</a:t>
                </a:r>
                <a:r>
                  <a:rPr lang="en-US">
                    <a:solidFill>
                      <a:srgbClr val="FF6600"/>
                    </a:solidFill>
                    <a:latin typeface="Arial" charset="0"/>
                  </a:rPr>
                  <a:t>   Discipulador </a:t>
                </a:r>
                <a:r>
                  <a:rPr lang="en-US" sz="2000">
                    <a:latin typeface="Arial" charset="0"/>
                  </a:rPr>
                  <a:t>►</a:t>
                </a:r>
                <a:r>
                  <a:rPr lang="en-US" sz="3200">
                    <a:latin typeface="Arial" charset="0"/>
                  </a:rPr>
                  <a:t> </a:t>
                </a:r>
                <a:r>
                  <a:rPr lang="en-US">
                    <a:latin typeface="Arial" charset="0"/>
                  </a:rPr>
                  <a:t>  </a:t>
                </a:r>
                <a:r>
                  <a:rPr lang="en-US">
                    <a:solidFill>
                      <a:srgbClr val="FF0066"/>
                    </a:solidFill>
                    <a:latin typeface="Arial" charset="0"/>
                  </a:rPr>
                  <a:t>Líder</a:t>
                </a:r>
                <a:r>
                  <a:rPr lang="en-US">
                    <a:latin typeface="Arial" charset="0"/>
                  </a:rPr>
                  <a:t>	</a:t>
                </a:r>
                <a:r>
                  <a:rPr lang="en-US" sz="2000">
                    <a:latin typeface="Arial" charset="0"/>
                  </a:rPr>
                  <a:t>►</a:t>
                </a:r>
                <a:r>
                  <a:rPr lang="en-US">
                    <a:latin typeface="Arial" charset="0"/>
                  </a:rPr>
                  <a:t> </a:t>
                </a:r>
                <a:r>
                  <a:rPr lang="en-US">
                    <a:solidFill>
                      <a:srgbClr val="FF29C7"/>
                    </a:solidFill>
                    <a:latin typeface="Arial" charset="0"/>
                  </a:rPr>
                  <a:t>Discípulo</a:t>
                </a:r>
              </a:p>
              <a:p>
                <a:pPr>
                  <a:spcBef>
                    <a:spcPct val="50000"/>
                  </a:spcBef>
                  <a:defRPr/>
                </a:pPr>
                <a:r>
                  <a:rPr lang="en-US">
                    <a:latin typeface="Arial" charset="0"/>
                  </a:rPr>
                  <a:t>					 	   </a:t>
                </a:r>
                <a:r>
                  <a:rPr lang="en-US" sz="2000">
                    <a:latin typeface="Arial" charset="0"/>
                  </a:rPr>
                  <a:t>►</a:t>
                </a:r>
                <a:r>
                  <a:rPr lang="en-US">
                    <a:latin typeface="Arial" charset="0"/>
                  </a:rPr>
                  <a:t> </a:t>
                </a:r>
                <a:r>
                  <a:rPr lang="en-US">
                    <a:solidFill>
                      <a:srgbClr val="FF6600"/>
                    </a:solidFill>
                    <a:latin typeface="Arial" charset="0"/>
                  </a:rPr>
                  <a:t>Discipulador</a:t>
                </a:r>
                <a:r>
                  <a:rPr lang="en-US">
                    <a:latin typeface="Arial" charset="0"/>
                  </a:rPr>
                  <a:t>	</a:t>
                </a:r>
              </a:p>
            </p:txBody>
          </p:sp>
          <p:sp>
            <p:nvSpPr>
              <p:cNvPr id="12299" name="Freeform 7"/>
              <p:cNvSpPr>
                <a:spLocks/>
              </p:cNvSpPr>
              <p:nvPr/>
            </p:nvSpPr>
            <p:spPr bwMode="auto">
              <a:xfrm>
                <a:off x="432" y="1280"/>
                <a:ext cx="4400" cy="451"/>
              </a:xfrm>
              <a:custGeom>
                <a:avLst/>
                <a:gdLst>
                  <a:gd name="T0" fmla="*/ 0 w 4400"/>
                  <a:gd name="T1" fmla="*/ 352 h 451"/>
                  <a:gd name="T2" fmla="*/ 3096 w 4400"/>
                  <a:gd name="T3" fmla="*/ 392 h 451"/>
                  <a:gd name="T4" fmla="*/ 4400 w 4400"/>
                  <a:gd name="T5" fmla="*/ 0 h 451"/>
                  <a:gd name="T6" fmla="*/ 0 60000 65536"/>
                  <a:gd name="T7" fmla="*/ 0 60000 65536"/>
                  <a:gd name="T8" fmla="*/ 0 60000 65536"/>
                  <a:gd name="T9" fmla="*/ 0 w 4400"/>
                  <a:gd name="T10" fmla="*/ 0 h 451"/>
                  <a:gd name="T11" fmla="*/ 4400 w 4400"/>
                  <a:gd name="T12" fmla="*/ 451 h 45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400" h="451">
                    <a:moveTo>
                      <a:pt x="0" y="352"/>
                    </a:moveTo>
                    <a:cubicBezTo>
                      <a:pt x="516" y="359"/>
                      <a:pt x="2363" y="451"/>
                      <a:pt x="3096" y="392"/>
                    </a:cubicBezTo>
                    <a:cubicBezTo>
                      <a:pt x="3829" y="333"/>
                      <a:pt x="4128" y="82"/>
                      <a:pt x="4400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00" name="Freeform 8"/>
              <p:cNvSpPr>
                <a:spLocks/>
              </p:cNvSpPr>
              <p:nvPr/>
            </p:nvSpPr>
            <p:spPr bwMode="auto">
              <a:xfrm flipV="1">
                <a:off x="456" y="2312"/>
                <a:ext cx="4400" cy="451"/>
              </a:xfrm>
              <a:custGeom>
                <a:avLst/>
                <a:gdLst>
                  <a:gd name="T0" fmla="*/ 0 w 4400"/>
                  <a:gd name="T1" fmla="*/ 352 h 451"/>
                  <a:gd name="T2" fmla="*/ 3096 w 4400"/>
                  <a:gd name="T3" fmla="*/ 392 h 451"/>
                  <a:gd name="T4" fmla="*/ 4400 w 4400"/>
                  <a:gd name="T5" fmla="*/ 0 h 451"/>
                  <a:gd name="T6" fmla="*/ 0 60000 65536"/>
                  <a:gd name="T7" fmla="*/ 0 60000 65536"/>
                  <a:gd name="T8" fmla="*/ 0 60000 65536"/>
                  <a:gd name="T9" fmla="*/ 0 w 4400"/>
                  <a:gd name="T10" fmla="*/ 0 h 451"/>
                  <a:gd name="T11" fmla="*/ 4400 w 4400"/>
                  <a:gd name="T12" fmla="*/ 451 h 45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400" h="451">
                    <a:moveTo>
                      <a:pt x="0" y="352"/>
                    </a:moveTo>
                    <a:cubicBezTo>
                      <a:pt x="516" y="359"/>
                      <a:pt x="2363" y="451"/>
                      <a:pt x="3096" y="392"/>
                    </a:cubicBezTo>
                    <a:cubicBezTo>
                      <a:pt x="3829" y="333"/>
                      <a:pt x="4128" y="82"/>
                      <a:pt x="4400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294" name="Text Box 9"/>
            <p:cNvSpPr txBox="1">
              <a:spLocks noChangeArrowheads="1"/>
            </p:cNvSpPr>
            <p:nvPr/>
          </p:nvSpPr>
          <p:spPr bwMode="auto">
            <a:xfrm>
              <a:off x="534" y="2068"/>
              <a:ext cx="644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/>
                <a:t>(Bebê)</a:t>
              </a:r>
            </a:p>
          </p:txBody>
        </p:sp>
        <p:sp>
          <p:nvSpPr>
            <p:cNvPr id="12295" name="Text Box 10"/>
            <p:cNvSpPr txBox="1">
              <a:spLocks noChangeArrowheads="1"/>
            </p:cNvSpPr>
            <p:nvPr/>
          </p:nvSpPr>
          <p:spPr bwMode="auto">
            <a:xfrm>
              <a:off x="1528" y="2048"/>
              <a:ext cx="720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/>
                <a:t>(Criança)</a:t>
              </a:r>
            </a:p>
          </p:txBody>
        </p:sp>
        <p:sp>
          <p:nvSpPr>
            <p:cNvPr id="12296" name="Text Box 11"/>
            <p:cNvSpPr txBox="1">
              <a:spLocks noChangeArrowheads="1"/>
            </p:cNvSpPr>
            <p:nvPr/>
          </p:nvSpPr>
          <p:spPr bwMode="auto">
            <a:xfrm>
              <a:off x="2400" y="2056"/>
              <a:ext cx="968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/>
                <a:t>(Adolescente)</a:t>
              </a:r>
            </a:p>
          </p:txBody>
        </p:sp>
        <p:sp>
          <p:nvSpPr>
            <p:cNvPr id="12297" name="Text Box 12"/>
            <p:cNvSpPr txBox="1">
              <a:spLocks noChangeArrowheads="1"/>
            </p:cNvSpPr>
            <p:nvPr/>
          </p:nvSpPr>
          <p:spPr bwMode="auto">
            <a:xfrm>
              <a:off x="3472" y="2040"/>
              <a:ext cx="672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/>
                <a:t>(Adulto)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0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7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19100"/>
            <a:ext cx="7872413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solidFill>
                  <a:srgbClr val="FF0066"/>
                </a:solidFill>
              </a:rPr>
              <a:t>Os Discípulos maduros estão sendo reproduzidos?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450" y="2025650"/>
            <a:ext cx="7975600" cy="3382963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As pessoas em sua igreja estão sendo genuinamente </a:t>
            </a:r>
            <a:r>
              <a:rPr lang="en-US" smtClean="0">
                <a:solidFill>
                  <a:srgbClr val="FF0066"/>
                </a:solidFill>
                <a:latin typeface="Arial" charset="0"/>
              </a:rPr>
              <a:t>transformadas</a:t>
            </a:r>
            <a:r>
              <a:rPr lang="en-US" smtClean="0">
                <a:solidFill>
                  <a:schemeClr val="tx2"/>
                </a:solidFill>
                <a:latin typeface="Arial" charset="0"/>
              </a:rPr>
              <a:t> em dedicados discípulos de Jesus Cristo?</a:t>
            </a:r>
          </a:p>
          <a:p>
            <a:pPr eaLnBrk="1" hangingPunct="1"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Eles estão </a:t>
            </a:r>
            <a:r>
              <a:rPr lang="en-US" smtClean="0">
                <a:solidFill>
                  <a:srgbClr val="FF0066"/>
                </a:solidFill>
                <a:latin typeface="Arial" charset="0"/>
              </a:rPr>
              <a:t>compartilhando o Evangelho</a:t>
            </a:r>
            <a:r>
              <a:rPr lang="en-US" smtClean="0">
                <a:solidFill>
                  <a:schemeClr val="tx2"/>
                </a:solidFill>
                <a:latin typeface="Arial" charset="0"/>
              </a:rPr>
              <a:t>?</a:t>
            </a:r>
          </a:p>
          <a:p>
            <a:pPr eaLnBrk="1" hangingPunct="1"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Eles estão </a:t>
            </a:r>
            <a:r>
              <a:rPr lang="en-US" smtClean="0">
                <a:solidFill>
                  <a:srgbClr val="FF0066"/>
                </a:solidFill>
                <a:latin typeface="Arial" charset="0"/>
              </a:rPr>
              <a:t>se reproduzindo</a:t>
            </a:r>
            <a:r>
              <a:rPr lang="en-US" smtClean="0">
                <a:solidFill>
                  <a:schemeClr val="tx2"/>
                </a:solidFill>
                <a:latin typeface="Arial" charset="0"/>
              </a:rPr>
              <a:t> através do treinamento de outros?</a:t>
            </a:r>
          </a:p>
        </p:txBody>
      </p:sp>
      <p:sp>
        <p:nvSpPr>
          <p:cNvPr id="310276" name="Text Box 4"/>
          <p:cNvSpPr txBox="1">
            <a:spLocks noChangeArrowheads="1"/>
          </p:cNvSpPr>
          <p:nvPr/>
        </p:nvSpPr>
        <p:spPr bwMode="auto">
          <a:xfrm>
            <a:off x="393700" y="5638800"/>
            <a:ext cx="8318500" cy="592138"/>
          </a:xfrm>
          <a:prstGeom prst="rect">
            <a:avLst/>
          </a:prstGeom>
          <a:noFill/>
          <a:ln w="12700">
            <a:solidFill>
              <a:srgbClr val="FF0066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Como você pode ter tal igreja?</a:t>
            </a:r>
            <a:endParaRPr lang="en-US" sz="3200">
              <a:solidFill>
                <a:schemeClr val="hlink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10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75" grpId="0" build="p" autoUpdateAnimBg="0"/>
      <p:bldP spid="310276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Oval 2"/>
          <p:cNvSpPr>
            <a:spLocks noChangeArrowheads="1"/>
          </p:cNvSpPr>
          <p:nvPr/>
        </p:nvSpPr>
        <p:spPr bwMode="auto">
          <a:xfrm>
            <a:off x="919163" y="941388"/>
            <a:ext cx="7543800" cy="5335587"/>
          </a:xfrm>
          <a:prstGeom prst="ellipse">
            <a:avLst/>
          </a:prstGeom>
          <a:gradFill rotWithShape="0">
            <a:gsLst>
              <a:gs pos="0">
                <a:schemeClr val="folHlink">
                  <a:gamma/>
                  <a:shade val="66667"/>
                  <a:invGamma/>
                </a:schemeClr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17088" dir="4648272" algn="ctr" rotWithShape="0">
              <a:srgbClr val="7D7DFF"/>
            </a:outerShdw>
          </a:effectLst>
          <a:scene3d>
            <a:camera prst="legacyObliqueBottomLeft"/>
            <a:lightRig rig="legacyFlat3" dir="t"/>
          </a:scene3d>
          <a:sp3d extrusionH="430200" prstMaterial="legacyPlastic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>
            <a:flatTx/>
          </a:bodyPr>
          <a:lstStyle/>
          <a:p>
            <a:pPr>
              <a:defRPr/>
            </a:pPr>
            <a:endParaRPr lang="en-CA">
              <a:solidFill>
                <a:schemeClr val="bg2"/>
              </a:solidFill>
              <a:latin typeface="Rockwell Extra Bold" pitchFamily="18" charset="0"/>
            </a:endParaRPr>
          </a:p>
        </p:txBody>
      </p:sp>
      <p:sp>
        <p:nvSpPr>
          <p:cNvPr id="312323" name="Text Box 3"/>
          <p:cNvSpPr txBox="1">
            <a:spLocks noChangeArrowheads="1"/>
          </p:cNvSpPr>
          <p:nvPr/>
        </p:nvSpPr>
        <p:spPr bwMode="auto">
          <a:xfrm>
            <a:off x="933450" y="76200"/>
            <a:ext cx="74485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b="1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Um Processo de Vida Dinâmica para 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 fazer discípulos!</a:t>
            </a:r>
            <a:endParaRPr lang="en-US" sz="3200" b="1">
              <a:solidFill>
                <a:srgbClr val="FF0066"/>
              </a:solidFill>
              <a:latin typeface="Arial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03325" y="2684463"/>
            <a:ext cx="1665288" cy="2878137"/>
            <a:chOff x="774" y="1667"/>
            <a:chExt cx="1049" cy="1813"/>
          </a:xfrm>
        </p:grpSpPr>
        <p:sp>
          <p:nvSpPr>
            <p:cNvPr id="14442" name="AutoShape 5"/>
            <p:cNvSpPr>
              <a:spLocks noChangeArrowheads="1"/>
            </p:cNvSpPr>
            <p:nvPr/>
          </p:nvSpPr>
          <p:spPr bwMode="auto">
            <a:xfrm rot="-6026910">
              <a:off x="368" y="2073"/>
              <a:ext cx="1517" cy="706"/>
            </a:xfrm>
            <a:custGeom>
              <a:avLst/>
              <a:gdLst>
                <a:gd name="T0" fmla="*/ 503 w 21600"/>
                <a:gd name="T1" fmla="*/ 21 h 21600"/>
                <a:gd name="T2" fmla="*/ 136 w 21600"/>
                <a:gd name="T3" fmla="*/ 497 h 21600"/>
                <a:gd name="T4" fmla="*/ 546 w 21600"/>
                <a:gd name="T5" fmla="*/ 76 h 21600"/>
                <a:gd name="T6" fmla="*/ 1682 w 21600"/>
                <a:gd name="T7" fmla="*/ 254 h 21600"/>
                <a:gd name="T8" fmla="*/ 1493 w 21600"/>
                <a:gd name="T9" fmla="*/ 395 h 21600"/>
                <a:gd name="T10" fmla="*/ 1189 w 21600"/>
                <a:gd name="T11" fmla="*/ 30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1 w 21600"/>
                <a:gd name="T19" fmla="*/ 3151 h 21600"/>
                <a:gd name="T20" fmla="*/ 18439 w 21600"/>
                <a:gd name="T21" fmla="*/ 18449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9565" y="8778"/>
                  </a:moveTo>
                  <a:cubicBezTo>
                    <a:pt x="18624" y="4695"/>
                    <a:pt x="14989" y="1804"/>
                    <a:pt x="10800" y="1804"/>
                  </a:cubicBezTo>
                  <a:cubicBezTo>
                    <a:pt x="5831" y="1804"/>
                    <a:pt x="1804" y="5831"/>
                    <a:pt x="1804" y="10800"/>
                  </a:cubicBezTo>
                  <a:cubicBezTo>
                    <a:pt x="1803" y="12184"/>
                    <a:pt x="2123" y="13551"/>
                    <a:pt x="2738" y="14792"/>
                  </a:cubicBezTo>
                  <a:lnTo>
                    <a:pt x="1121" y="15592"/>
                  </a:lnTo>
                  <a:cubicBezTo>
                    <a:pt x="383" y="14102"/>
                    <a:pt x="0" y="12462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5829" y="-1"/>
                    <a:pt x="20193" y="3471"/>
                    <a:pt x="21323" y="8372"/>
                  </a:cubicBezTo>
                  <a:lnTo>
                    <a:pt x="23954" y="7765"/>
                  </a:lnTo>
                  <a:lnTo>
                    <a:pt x="21253" y="12085"/>
                  </a:lnTo>
                  <a:lnTo>
                    <a:pt x="16934" y="9384"/>
                  </a:lnTo>
                  <a:lnTo>
                    <a:pt x="19565" y="8778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3" name="AutoShape 6"/>
            <p:cNvSpPr>
              <a:spLocks noChangeArrowheads="1"/>
            </p:cNvSpPr>
            <p:nvPr/>
          </p:nvSpPr>
          <p:spPr bwMode="auto">
            <a:xfrm rot="-5102034">
              <a:off x="1140" y="2796"/>
              <a:ext cx="936" cy="431"/>
            </a:xfrm>
            <a:custGeom>
              <a:avLst/>
              <a:gdLst>
                <a:gd name="T0" fmla="*/ 398 w 21600"/>
                <a:gd name="T1" fmla="*/ 2 h 21600"/>
                <a:gd name="T2" fmla="*/ 40 w 21600"/>
                <a:gd name="T3" fmla="*/ 230 h 21600"/>
                <a:gd name="T4" fmla="*/ 410 w 21600"/>
                <a:gd name="T5" fmla="*/ 38 h 21600"/>
                <a:gd name="T6" fmla="*/ 1038 w 21600"/>
                <a:gd name="T7" fmla="*/ 155 h 21600"/>
                <a:gd name="T8" fmla="*/ 921 w 21600"/>
                <a:gd name="T9" fmla="*/ 241 h 21600"/>
                <a:gd name="T10" fmla="*/ 734 w 21600"/>
                <a:gd name="T11" fmla="*/ 18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2 w 21600"/>
                <a:gd name="T19" fmla="*/ 3157 h 21600"/>
                <a:gd name="T20" fmla="*/ 18438 w 21600"/>
                <a:gd name="T21" fmla="*/ 18443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9565" y="8778"/>
                  </a:moveTo>
                  <a:cubicBezTo>
                    <a:pt x="18624" y="4695"/>
                    <a:pt x="14989" y="1804"/>
                    <a:pt x="10800" y="1804"/>
                  </a:cubicBezTo>
                  <a:cubicBezTo>
                    <a:pt x="5831" y="1804"/>
                    <a:pt x="1804" y="5831"/>
                    <a:pt x="1804" y="10800"/>
                  </a:cubicBezTo>
                  <a:cubicBezTo>
                    <a:pt x="1803" y="11018"/>
                    <a:pt x="1811" y="11236"/>
                    <a:pt x="1827" y="11454"/>
                  </a:cubicBezTo>
                  <a:lnTo>
                    <a:pt x="28" y="11585"/>
                  </a:lnTo>
                  <a:cubicBezTo>
                    <a:pt x="9" y="11324"/>
                    <a:pt x="0" y="11062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5829" y="-1"/>
                    <a:pt x="20193" y="3471"/>
                    <a:pt x="21323" y="8372"/>
                  </a:cubicBezTo>
                  <a:lnTo>
                    <a:pt x="23954" y="7765"/>
                  </a:lnTo>
                  <a:lnTo>
                    <a:pt x="21253" y="12085"/>
                  </a:lnTo>
                  <a:lnTo>
                    <a:pt x="16934" y="9384"/>
                  </a:lnTo>
                  <a:lnTo>
                    <a:pt x="19565" y="8778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536700" y="4483100"/>
            <a:ext cx="2090738" cy="1304925"/>
            <a:chOff x="1104" y="2784"/>
            <a:chExt cx="1317" cy="822"/>
          </a:xfrm>
        </p:grpSpPr>
        <p:sp>
          <p:nvSpPr>
            <p:cNvPr id="14440" name="Oval 8"/>
            <p:cNvSpPr>
              <a:spLocks noChangeArrowheads="1"/>
            </p:cNvSpPr>
            <p:nvPr/>
          </p:nvSpPr>
          <p:spPr bwMode="auto">
            <a:xfrm>
              <a:off x="1104" y="2784"/>
              <a:ext cx="1317" cy="817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>
              <a:flatTx/>
            </a:bodyPr>
            <a:lstStyle/>
            <a:p>
              <a:endParaRPr lang="en-US"/>
            </a:p>
          </p:txBody>
        </p:sp>
        <p:sp>
          <p:nvSpPr>
            <p:cNvPr id="14441" name="Text Box 9"/>
            <p:cNvSpPr txBox="1">
              <a:spLocks noChangeArrowheads="1"/>
            </p:cNvSpPr>
            <p:nvPr/>
          </p:nvSpPr>
          <p:spPr bwMode="auto">
            <a:xfrm>
              <a:off x="1152" y="2832"/>
              <a:ext cx="1255" cy="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80000"/>
                </a:lnSpc>
              </a:pPr>
              <a:endParaRPr lang="en-US" sz="1200" b="1">
                <a:solidFill>
                  <a:schemeClr val="bg2"/>
                </a:solidFill>
                <a:latin typeface="Arial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4. Líderes</a:t>
              </a:r>
            </a:p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Expandem</a:t>
              </a:r>
            </a:p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O ministério</a:t>
              </a:r>
              <a:endParaRPr lang="en-US" sz="2000" b="1">
                <a:solidFill>
                  <a:schemeClr val="bg2"/>
                </a:solidFill>
                <a:latin typeface="Arial" charset="0"/>
              </a:endParaRPr>
            </a:p>
            <a:p>
              <a:pPr algn="ctr">
                <a:lnSpc>
                  <a:spcPct val="80000"/>
                </a:lnSpc>
              </a:pPr>
              <a:endParaRPr lang="en-US" b="1">
                <a:solidFill>
                  <a:schemeClr val="bg2"/>
                </a:solidFill>
                <a:latin typeface="Arial Black" pitchFamily="34" charset="0"/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590800" y="1143000"/>
            <a:ext cx="3133725" cy="1395413"/>
            <a:chOff x="1632" y="720"/>
            <a:chExt cx="1974" cy="879"/>
          </a:xfrm>
        </p:grpSpPr>
        <p:sp>
          <p:nvSpPr>
            <p:cNvPr id="14437" name="AutoShape 11"/>
            <p:cNvSpPr>
              <a:spLocks noChangeArrowheads="1"/>
            </p:cNvSpPr>
            <p:nvPr/>
          </p:nvSpPr>
          <p:spPr bwMode="auto">
            <a:xfrm rot="-256375">
              <a:off x="1632" y="808"/>
              <a:ext cx="1974" cy="578"/>
            </a:xfrm>
            <a:custGeom>
              <a:avLst/>
              <a:gdLst>
                <a:gd name="T0" fmla="*/ 1096 w 21600"/>
                <a:gd name="T1" fmla="*/ 2 h 21600"/>
                <a:gd name="T2" fmla="*/ 172 w 21600"/>
                <a:gd name="T3" fmla="*/ 174 h 21600"/>
                <a:gd name="T4" fmla="*/ 1078 w 21600"/>
                <a:gd name="T5" fmla="*/ 50 h 21600"/>
                <a:gd name="T6" fmla="*/ 2189 w 21600"/>
                <a:gd name="T7" fmla="*/ 208 h 21600"/>
                <a:gd name="T8" fmla="*/ 1942 w 21600"/>
                <a:gd name="T9" fmla="*/ 323 h 21600"/>
                <a:gd name="T10" fmla="*/ 1548 w 21600"/>
                <a:gd name="T11" fmla="*/ 251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2 w 21600"/>
                <a:gd name="T19" fmla="*/ 3176 h 21600"/>
                <a:gd name="T20" fmla="*/ 18438 w 21600"/>
                <a:gd name="T21" fmla="*/ 18424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9565" y="8778"/>
                  </a:moveTo>
                  <a:cubicBezTo>
                    <a:pt x="18624" y="4695"/>
                    <a:pt x="14989" y="1804"/>
                    <a:pt x="10800" y="1804"/>
                  </a:cubicBezTo>
                  <a:cubicBezTo>
                    <a:pt x="7343" y="1803"/>
                    <a:pt x="4193" y="3783"/>
                    <a:pt x="2694" y="6898"/>
                  </a:cubicBezTo>
                  <a:lnTo>
                    <a:pt x="1068" y="6115"/>
                  </a:lnTo>
                  <a:cubicBezTo>
                    <a:pt x="2868" y="2377"/>
                    <a:pt x="6650" y="-1"/>
                    <a:pt x="10800" y="0"/>
                  </a:cubicBezTo>
                  <a:cubicBezTo>
                    <a:pt x="15829" y="0"/>
                    <a:pt x="20193" y="3471"/>
                    <a:pt x="21323" y="8372"/>
                  </a:cubicBezTo>
                  <a:lnTo>
                    <a:pt x="23954" y="7765"/>
                  </a:lnTo>
                  <a:lnTo>
                    <a:pt x="21253" y="12085"/>
                  </a:lnTo>
                  <a:lnTo>
                    <a:pt x="16934" y="9384"/>
                  </a:lnTo>
                  <a:lnTo>
                    <a:pt x="19565" y="8778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8" name="AutoShape 12"/>
            <p:cNvSpPr>
              <a:spLocks noChangeArrowheads="1"/>
            </p:cNvSpPr>
            <p:nvPr/>
          </p:nvSpPr>
          <p:spPr bwMode="auto">
            <a:xfrm rot="1752198">
              <a:off x="1758" y="1103"/>
              <a:ext cx="1063" cy="496"/>
            </a:xfrm>
            <a:custGeom>
              <a:avLst/>
              <a:gdLst>
                <a:gd name="T0" fmla="*/ 452 w 21600"/>
                <a:gd name="T1" fmla="*/ 3 h 21600"/>
                <a:gd name="T2" fmla="*/ 46 w 21600"/>
                <a:gd name="T3" fmla="*/ 265 h 21600"/>
                <a:gd name="T4" fmla="*/ 465 w 21600"/>
                <a:gd name="T5" fmla="*/ 44 h 21600"/>
                <a:gd name="T6" fmla="*/ 1179 w 21600"/>
                <a:gd name="T7" fmla="*/ 178 h 21600"/>
                <a:gd name="T8" fmla="*/ 1046 w 21600"/>
                <a:gd name="T9" fmla="*/ 278 h 21600"/>
                <a:gd name="T10" fmla="*/ 833 w 21600"/>
                <a:gd name="T11" fmla="*/ 215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9 h 21600"/>
                <a:gd name="T20" fmla="*/ 18430 w 21600"/>
                <a:gd name="T21" fmla="*/ 18421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9565" y="8778"/>
                  </a:moveTo>
                  <a:cubicBezTo>
                    <a:pt x="18624" y="4695"/>
                    <a:pt x="14989" y="1804"/>
                    <a:pt x="10800" y="1804"/>
                  </a:cubicBezTo>
                  <a:cubicBezTo>
                    <a:pt x="5831" y="1804"/>
                    <a:pt x="1804" y="5831"/>
                    <a:pt x="1804" y="10800"/>
                  </a:cubicBezTo>
                  <a:cubicBezTo>
                    <a:pt x="1803" y="11018"/>
                    <a:pt x="1811" y="11236"/>
                    <a:pt x="1827" y="11454"/>
                  </a:cubicBezTo>
                  <a:lnTo>
                    <a:pt x="28" y="11585"/>
                  </a:lnTo>
                  <a:cubicBezTo>
                    <a:pt x="9" y="11324"/>
                    <a:pt x="0" y="11062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5829" y="-1"/>
                    <a:pt x="20193" y="3471"/>
                    <a:pt x="21323" y="8372"/>
                  </a:cubicBezTo>
                  <a:lnTo>
                    <a:pt x="23954" y="7765"/>
                  </a:lnTo>
                  <a:lnTo>
                    <a:pt x="21253" y="12085"/>
                  </a:lnTo>
                  <a:lnTo>
                    <a:pt x="16934" y="9384"/>
                  </a:lnTo>
                  <a:lnTo>
                    <a:pt x="19565" y="8778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9" name="Text Box 13"/>
            <p:cNvSpPr txBox="1">
              <a:spLocks noChangeArrowheads="1"/>
            </p:cNvSpPr>
            <p:nvPr/>
          </p:nvSpPr>
          <p:spPr bwMode="auto">
            <a:xfrm>
              <a:off x="2869" y="720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endParaRPr lang="en-CA" sz="2000">
                <a:solidFill>
                  <a:schemeClr val="bg2"/>
                </a:solidFill>
                <a:latin typeface="Arial" charset="0"/>
              </a:endParaRP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6337300" y="2095500"/>
            <a:ext cx="1536700" cy="2790825"/>
            <a:chOff x="3992" y="1320"/>
            <a:chExt cx="968" cy="1758"/>
          </a:xfrm>
        </p:grpSpPr>
        <p:grpSp>
          <p:nvGrpSpPr>
            <p:cNvPr id="14433" name="Group 15"/>
            <p:cNvGrpSpPr>
              <a:grpSpLocks/>
            </p:cNvGrpSpPr>
            <p:nvPr/>
          </p:nvGrpSpPr>
          <p:grpSpPr bwMode="auto">
            <a:xfrm>
              <a:off x="3992" y="1320"/>
              <a:ext cx="968" cy="1726"/>
              <a:chOff x="3936" y="1056"/>
              <a:chExt cx="1103" cy="1966"/>
            </a:xfrm>
          </p:grpSpPr>
          <p:sp>
            <p:nvSpPr>
              <p:cNvPr id="14435" name="AutoShape 16"/>
              <p:cNvSpPr>
                <a:spLocks noChangeArrowheads="1"/>
              </p:cNvSpPr>
              <p:nvPr/>
            </p:nvSpPr>
            <p:spPr bwMode="auto">
              <a:xfrm rot="5143625">
                <a:off x="3743" y="1727"/>
                <a:ext cx="1919" cy="672"/>
              </a:xfrm>
              <a:custGeom>
                <a:avLst/>
                <a:gdLst>
                  <a:gd name="T0" fmla="*/ 816 w 21600"/>
                  <a:gd name="T1" fmla="*/ 4 h 21600"/>
                  <a:gd name="T2" fmla="*/ 82 w 21600"/>
                  <a:gd name="T3" fmla="*/ 358 h 21600"/>
                  <a:gd name="T4" fmla="*/ 840 w 21600"/>
                  <a:gd name="T5" fmla="*/ 59 h 21600"/>
                  <a:gd name="T6" fmla="*/ 2128 w 21600"/>
                  <a:gd name="T7" fmla="*/ 242 h 21600"/>
                  <a:gd name="T8" fmla="*/ 1888 w 21600"/>
                  <a:gd name="T9" fmla="*/ 376 h 21600"/>
                  <a:gd name="T10" fmla="*/ 1504 w 21600"/>
                  <a:gd name="T11" fmla="*/ 292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50 h 21600"/>
                  <a:gd name="T20" fmla="*/ 18437 w 21600"/>
                  <a:gd name="T21" fmla="*/ 1845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9565" y="8778"/>
                    </a:moveTo>
                    <a:cubicBezTo>
                      <a:pt x="18624" y="4695"/>
                      <a:pt x="14989" y="1804"/>
                      <a:pt x="10800" y="1804"/>
                    </a:cubicBezTo>
                    <a:cubicBezTo>
                      <a:pt x="5831" y="1804"/>
                      <a:pt x="1804" y="5831"/>
                      <a:pt x="1804" y="10800"/>
                    </a:cubicBezTo>
                    <a:cubicBezTo>
                      <a:pt x="1803" y="11018"/>
                      <a:pt x="1811" y="11236"/>
                      <a:pt x="1827" y="11454"/>
                    </a:cubicBezTo>
                    <a:lnTo>
                      <a:pt x="28" y="11585"/>
                    </a:lnTo>
                    <a:cubicBezTo>
                      <a:pt x="9" y="11324"/>
                      <a:pt x="0" y="11062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5829" y="-1"/>
                      <a:pt x="20193" y="3471"/>
                      <a:pt x="21323" y="8372"/>
                    </a:cubicBezTo>
                    <a:lnTo>
                      <a:pt x="23954" y="7765"/>
                    </a:lnTo>
                    <a:lnTo>
                      <a:pt x="21253" y="12085"/>
                    </a:lnTo>
                    <a:lnTo>
                      <a:pt x="16934" y="9384"/>
                    </a:lnTo>
                    <a:lnTo>
                      <a:pt x="19565" y="8778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solidFill>
                  <a:srgbClr val="777777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36" name="AutoShape 17"/>
              <p:cNvSpPr>
                <a:spLocks noChangeArrowheads="1"/>
              </p:cNvSpPr>
              <p:nvPr/>
            </p:nvSpPr>
            <p:spPr bwMode="auto">
              <a:xfrm rot="5514034">
                <a:off x="3648" y="1344"/>
                <a:ext cx="1066" cy="490"/>
              </a:xfrm>
              <a:custGeom>
                <a:avLst/>
                <a:gdLst>
                  <a:gd name="T0" fmla="*/ 453 w 21600"/>
                  <a:gd name="T1" fmla="*/ 3 h 21600"/>
                  <a:gd name="T2" fmla="*/ 46 w 21600"/>
                  <a:gd name="T3" fmla="*/ 261 h 21600"/>
                  <a:gd name="T4" fmla="*/ 467 w 21600"/>
                  <a:gd name="T5" fmla="*/ 43 h 21600"/>
                  <a:gd name="T6" fmla="*/ 1182 w 21600"/>
                  <a:gd name="T7" fmla="*/ 176 h 21600"/>
                  <a:gd name="T8" fmla="*/ 1049 w 21600"/>
                  <a:gd name="T9" fmla="*/ 274 h 21600"/>
                  <a:gd name="T10" fmla="*/ 836 w 21600"/>
                  <a:gd name="T11" fmla="*/ 213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1 w 21600"/>
                  <a:gd name="T19" fmla="*/ 3174 h 21600"/>
                  <a:gd name="T20" fmla="*/ 18439 w 21600"/>
                  <a:gd name="T21" fmla="*/ 18426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9565" y="8778"/>
                    </a:moveTo>
                    <a:cubicBezTo>
                      <a:pt x="18624" y="4695"/>
                      <a:pt x="14989" y="1804"/>
                      <a:pt x="10800" y="1804"/>
                    </a:cubicBezTo>
                    <a:cubicBezTo>
                      <a:pt x="5831" y="1804"/>
                      <a:pt x="1804" y="5831"/>
                      <a:pt x="1804" y="10800"/>
                    </a:cubicBezTo>
                    <a:cubicBezTo>
                      <a:pt x="1803" y="11018"/>
                      <a:pt x="1811" y="11236"/>
                      <a:pt x="1827" y="11454"/>
                    </a:cubicBezTo>
                    <a:lnTo>
                      <a:pt x="28" y="11585"/>
                    </a:lnTo>
                    <a:cubicBezTo>
                      <a:pt x="9" y="11324"/>
                      <a:pt x="0" y="11062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5829" y="-1"/>
                      <a:pt x="20193" y="3471"/>
                      <a:pt x="21323" y="8372"/>
                    </a:cubicBezTo>
                    <a:lnTo>
                      <a:pt x="23954" y="7765"/>
                    </a:lnTo>
                    <a:lnTo>
                      <a:pt x="21253" y="12085"/>
                    </a:lnTo>
                    <a:lnTo>
                      <a:pt x="16934" y="9384"/>
                    </a:lnTo>
                    <a:lnTo>
                      <a:pt x="19565" y="8778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solidFill>
                  <a:srgbClr val="777777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434" name="Text Box 18"/>
            <p:cNvSpPr txBox="1">
              <a:spLocks noChangeArrowheads="1"/>
            </p:cNvSpPr>
            <p:nvPr/>
          </p:nvSpPr>
          <p:spPr bwMode="auto">
            <a:xfrm rot="5400000">
              <a:off x="3869" y="2035"/>
              <a:ext cx="1470" cy="61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Equipados para</a:t>
              </a:r>
            </a:p>
            <a:p>
              <a:pPr algn="ctr"/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Reproduzir</a:t>
              </a:r>
            </a:p>
            <a:p>
              <a:pPr algn="ctr"/>
              <a:endParaRPr lang="en-US">
                <a:latin typeface="Arial Black" pitchFamily="34" charset="0"/>
              </a:endParaRPr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2967038" y="5016500"/>
            <a:ext cx="3219450" cy="1749425"/>
            <a:chOff x="1957" y="3016"/>
            <a:chExt cx="2028" cy="1102"/>
          </a:xfrm>
        </p:grpSpPr>
        <p:grpSp>
          <p:nvGrpSpPr>
            <p:cNvPr id="14429" name="Group 20"/>
            <p:cNvGrpSpPr>
              <a:grpSpLocks/>
            </p:cNvGrpSpPr>
            <p:nvPr/>
          </p:nvGrpSpPr>
          <p:grpSpPr bwMode="auto">
            <a:xfrm>
              <a:off x="2200" y="3016"/>
              <a:ext cx="1739" cy="828"/>
              <a:chOff x="2256" y="3072"/>
              <a:chExt cx="1739" cy="828"/>
            </a:xfrm>
          </p:grpSpPr>
          <p:sp>
            <p:nvSpPr>
              <p:cNvPr id="14431" name="AutoShape 21"/>
              <p:cNvSpPr>
                <a:spLocks noChangeArrowheads="1"/>
              </p:cNvSpPr>
              <p:nvPr/>
            </p:nvSpPr>
            <p:spPr bwMode="auto">
              <a:xfrm rot="10532497">
                <a:off x="2256" y="3216"/>
                <a:ext cx="1739" cy="684"/>
              </a:xfrm>
              <a:custGeom>
                <a:avLst/>
                <a:gdLst>
                  <a:gd name="T0" fmla="*/ 710 w 21600"/>
                  <a:gd name="T1" fmla="*/ 6 h 21600"/>
                  <a:gd name="T2" fmla="*/ 81 w 21600"/>
                  <a:gd name="T3" fmla="*/ 386 h 21600"/>
                  <a:gd name="T4" fmla="*/ 737 w 21600"/>
                  <a:gd name="T5" fmla="*/ 62 h 21600"/>
                  <a:gd name="T6" fmla="*/ 1929 w 21600"/>
                  <a:gd name="T7" fmla="*/ 246 h 21600"/>
                  <a:gd name="T8" fmla="*/ 1711 w 21600"/>
                  <a:gd name="T9" fmla="*/ 383 h 21600"/>
                  <a:gd name="T10" fmla="*/ 1363 w 21600"/>
                  <a:gd name="T11" fmla="*/ 297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7 w 21600"/>
                  <a:gd name="T19" fmla="*/ 3158 h 21600"/>
                  <a:gd name="T20" fmla="*/ 18433 w 21600"/>
                  <a:gd name="T21" fmla="*/ 18442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9565" y="8778"/>
                    </a:moveTo>
                    <a:cubicBezTo>
                      <a:pt x="18624" y="4695"/>
                      <a:pt x="14989" y="1804"/>
                      <a:pt x="10800" y="1804"/>
                    </a:cubicBezTo>
                    <a:cubicBezTo>
                      <a:pt x="5831" y="1804"/>
                      <a:pt x="1804" y="5831"/>
                      <a:pt x="1804" y="10800"/>
                    </a:cubicBezTo>
                    <a:cubicBezTo>
                      <a:pt x="1803" y="11222"/>
                      <a:pt x="1833" y="11645"/>
                      <a:pt x="1893" y="12063"/>
                    </a:cubicBezTo>
                    <a:lnTo>
                      <a:pt x="107" y="12317"/>
                    </a:lnTo>
                    <a:cubicBezTo>
                      <a:pt x="35" y="11814"/>
                      <a:pt x="0" y="11307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5829" y="-1"/>
                      <a:pt x="20193" y="3471"/>
                      <a:pt x="21323" y="8372"/>
                    </a:cubicBezTo>
                    <a:lnTo>
                      <a:pt x="23954" y="7765"/>
                    </a:lnTo>
                    <a:lnTo>
                      <a:pt x="21253" y="12085"/>
                    </a:lnTo>
                    <a:lnTo>
                      <a:pt x="16934" y="9384"/>
                    </a:lnTo>
                    <a:lnTo>
                      <a:pt x="19565" y="8778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solidFill>
                  <a:srgbClr val="777777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32" name="AutoShape 22"/>
              <p:cNvSpPr>
                <a:spLocks noChangeArrowheads="1"/>
              </p:cNvSpPr>
              <p:nvPr/>
            </p:nvSpPr>
            <p:spPr bwMode="auto">
              <a:xfrm rot="-9636230">
                <a:off x="2981" y="3072"/>
                <a:ext cx="940" cy="463"/>
              </a:xfrm>
              <a:custGeom>
                <a:avLst/>
                <a:gdLst>
                  <a:gd name="T0" fmla="*/ 400 w 21600"/>
                  <a:gd name="T1" fmla="*/ 3 h 21600"/>
                  <a:gd name="T2" fmla="*/ 40 w 21600"/>
                  <a:gd name="T3" fmla="*/ 247 h 21600"/>
                  <a:gd name="T4" fmla="*/ 412 w 21600"/>
                  <a:gd name="T5" fmla="*/ 41 h 21600"/>
                  <a:gd name="T6" fmla="*/ 1042 w 21600"/>
                  <a:gd name="T7" fmla="*/ 166 h 21600"/>
                  <a:gd name="T8" fmla="*/ 925 w 21600"/>
                  <a:gd name="T9" fmla="*/ 259 h 21600"/>
                  <a:gd name="T10" fmla="*/ 737 w 21600"/>
                  <a:gd name="T11" fmla="*/ 201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1 w 21600"/>
                  <a:gd name="T19" fmla="*/ 3172 h 21600"/>
                  <a:gd name="T20" fmla="*/ 18429 w 21600"/>
                  <a:gd name="T21" fmla="*/ 18428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9565" y="8778"/>
                    </a:moveTo>
                    <a:cubicBezTo>
                      <a:pt x="18624" y="4695"/>
                      <a:pt x="14989" y="1804"/>
                      <a:pt x="10800" y="1804"/>
                    </a:cubicBezTo>
                    <a:cubicBezTo>
                      <a:pt x="5831" y="1804"/>
                      <a:pt x="1804" y="5831"/>
                      <a:pt x="1804" y="10800"/>
                    </a:cubicBezTo>
                    <a:cubicBezTo>
                      <a:pt x="1803" y="11018"/>
                      <a:pt x="1811" y="11236"/>
                      <a:pt x="1827" y="11454"/>
                    </a:cubicBezTo>
                    <a:lnTo>
                      <a:pt x="28" y="11585"/>
                    </a:lnTo>
                    <a:cubicBezTo>
                      <a:pt x="9" y="11324"/>
                      <a:pt x="0" y="11062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5829" y="-1"/>
                      <a:pt x="20193" y="3471"/>
                      <a:pt x="21323" y="8372"/>
                    </a:cubicBezTo>
                    <a:lnTo>
                      <a:pt x="23954" y="7765"/>
                    </a:lnTo>
                    <a:lnTo>
                      <a:pt x="21253" y="12085"/>
                    </a:lnTo>
                    <a:lnTo>
                      <a:pt x="16934" y="9384"/>
                    </a:lnTo>
                    <a:lnTo>
                      <a:pt x="19565" y="8778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solidFill>
                  <a:srgbClr val="777777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430" name="Text Box 23"/>
            <p:cNvSpPr txBox="1">
              <a:spLocks noChangeArrowheads="1"/>
            </p:cNvSpPr>
            <p:nvPr/>
          </p:nvSpPr>
          <p:spPr bwMode="auto">
            <a:xfrm>
              <a:off x="1957" y="3368"/>
              <a:ext cx="2028" cy="7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Desenvolvimento</a:t>
              </a:r>
            </a:p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de Líderes </a:t>
              </a:r>
            </a:p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e </a:t>
              </a:r>
            </a:p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rgbClr val="B2B2B2"/>
                  </a:solidFill>
                  <a:latin typeface="Arial Black" pitchFamily="34" charset="0"/>
                </a:rPr>
                <a:t>Colocação ministerial</a:t>
              </a:r>
            </a:p>
          </p:txBody>
        </p:sp>
      </p:grpSp>
      <p:sp>
        <p:nvSpPr>
          <p:cNvPr id="312344" name="Text Box 24"/>
          <p:cNvSpPr txBox="1">
            <a:spLocks noChangeArrowheads="1"/>
          </p:cNvSpPr>
          <p:nvPr/>
        </p:nvSpPr>
        <p:spPr bwMode="auto">
          <a:xfrm>
            <a:off x="3351213" y="901700"/>
            <a:ext cx="28003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chemeClr val="bg2"/>
                </a:solidFill>
                <a:latin typeface="Arial" charset="0"/>
              </a:rPr>
              <a:t>Nutra-os e treine-os no</a:t>
            </a:r>
          </a:p>
          <a:p>
            <a:pPr algn="ctr"/>
            <a:r>
              <a:rPr lang="en-US" sz="2000" b="1">
                <a:solidFill>
                  <a:schemeClr val="bg2"/>
                </a:solidFill>
                <a:latin typeface="Arial" charset="0"/>
              </a:rPr>
              <a:t>Básico da </a:t>
            </a:r>
          </a:p>
          <a:p>
            <a:pPr algn="ctr"/>
            <a:r>
              <a:rPr lang="en-US" sz="2000" b="1">
                <a:solidFill>
                  <a:schemeClr val="bg2"/>
                </a:solidFill>
                <a:latin typeface="Arial" charset="0"/>
              </a:rPr>
              <a:t>Vida Cristã</a:t>
            </a:r>
            <a:endParaRPr lang="en-US">
              <a:solidFill>
                <a:schemeClr val="tx2"/>
              </a:solidFill>
              <a:latin typeface="Rockwell Extra Bold" pitchFamily="18" charset="0"/>
            </a:endParaRPr>
          </a:p>
        </p:txBody>
      </p:sp>
      <p:grpSp>
        <p:nvGrpSpPr>
          <p:cNvPr id="9" name="Group 25"/>
          <p:cNvGrpSpPr>
            <a:grpSpLocks/>
          </p:cNvGrpSpPr>
          <p:nvPr/>
        </p:nvGrpSpPr>
        <p:grpSpPr bwMode="auto">
          <a:xfrm>
            <a:off x="5676900" y="1384300"/>
            <a:ext cx="2281238" cy="1298575"/>
            <a:chOff x="3318" y="784"/>
            <a:chExt cx="1601" cy="994"/>
          </a:xfrm>
        </p:grpSpPr>
        <p:sp>
          <p:nvSpPr>
            <p:cNvPr id="14427" name="Oval 26"/>
            <p:cNvSpPr>
              <a:spLocks noChangeArrowheads="1"/>
            </p:cNvSpPr>
            <p:nvPr/>
          </p:nvSpPr>
          <p:spPr bwMode="auto">
            <a:xfrm>
              <a:off x="3318" y="784"/>
              <a:ext cx="1601" cy="99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66"/>
              </a:extrusionClr>
            </a:sp3d>
          </p:spPr>
          <p:txBody>
            <a:bodyPr>
              <a:flatTx/>
            </a:bodyPr>
            <a:lstStyle/>
            <a:p>
              <a:endParaRPr lang="en-US"/>
            </a:p>
          </p:txBody>
        </p:sp>
        <p:sp>
          <p:nvSpPr>
            <p:cNvPr id="14428" name="Text Box 27"/>
            <p:cNvSpPr txBox="1">
              <a:spLocks noChangeArrowheads="1"/>
            </p:cNvSpPr>
            <p:nvPr/>
          </p:nvSpPr>
          <p:spPr bwMode="auto">
            <a:xfrm>
              <a:off x="3432" y="856"/>
              <a:ext cx="1385" cy="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sz="1200" b="1">
                <a:solidFill>
                  <a:schemeClr val="bg2"/>
                </a:solidFill>
                <a:latin typeface="Arial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2000" b="1">
                  <a:solidFill>
                    <a:schemeClr val="bg2"/>
                  </a:solidFill>
                  <a:latin typeface="Arial Black" pitchFamily="34" charset="0"/>
                </a:rPr>
                <a:t>2. Discípulos</a:t>
              </a:r>
            </a:p>
            <a:p>
              <a:pPr algn="ctr">
                <a:lnSpc>
                  <a:spcPct val="90000"/>
                </a:lnSpc>
              </a:pPr>
              <a:r>
                <a:rPr lang="en-US" sz="2000" b="1">
                  <a:solidFill>
                    <a:schemeClr val="bg2"/>
                  </a:solidFill>
                  <a:latin typeface="Arial Black" pitchFamily="34" charset="0"/>
                </a:rPr>
                <a:t>Treinados</a:t>
              </a:r>
            </a:p>
          </p:txBody>
        </p:sp>
      </p:grpSp>
      <p:grpSp>
        <p:nvGrpSpPr>
          <p:cNvPr id="10" name="Group 28"/>
          <p:cNvGrpSpPr>
            <a:grpSpLocks/>
          </p:cNvGrpSpPr>
          <p:nvPr/>
        </p:nvGrpSpPr>
        <p:grpSpPr bwMode="auto">
          <a:xfrm>
            <a:off x="5257800" y="4521200"/>
            <a:ext cx="2584450" cy="1296988"/>
            <a:chOff x="3280" y="2784"/>
            <a:chExt cx="1628" cy="817"/>
          </a:xfrm>
        </p:grpSpPr>
        <p:grpSp>
          <p:nvGrpSpPr>
            <p:cNvPr id="14423" name="Group 29"/>
            <p:cNvGrpSpPr>
              <a:grpSpLocks/>
            </p:cNvGrpSpPr>
            <p:nvPr/>
          </p:nvGrpSpPr>
          <p:grpSpPr bwMode="auto">
            <a:xfrm>
              <a:off x="3408" y="2784"/>
              <a:ext cx="1316" cy="817"/>
              <a:chOff x="3245" y="2726"/>
              <a:chExt cx="1500" cy="931"/>
            </a:xfrm>
          </p:grpSpPr>
          <p:sp>
            <p:nvSpPr>
              <p:cNvPr id="14425" name="Oval 30"/>
              <p:cNvSpPr>
                <a:spLocks noChangeArrowheads="1"/>
              </p:cNvSpPr>
              <p:nvPr/>
            </p:nvSpPr>
            <p:spPr bwMode="auto">
              <a:xfrm>
                <a:off x="3245" y="2726"/>
                <a:ext cx="1500" cy="931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FFAC31"/>
                  </a:gs>
                </a:gsLst>
                <a:path path="shape">
                  <a:fillToRect l="50000" t="50000" r="50000" b="50000"/>
                </a:path>
              </a:gradFill>
              <a:ln w="9525">
                <a:round/>
                <a:headEnd/>
                <a:tailEnd/>
              </a:ln>
              <a:scene3d>
                <a:camera prst="legacyPerspectiveBottom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AC31"/>
                </a:extrusionClr>
              </a:sp3d>
            </p:spPr>
            <p:txBody>
              <a:bodyPr>
                <a:flatTx/>
              </a:bodyPr>
              <a:lstStyle/>
              <a:p>
                <a:endParaRPr lang="en-US"/>
              </a:p>
            </p:txBody>
          </p:sp>
          <p:sp>
            <p:nvSpPr>
              <p:cNvPr id="14426" name="Text Box 31"/>
              <p:cNvSpPr txBox="1">
                <a:spLocks noChangeArrowheads="1"/>
              </p:cNvSpPr>
              <p:nvPr/>
            </p:nvSpPr>
            <p:spPr bwMode="auto">
              <a:xfrm>
                <a:off x="3325" y="2841"/>
                <a:ext cx="1387" cy="8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lnSpc>
                    <a:spcPct val="80000"/>
                  </a:lnSpc>
                </a:pPr>
                <a:endParaRPr lang="en-CA" sz="2400" b="1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sp>
          <p:nvSpPr>
            <p:cNvPr id="14424" name="Text Box 32"/>
            <p:cNvSpPr txBox="1">
              <a:spLocks noChangeArrowheads="1"/>
            </p:cNvSpPr>
            <p:nvPr/>
          </p:nvSpPr>
          <p:spPr bwMode="auto">
            <a:xfrm>
              <a:off x="3280" y="2941"/>
              <a:ext cx="1628" cy="38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3. Discipuladores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chemeClr val="bg2"/>
                  </a:solidFill>
                  <a:latin typeface="Arial" charset="0"/>
                </a:rPr>
                <a:t> Treinando outros</a:t>
              </a:r>
            </a:p>
          </p:txBody>
        </p:sp>
      </p:grpSp>
      <p:grpSp>
        <p:nvGrpSpPr>
          <p:cNvPr id="12" name="Group 33"/>
          <p:cNvGrpSpPr>
            <a:grpSpLocks/>
          </p:cNvGrpSpPr>
          <p:nvPr/>
        </p:nvGrpSpPr>
        <p:grpSpPr bwMode="auto">
          <a:xfrm>
            <a:off x="1346200" y="1384300"/>
            <a:ext cx="2089150" cy="1296988"/>
            <a:chOff x="3408" y="2784"/>
            <a:chExt cx="1316" cy="817"/>
          </a:xfrm>
        </p:grpSpPr>
        <p:grpSp>
          <p:nvGrpSpPr>
            <p:cNvPr id="14419" name="Group 34"/>
            <p:cNvGrpSpPr>
              <a:grpSpLocks/>
            </p:cNvGrpSpPr>
            <p:nvPr/>
          </p:nvGrpSpPr>
          <p:grpSpPr bwMode="auto">
            <a:xfrm>
              <a:off x="3408" y="2784"/>
              <a:ext cx="1316" cy="817"/>
              <a:chOff x="3245" y="2726"/>
              <a:chExt cx="1500" cy="931"/>
            </a:xfrm>
          </p:grpSpPr>
          <p:sp>
            <p:nvSpPr>
              <p:cNvPr id="14421" name="Oval 35"/>
              <p:cNvSpPr>
                <a:spLocks noChangeArrowheads="1"/>
              </p:cNvSpPr>
              <p:nvPr/>
            </p:nvSpPr>
            <p:spPr bwMode="auto">
              <a:xfrm>
                <a:off x="3245" y="2726"/>
                <a:ext cx="1500" cy="931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FFAC31"/>
                  </a:gs>
                </a:gsLst>
                <a:path path="shape">
                  <a:fillToRect l="50000" t="50000" r="50000" b="50000"/>
                </a:path>
              </a:gradFill>
              <a:ln w="9525">
                <a:round/>
                <a:headEnd/>
                <a:tailEnd/>
              </a:ln>
              <a:scene3d>
                <a:camera prst="legacyPerspectiveBottom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AC31"/>
                </a:extrusionClr>
              </a:sp3d>
            </p:spPr>
            <p:txBody>
              <a:bodyPr>
                <a:flatTx/>
              </a:bodyPr>
              <a:lstStyle/>
              <a:p>
                <a:endParaRPr lang="en-US"/>
              </a:p>
            </p:txBody>
          </p:sp>
          <p:sp>
            <p:nvSpPr>
              <p:cNvPr id="14422" name="Text Box 36"/>
              <p:cNvSpPr txBox="1">
                <a:spLocks noChangeArrowheads="1"/>
              </p:cNvSpPr>
              <p:nvPr/>
            </p:nvSpPr>
            <p:spPr bwMode="auto">
              <a:xfrm>
                <a:off x="3325" y="2841"/>
                <a:ext cx="1387" cy="8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lnSpc>
                    <a:spcPct val="80000"/>
                  </a:lnSpc>
                </a:pPr>
                <a:endParaRPr lang="en-CA" sz="2400" b="1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sp>
          <p:nvSpPr>
            <p:cNvPr id="14420" name="Text Box 37"/>
            <p:cNvSpPr txBox="1">
              <a:spLocks noChangeArrowheads="1"/>
            </p:cNvSpPr>
            <p:nvPr/>
          </p:nvSpPr>
          <p:spPr bwMode="auto">
            <a:xfrm>
              <a:off x="3670" y="2941"/>
              <a:ext cx="849" cy="40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457200" indent="-457200" algn="ctr">
                <a:lnSpc>
                  <a:spcPct val="90000"/>
                </a:lnSpc>
                <a:buFontTx/>
                <a:buAutoNum type="arabicPeriod"/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Novo</a:t>
              </a:r>
            </a:p>
            <a:p>
              <a:pPr marL="457200" indent="-457200" algn="ctr">
                <a:lnSpc>
                  <a:spcPct val="90000"/>
                </a:lnSpc>
              </a:pPr>
              <a:r>
                <a:rPr lang="en-US" sz="2000" b="1">
                  <a:solidFill>
                    <a:schemeClr val="bg2"/>
                  </a:solidFill>
                  <a:latin typeface="Arial" charset="0"/>
                </a:rPr>
                <a:t>Cristão</a:t>
              </a:r>
            </a:p>
          </p:txBody>
        </p:sp>
      </p:grpSp>
      <p:sp>
        <p:nvSpPr>
          <p:cNvPr id="312358" name="AutoShape 38"/>
          <p:cNvSpPr>
            <a:spLocks noChangeArrowheads="1"/>
          </p:cNvSpPr>
          <p:nvPr/>
        </p:nvSpPr>
        <p:spPr bwMode="auto">
          <a:xfrm rot="-1708631">
            <a:off x="2943225" y="2336800"/>
            <a:ext cx="622300" cy="673100"/>
          </a:xfrm>
          <a:prstGeom prst="upArrow">
            <a:avLst>
              <a:gd name="adj1" fmla="val 37759"/>
              <a:gd name="adj2" fmla="val 55884"/>
            </a:avLst>
          </a:prstGeom>
          <a:solidFill>
            <a:srgbClr val="7D7C3E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" name="Group 39"/>
          <p:cNvGrpSpPr>
            <a:grpSpLocks/>
          </p:cNvGrpSpPr>
          <p:nvPr/>
        </p:nvGrpSpPr>
        <p:grpSpPr bwMode="auto">
          <a:xfrm>
            <a:off x="2711450" y="2716213"/>
            <a:ext cx="3878263" cy="2065337"/>
            <a:chOff x="1708" y="1679"/>
            <a:chExt cx="2443" cy="1301"/>
          </a:xfrm>
        </p:grpSpPr>
        <p:grpSp>
          <p:nvGrpSpPr>
            <p:cNvPr id="14353" name="Group 40"/>
            <p:cNvGrpSpPr>
              <a:grpSpLocks/>
            </p:cNvGrpSpPr>
            <p:nvPr/>
          </p:nvGrpSpPr>
          <p:grpSpPr bwMode="auto">
            <a:xfrm>
              <a:off x="1708" y="1679"/>
              <a:ext cx="2443" cy="1301"/>
              <a:chOff x="1044" y="1631"/>
              <a:chExt cx="2443" cy="1301"/>
            </a:xfrm>
          </p:grpSpPr>
          <p:sp>
            <p:nvSpPr>
              <p:cNvPr id="14355" name="Oval 41"/>
              <p:cNvSpPr>
                <a:spLocks noChangeArrowheads="1"/>
              </p:cNvSpPr>
              <p:nvPr/>
            </p:nvSpPr>
            <p:spPr bwMode="auto">
              <a:xfrm>
                <a:off x="1044" y="1631"/>
                <a:ext cx="2443" cy="1301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33CC33"/>
                  </a:gs>
                </a:gsLst>
                <a:path path="shape">
                  <a:fillToRect l="50000" t="50000" r="50000" b="50000"/>
                </a:path>
              </a:gradFill>
              <a:ln w="9525">
                <a:round/>
                <a:headEnd/>
                <a:tailEnd/>
              </a:ln>
              <a:scene3d>
                <a:camera prst="legacyPerspectiveBottom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33CC33"/>
                </a:extrusionClr>
              </a:sp3d>
            </p:spPr>
            <p:txBody>
              <a:bodyPr>
                <a:flatTx/>
              </a:bodyPr>
              <a:lstStyle/>
              <a:p>
                <a:endParaRPr lang="en-US"/>
              </a:p>
            </p:txBody>
          </p:sp>
          <p:sp>
            <p:nvSpPr>
              <p:cNvPr id="14356" name="Oval 42"/>
              <p:cNvSpPr>
                <a:spLocks noChangeArrowheads="1"/>
              </p:cNvSpPr>
              <p:nvPr/>
            </p:nvSpPr>
            <p:spPr bwMode="auto">
              <a:xfrm>
                <a:off x="1124" y="2060"/>
                <a:ext cx="66" cy="65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rgbClr val="FF99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7" name="Oval 43"/>
              <p:cNvSpPr>
                <a:spLocks noChangeArrowheads="1"/>
              </p:cNvSpPr>
              <p:nvPr/>
            </p:nvSpPr>
            <p:spPr bwMode="auto">
              <a:xfrm>
                <a:off x="2309" y="1734"/>
                <a:ext cx="65" cy="65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8" name="Oval 44"/>
              <p:cNvSpPr>
                <a:spLocks noChangeArrowheads="1"/>
              </p:cNvSpPr>
              <p:nvPr/>
            </p:nvSpPr>
            <p:spPr bwMode="auto">
              <a:xfrm>
                <a:off x="2115" y="1727"/>
                <a:ext cx="65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9" name="Line 45"/>
              <p:cNvSpPr>
                <a:spLocks noChangeShapeType="1"/>
              </p:cNvSpPr>
              <p:nvPr/>
            </p:nvSpPr>
            <p:spPr bwMode="auto">
              <a:xfrm>
                <a:off x="2158" y="1793"/>
                <a:ext cx="3" cy="25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0" name="Line 46"/>
              <p:cNvSpPr>
                <a:spLocks noChangeShapeType="1"/>
              </p:cNvSpPr>
              <p:nvPr/>
            </p:nvSpPr>
            <p:spPr bwMode="auto">
              <a:xfrm flipH="1">
                <a:off x="2189" y="1787"/>
                <a:ext cx="151" cy="2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1" name="Oval 47"/>
              <p:cNvSpPr>
                <a:spLocks noChangeArrowheads="1"/>
              </p:cNvSpPr>
              <p:nvPr/>
            </p:nvSpPr>
            <p:spPr bwMode="auto">
              <a:xfrm>
                <a:off x="2222" y="1729"/>
                <a:ext cx="66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2" name="Line 48"/>
              <p:cNvSpPr>
                <a:spLocks noChangeShapeType="1"/>
              </p:cNvSpPr>
              <p:nvPr/>
            </p:nvSpPr>
            <p:spPr bwMode="auto">
              <a:xfrm flipH="1">
                <a:off x="2175" y="1798"/>
                <a:ext cx="77" cy="25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3" name="Oval 49"/>
              <p:cNvSpPr>
                <a:spLocks noChangeArrowheads="1"/>
              </p:cNvSpPr>
              <p:nvPr/>
            </p:nvSpPr>
            <p:spPr bwMode="auto">
              <a:xfrm>
                <a:off x="2221" y="2719"/>
                <a:ext cx="65" cy="64"/>
              </a:xfrm>
              <a:prstGeom prst="ellipse">
                <a:avLst/>
              </a:prstGeom>
              <a:solidFill>
                <a:srgbClr val="111111"/>
              </a:solidFill>
              <a:ln w="9525">
                <a:solidFill>
                  <a:srgbClr val="11111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4364" name="Group 50"/>
              <p:cNvGrpSpPr>
                <a:grpSpLocks/>
              </p:cNvGrpSpPr>
              <p:nvPr/>
            </p:nvGrpSpPr>
            <p:grpSpPr bwMode="auto">
              <a:xfrm>
                <a:off x="1363" y="2405"/>
                <a:ext cx="1688" cy="64"/>
                <a:chOff x="5746" y="7572"/>
                <a:chExt cx="5006" cy="193"/>
              </a:xfrm>
            </p:grpSpPr>
            <p:sp>
              <p:nvSpPr>
                <p:cNvPr id="14413" name="Oval 51"/>
                <p:cNvSpPr>
                  <a:spLocks noChangeArrowheads="1"/>
                </p:cNvSpPr>
                <p:nvPr/>
              </p:nvSpPr>
              <p:spPr bwMode="auto">
                <a:xfrm>
                  <a:off x="5746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14" name="Oval 52"/>
                <p:cNvSpPr>
                  <a:spLocks noChangeArrowheads="1"/>
                </p:cNvSpPr>
                <p:nvPr/>
              </p:nvSpPr>
              <p:spPr bwMode="auto">
                <a:xfrm>
                  <a:off x="6708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15" name="Oval 53"/>
                <p:cNvSpPr>
                  <a:spLocks noChangeArrowheads="1"/>
                </p:cNvSpPr>
                <p:nvPr/>
              </p:nvSpPr>
              <p:spPr bwMode="auto">
                <a:xfrm>
                  <a:off x="7671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16" name="Oval 54"/>
                <p:cNvSpPr>
                  <a:spLocks noChangeArrowheads="1"/>
                </p:cNvSpPr>
                <p:nvPr/>
              </p:nvSpPr>
              <p:spPr bwMode="auto">
                <a:xfrm>
                  <a:off x="8633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17" name="Oval 55"/>
                <p:cNvSpPr>
                  <a:spLocks noChangeArrowheads="1"/>
                </p:cNvSpPr>
                <p:nvPr/>
              </p:nvSpPr>
              <p:spPr bwMode="auto">
                <a:xfrm>
                  <a:off x="9595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18" name="Oval 56"/>
                <p:cNvSpPr>
                  <a:spLocks noChangeArrowheads="1"/>
                </p:cNvSpPr>
                <p:nvPr/>
              </p:nvSpPr>
              <p:spPr bwMode="auto">
                <a:xfrm>
                  <a:off x="10558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4365" name="Oval 57"/>
              <p:cNvSpPr>
                <a:spLocks noChangeArrowheads="1"/>
              </p:cNvSpPr>
              <p:nvPr/>
            </p:nvSpPr>
            <p:spPr bwMode="auto">
              <a:xfrm>
                <a:off x="1236" y="2054"/>
                <a:ext cx="66" cy="64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rgbClr val="FF99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6" name="Oval 58"/>
              <p:cNvSpPr>
                <a:spLocks noChangeArrowheads="1"/>
              </p:cNvSpPr>
              <p:nvPr/>
            </p:nvSpPr>
            <p:spPr bwMode="auto">
              <a:xfrm>
                <a:off x="1573" y="2054"/>
                <a:ext cx="66" cy="64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7" name="Oval 59"/>
              <p:cNvSpPr>
                <a:spLocks noChangeArrowheads="1"/>
              </p:cNvSpPr>
              <p:nvPr/>
            </p:nvSpPr>
            <p:spPr bwMode="auto">
              <a:xfrm>
                <a:off x="1911" y="2054"/>
                <a:ext cx="66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8" name="Oval 60"/>
              <p:cNvSpPr>
                <a:spLocks noChangeArrowheads="1"/>
              </p:cNvSpPr>
              <p:nvPr/>
            </p:nvSpPr>
            <p:spPr bwMode="auto">
              <a:xfrm>
                <a:off x="2249" y="2054"/>
                <a:ext cx="65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9" name="Oval 61"/>
              <p:cNvSpPr>
                <a:spLocks noChangeArrowheads="1"/>
              </p:cNvSpPr>
              <p:nvPr/>
            </p:nvSpPr>
            <p:spPr bwMode="auto">
              <a:xfrm>
                <a:off x="2586" y="2054"/>
                <a:ext cx="66" cy="6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0" name="Oval 62"/>
              <p:cNvSpPr>
                <a:spLocks noChangeArrowheads="1"/>
              </p:cNvSpPr>
              <p:nvPr/>
            </p:nvSpPr>
            <p:spPr bwMode="auto">
              <a:xfrm>
                <a:off x="1355" y="2054"/>
                <a:ext cx="66" cy="64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rgbClr val="FF99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1" name="Oval 63"/>
              <p:cNvSpPr>
                <a:spLocks noChangeArrowheads="1"/>
              </p:cNvSpPr>
              <p:nvPr/>
            </p:nvSpPr>
            <p:spPr bwMode="auto">
              <a:xfrm>
                <a:off x="1693" y="2054"/>
                <a:ext cx="65" cy="64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2" name="Oval 64"/>
              <p:cNvSpPr>
                <a:spLocks noChangeArrowheads="1"/>
              </p:cNvSpPr>
              <p:nvPr/>
            </p:nvSpPr>
            <p:spPr bwMode="auto">
              <a:xfrm>
                <a:off x="2031" y="2054"/>
                <a:ext cx="65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3" name="Oval 65"/>
              <p:cNvSpPr>
                <a:spLocks noChangeArrowheads="1"/>
              </p:cNvSpPr>
              <p:nvPr/>
            </p:nvSpPr>
            <p:spPr bwMode="auto">
              <a:xfrm>
                <a:off x="2368" y="2054"/>
                <a:ext cx="65" cy="6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4" name="Oval 66"/>
              <p:cNvSpPr>
                <a:spLocks noChangeArrowheads="1"/>
              </p:cNvSpPr>
              <p:nvPr/>
            </p:nvSpPr>
            <p:spPr bwMode="auto">
              <a:xfrm>
                <a:off x="2706" y="2054"/>
                <a:ext cx="64" cy="6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5" name="Oval 67"/>
              <p:cNvSpPr>
                <a:spLocks noChangeArrowheads="1"/>
              </p:cNvSpPr>
              <p:nvPr/>
            </p:nvSpPr>
            <p:spPr bwMode="auto">
              <a:xfrm>
                <a:off x="1460" y="2054"/>
                <a:ext cx="66" cy="64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6" name="Oval 68"/>
              <p:cNvSpPr>
                <a:spLocks noChangeArrowheads="1"/>
              </p:cNvSpPr>
              <p:nvPr/>
            </p:nvSpPr>
            <p:spPr bwMode="auto">
              <a:xfrm>
                <a:off x="1798" y="2054"/>
                <a:ext cx="65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7" name="Oval 69"/>
              <p:cNvSpPr>
                <a:spLocks noChangeArrowheads="1"/>
              </p:cNvSpPr>
              <p:nvPr/>
            </p:nvSpPr>
            <p:spPr bwMode="auto">
              <a:xfrm>
                <a:off x="2136" y="2054"/>
                <a:ext cx="66" cy="64"/>
              </a:xfrm>
              <a:prstGeom prst="ellipse">
                <a:avLst/>
              </a:prstGeom>
              <a:solidFill>
                <a:srgbClr val="111111"/>
              </a:solidFill>
              <a:ln w="9525">
                <a:solidFill>
                  <a:srgbClr val="11111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8" name="Oval 70"/>
              <p:cNvSpPr>
                <a:spLocks noChangeArrowheads="1"/>
              </p:cNvSpPr>
              <p:nvPr/>
            </p:nvSpPr>
            <p:spPr bwMode="auto">
              <a:xfrm>
                <a:off x="2473" y="2054"/>
                <a:ext cx="66" cy="6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9" name="Oval 71"/>
              <p:cNvSpPr>
                <a:spLocks noChangeArrowheads="1"/>
              </p:cNvSpPr>
              <p:nvPr/>
            </p:nvSpPr>
            <p:spPr bwMode="auto">
              <a:xfrm>
                <a:off x="2811" y="2054"/>
                <a:ext cx="65" cy="6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0" name="Line 72"/>
              <p:cNvSpPr>
                <a:spLocks noChangeShapeType="1"/>
              </p:cNvSpPr>
              <p:nvPr/>
            </p:nvSpPr>
            <p:spPr bwMode="auto">
              <a:xfrm>
                <a:off x="1736" y="2127"/>
                <a:ext cx="0" cy="27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1" name="Line 73"/>
              <p:cNvSpPr>
                <a:spLocks noChangeShapeType="1"/>
              </p:cNvSpPr>
              <p:nvPr/>
            </p:nvSpPr>
            <p:spPr bwMode="auto">
              <a:xfrm flipH="1">
                <a:off x="2048" y="2122"/>
                <a:ext cx="29" cy="27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2" name="Line 74"/>
              <p:cNvSpPr>
                <a:spLocks noChangeShapeType="1"/>
              </p:cNvSpPr>
              <p:nvPr/>
            </p:nvSpPr>
            <p:spPr bwMode="auto">
              <a:xfrm flipH="1">
                <a:off x="2375" y="2121"/>
                <a:ext cx="32" cy="27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3" name="Line 75"/>
              <p:cNvSpPr>
                <a:spLocks noChangeShapeType="1"/>
              </p:cNvSpPr>
              <p:nvPr/>
            </p:nvSpPr>
            <p:spPr bwMode="auto">
              <a:xfrm flipH="1">
                <a:off x="2695" y="2117"/>
                <a:ext cx="46" cy="2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4" name="Line 76"/>
              <p:cNvSpPr>
                <a:spLocks noChangeShapeType="1"/>
              </p:cNvSpPr>
              <p:nvPr/>
            </p:nvSpPr>
            <p:spPr bwMode="auto">
              <a:xfrm flipH="1">
                <a:off x="3023" y="2113"/>
                <a:ext cx="52" cy="28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5" name="Line 77"/>
              <p:cNvSpPr>
                <a:spLocks noChangeShapeType="1"/>
              </p:cNvSpPr>
              <p:nvPr/>
            </p:nvSpPr>
            <p:spPr bwMode="auto">
              <a:xfrm>
                <a:off x="1397" y="2117"/>
                <a:ext cx="6" cy="2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6" name="Line 78"/>
              <p:cNvSpPr>
                <a:spLocks noChangeShapeType="1"/>
              </p:cNvSpPr>
              <p:nvPr/>
            </p:nvSpPr>
            <p:spPr bwMode="auto">
              <a:xfrm rot="10800000" flipV="1">
                <a:off x="2257" y="2466"/>
                <a:ext cx="100" cy="2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7" name="Line 79"/>
              <p:cNvSpPr>
                <a:spLocks noChangeShapeType="1"/>
              </p:cNvSpPr>
              <p:nvPr/>
            </p:nvSpPr>
            <p:spPr bwMode="auto">
              <a:xfrm>
                <a:off x="2051" y="2461"/>
                <a:ext cx="193" cy="26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8" name="Line 80"/>
              <p:cNvSpPr>
                <a:spLocks noChangeShapeType="1"/>
              </p:cNvSpPr>
              <p:nvPr/>
            </p:nvSpPr>
            <p:spPr bwMode="auto">
              <a:xfrm>
                <a:off x="1424" y="2459"/>
                <a:ext cx="801" cy="2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9" name="Line 81"/>
              <p:cNvSpPr>
                <a:spLocks noChangeShapeType="1"/>
              </p:cNvSpPr>
              <p:nvPr/>
            </p:nvSpPr>
            <p:spPr bwMode="auto">
              <a:xfrm>
                <a:off x="1744" y="2456"/>
                <a:ext cx="489" cy="27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0" name="Line 82"/>
              <p:cNvSpPr>
                <a:spLocks noChangeShapeType="1"/>
              </p:cNvSpPr>
              <p:nvPr/>
            </p:nvSpPr>
            <p:spPr bwMode="auto">
              <a:xfrm flipH="1">
                <a:off x="2273" y="2461"/>
                <a:ext cx="400" cy="26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1" name="Line 83"/>
              <p:cNvSpPr>
                <a:spLocks noChangeShapeType="1"/>
              </p:cNvSpPr>
              <p:nvPr/>
            </p:nvSpPr>
            <p:spPr bwMode="auto">
              <a:xfrm flipH="1">
                <a:off x="2273" y="2456"/>
                <a:ext cx="724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2" name="Line 84"/>
              <p:cNvSpPr>
                <a:spLocks noChangeShapeType="1"/>
              </p:cNvSpPr>
              <p:nvPr/>
            </p:nvSpPr>
            <p:spPr bwMode="auto">
              <a:xfrm>
                <a:off x="1179" y="2124"/>
                <a:ext cx="194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3" name="Line 85"/>
              <p:cNvSpPr>
                <a:spLocks noChangeShapeType="1"/>
              </p:cNvSpPr>
              <p:nvPr/>
            </p:nvSpPr>
            <p:spPr bwMode="auto">
              <a:xfrm>
                <a:off x="1286" y="2121"/>
                <a:ext cx="105" cy="28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4" name="Line 86"/>
              <p:cNvSpPr>
                <a:spLocks noChangeShapeType="1"/>
              </p:cNvSpPr>
              <p:nvPr/>
            </p:nvSpPr>
            <p:spPr bwMode="auto">
              <a:xfrm>
                <a:off x="1617" y="2121"/>
                <a:ext cx="104" cy="2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5" name="Line 87"/>
              <p:cNvSpPr>
                <a:spLocks noChangeShapeType="1"/>
              </p:cNvSpPr>
              <p:nvPr/>
            </p:nvSpPr>
            <p:spPr bwMode="auto">
              <a:xfrm>
                <a:off x="1517" y="2119"/>
                <a:ext cx="188" cy="29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6" name="Line 88"/>
              <p:cNvSpPr>
                <a:spLocks noChangeShapeType="1"/>
              </p:cNvSpPr>
              <p:nvPr/>
            </p:nvSpPr>
            <p:spPr bwMode="auto">
              <a:xfrm>
                <a:off x="1852" y="2118"/>
                <a:ext cx="175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7" name="Line 89"/>
              <p:cNvSpPr>
                <a:spLocks noChangeShapeType="1"/>
              </p:cNvSpPr>
              <p:nvPr/>
            </p:nvSpPr>
            <p:spPr bwMode="auto">
              <a:xfrm>
                <a:off x="1965" y="2118"/>
                <a:ext cx="68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8" name="Line 90"/>
              <p:cNvSpPr>
                <a:spLocks noChangeShapeType="1"/>
              </p:cNvSpPr>
              <p:nvPr/>
            </p:nvSpPr>
            <p:spPr bwMode="auto">
              <a:xfrm flipH="1">
                <a:off x="2061" y="2117"/>
                <a:ext cx="107" cy="2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9" name="Line 91"/>
              <p:cNvSpPr>
                <a:spLocks noChangeShapeType="1"/>
              </p:cNvSpPr>
              <p:nvPr/>
            </p:nvSpPr>
            <p:spPr bwMode="auto">
              <a:xfrm flipH="1">
                <a:off x="2071" y="2112"/>
                <a:ext cx="201" cy="2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0" name="Line 92"/>
              <p:cNvSpPr>
                <a:spLocks noChangeShapeType="1"/>
              </p:cNvSpPr>
              <p:nvPr/>
            </p:nvSpPr>
            <p:spPr bwMode="auto">
              <a:xfrm flipH="1">
                <a:off x="2388" y="2121"/>
                <a:ext cx="112" cy="28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1" name="Line 93"/>
              <p:cNvSpPr>
                <a:spLocks noChangeShapeType="1"/>
              </p:cNvSpPr>
              <p:nvPr/>
            </p:nvSpPr>
            <p:spPr bwMode="auto">
              <a:xfrm>
                <a:off x="2625" y="2117"/>
                <a:ext cx="54" cy="28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2" name="Line 94"/>
              <p:cNvSpPr>
                <a:spLocks noChangeShapeType="1"/>
              </p:cNvSpPr>
              <p:nvPr/>
            </p:nvSpPr>
            <p:spPr bwMode="auto">
              <a:xfrm flipH="1">
                <a:off x="2710" y="2117"/>
                <a:ext cx="127" cy="29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3" name="Line 95"/>
              <p:cNvSpPr>
                <a:spLocks noChangeShapeType="1"/>
              </p:cNvSpPr>
              <p:nvPr/>
            </p:nvSpPr>
            <p:spPr bwMode="auto">
              <a:xfrm>
                <a:off x="2964" y="2118"/>
                <a:ext cx="32" cy="29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4" name="Line 96"/>
              <p:cNvSpPr>
                <a:spLocks noChangeShapeType="1"/>
              </p:cNvSpPr>
              <p:nvPr/>
            </p:nvSpPr>
            <p:spPr bwMode="auto">
              <a:xfrm flipH="1">
                <a:off x="3042" y="2121"/>
                <a:ext cx="131" cy="29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5" name="Oval 97"/>
              <p:cNvSpPr>
                <a:spLocks noChangeArrowheads="1"/>
              </p:cNvSpPr>
              <p:nvPr/>
            </p:nvSpPr>
            <p:spPr bwMode="auto">
              <a:xfrm>
                <a:off x="3259" y="2058"/>
                <a:ext cx="65" cy="63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6" name="Line 98"/>
              <p:cNvSpPr>
                <a:spLocks noChangeShapeType="1"/>
              </p:cNvSpPr>
              <p:nvPr/>
            </p:nvSpPr>
            <p:spPr bwMode="auto">
              <a:xfrm>
                <a:off x="3300" y="2132"/>
                <a:ext cx="29" cy="27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7" name="Oval 99"/>
              <p:cNvSpPr>
                <a:spLocks noChangeArrowheads="1"/>
              </p:cNvSpPr>
              <p:nvPr/>
            </p:nvSpPr>
            <p:spPr bwMode="auto">
              <a:xfrm>
                <a:off x="3372" y="2058"/>
                <a:ext cx="66" cy="6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8" name="Line 100"/>
              <p:cNvSpPr>
                <a:spLocks noChangeShapeType="1"/>
              </p:cNvSpPr>
              <p:nvPr/>
            </p:nvSpPr>
            <p:spPr bwMode="auto">
              <a:xfrm flipH="1">
                <a:off x="3347" y="2129"/>
                <a:ext cx="57" cy="27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9" name="Oval 101"/>
              <p:cNvSpPr>
                <a:spLocks noChangeArrowheads="1"/>
              </p:cNvSpPr>
              <p:nvPr/>
            </p:nvSpPr>
            <p:spPr bwMode="auto">
              <a:xfrm>
                <a:off x="2924" y="2054"/>
                <a:ext cx="66" cy="64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FFF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0" name="Oval 102"/>
              <p:cNvSpPr>
                <a:spLocks noChangeArrowheads="1"/>
              </p:cNvSpPr>
              <p:nvPr/>
            </p:nvSpPr>
            <p:spPr bwMode="auto">
              <a:xfrm>
                <a:off x="3043" y="2054"/>
                <a:ext cx="66" cy="64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FFF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1" name="Oval 103"/>
              <p:cNvSpPr>
                <a:spLocks noChangeArrowheads="1"/>
              </p:cNvSpPr>
              <p:nvPr/>
            </p:nvSpPr>
            <p:spPr bwMode="auto">
              <a:xfrm>
                <a:off x="3148" y="2054"/>
                <a:ext cx="66" cy="64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FFF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2" name="Line 104"/>
              <p:cNvSpPr>
                <a:spLocks noChangeShapeType="1"/>
              </p:cNvSpPr>
              <p:nvPr/>
            </p:nvSpPr>
            <p:spPr bwMode="auto">
              <a:xfrm flipH="1">
                <a:off x="2283" y="2449"/>
                <a:ext cx="1023" cy="2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54" name="Oval 105"/>
            <p:cNvSpPr>
              <a:spLocks noChangeArrowheads="1"/>
            </p:cNvSpPr>
            <p:nvPr/>
          </p:nvSpPr>
          <p:spPr bwMode="auto">
            <a:xfrm>
              <a:off x="3965" y="2455"/>
              <a:ext cx="65" cy="56"/>
            </a:xfrm>
            <a:prstGeom prst="ellipse">
              <a:avLst/>
            </a:prstGeom>
            <a:solidFill>
              <a:srgbClr val="111111"/>
            </a:solidFill>
            <a:ln w="9525">
              <a:solidFill>
                <a:srgbClr val="11111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2426" name="Text Box 106"/>
          <p:cNvSpPr txBox="1">
            <a:spLocks noChangeArrowheads="1"/>
          </p:cNvSpPr>
          <p:nvPr/>
        </p:nvSpPr>
        <p:spPr bwMode="auto">
          <a:xfrm>
            <a:off x="3013075" y="2997200"/>
            <a:ext cx="3314700" cy="13731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2"/>
                </a:solidFill>
                <a:latin typeface="Arial" charset="0"/>
              </a:rPr>
              <a:t>Compartilhe o  Evangelho de Jesus Cristo</a:t>
            </a:r>
            <a:endParaRPr lang="en-US" sz="2000" b="1">
              <a:latin typeface="Arial" charset="0"/>
            </a:endParaRPr>
          </a:p>
        </p:txBody>
      </p:sp>
      <p:sp>
        <p:nvSpPr>
          <p:cNvPr id="312427" name="Text Box 107"/>
          <p:cNvSpPr txBox="1">
            <a:spLocks noChangeArrowheads="1"/>
          </p:cNvSpPr>
          <p:nvPr/>
        </p:nvSpPr>
        <p:spPr bwMode="auto">
          <a:xfrm>
            <a:off x="3314700" y="0"/>
            <a:ext cx="5829300" cy="60356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>
                <a:solidFill>
                  <a:schemeClr val="tx2"/>
                </a:solidFill>
              </a:rPr>
              <a:t>Muitas igrejas funcionam assim:</a:t>
            </a:r>
          </a:p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chemeClr val="tx2"/>
                </a:solidFill>
              </a:rPr>
              <a:t>Se alcançam novas pessoas, depois de algum tempo, eles as colocam no ministério.</a:t>
            </a:r>
          </a:p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chemeClr val="tx2"/>
                </a:solidFill>
              </a:rPr>
              <a:t>Sem os círculos 2 e 3, eles não se desenvolveram como líderes.</a:t>
            </a:r>
          </a:p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chemeClr val="tx2"/>
                </a:solidFill>
              </a:rPr>
              <a:t>Posições ministeriais serão preenchidas por pessoas que talvez nem tenham certeza de sua salvação.</a:t>
            </a:r>
          </a:p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chemeClr val="tx2"/>
                </a:solidFill>
              </a:rPr>
              <a:t>Eles provalvemente não sabem como se comunicar com Deus através da oração e leitura bíblica.</a:t>
            </a:r>
          </a:p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chemeClr val="tx2"/>
                </a:solidFill>
              </a:rPr>
              <a:t>Eles talvez não saibam como serem cheios do Espírito Santo.</a:t>
            </a:r>
          </a:p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chemeClr val="tx2"/>
                </a:solidFill>
              </a:rPr>
              <a:t>E raramente compartilharão o evangelho com outras pessoas.</a:t>
            </a:r>
          </a:p>
          <a:p>
            <a:pPr>
              <a:spcBef>
                <a:spcPct val="50000"/>
              </a:spcBef>
              <a:defRPr/>
            </a:pPr>
            <a:endParaRPr lang="en-US" sz="2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2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2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2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2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2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2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2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24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124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27">
                                            <p:txEl>
                                              <p:charRg st="32" end="1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312427">
                                            <p:txEl>
                                              <p:charRg st="32" end="1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312427">
                                            <p:txEl>
                                              <p:charRg st="32" end="1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27">
                                            <p:txEl>
                                              <p:charRg st="112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312427">
                                            <p:txEl>
                                              <p:charRg st="112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312427">
                                            <p:txEl>
                                              <p:charRg st="112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27">
                                            <p:txEl>
                                              <p:charRg st="178" end="2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312427">
                                            <p:txEl>
                                              <p:charRg st="178" end="27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312427">
                                            <p:txEl>
                                              <p:charRg st="178" end="27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27">
                                            <p:txEl>
                                              <p:charRg st="277" end="3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312427">
                                            <p:txEl>
                                              <p:charRg st="277" end="37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312427">
                                            <p:txEl>
                                              <p:charRg st="277" end="37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27">
                                            <p:txEl>
                                              <p:charRg st="370" end="4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312427">
                                            <p:txEl>
                                              <p:charRg st="370" end="43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312427">
                                            <p:txEl>
                                              <p:charRg st="370" end="43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27">
                                            <p:txEl>
                                              <p:charRg st="430" end="4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312427">
                                            <p:txEl>
                                              <p:charRg st="430" end="48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312427">
                                            <p:txEl>
                                              <p:charRg st="430" end="48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2" grpId="0" animBg="1" autoUpdateAnimBg="0"/>
      <p:bldP spid="312344" grpId="0" autoUpdateAnimBg="0"/>
      <p:bldP spid="312358" grpId="0" animBg="1"/>
      <p:bldP spid="312426" grpId="0"/>
      <p:bldP spid="312427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ChangeArrowheads="1"/>
          </p:cNvSpPr>
          <p:nvPr/>
        </p:nvSpPr>
        <p:spPr bwMode="auto">
          <a:xfrm>
            <a:off x="425450" y="685800"/>
            <a:ext cx="7772400" cy="3994150"/>
          </a:xfrm>
          <a:prstGeom prst="rect">
            <a:avLst/>
          </a:prstGeom>
          <a:noFill/>
          <a:ln w="57150" cmpd="thickThin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Liberando os Santos</a:t>
            </a:r>
            <a:endParaRPr lang="en-US" sz="32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en-US" sz="32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Uma Igreja discipuladora busca cumprir a Grande Comissão fazendo suficientes </a:t>
            </a:r>
            <a:r>
              <a:rPr lang="en-US" sz="3200" b="1" i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Discípulos Testemunhadores</a:t>
            </a:r>
            <a:r>
              <a:rPr lang="en-U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que compartilham o evangelho de Jesus Cristo com todos em sua comunidade e seu mundo!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charRg st="21" end="2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3346">
                                            <p:txEl>
                                              <p:charRg st="21" end="2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3346">
                                            <p:txEl>
                                              <p:charRg st="21" end="2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3346">
                                            <p:txEl>
                                              <p:charRg st="21" end="2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000" b="1" smtClean="0">
                <a:solidFill>
                  <a:srgbClr val="FF0066"/>
                </a:solidFill>
              </a:rPr>
              <a:t>De quantos discípulos e discipuladores você precisará?</a:t>
            </a: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93900"/>
            <a:ext cx="8229600" cy="3844925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solidFill>
                  <a:schemeClr val="tx2"/>
                </a:solidFill>
              </a:rPr>
              <a:t>Qual a população de sua cidade ou comunidade local? __________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solidFill>
                  <a:schemeClr val="tx2"/>
                </a:solidFill>
              </a:rPr>
              <a:t>Se cada discípulo compartilhar o evangelho com 9 pessoas, (1 em 10) você precisará de _________ discípulos!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solidFill>
                  <a:schemeClr val="tx2"/>
                </a:solidFill>
              </a:rPr>
              <a:t>Quantas outras igrejas discipuladoras serão necessárias para alcançar sua cidade ou comunidade? __________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charRg st="63" end="1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4371">
                                            <p:txEl>
                                              <p:charRg st="63" end="16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4371">
                                            <p:txEl>
                                              <p:charRg st="63" end="16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4371">
                                            <p:txEl>
                                              <p:charRg st="63" end="16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4371">
                                            <p:txEl>
                                              <p:charRg st="63" end="16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charRg st="169" end="27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4371">
                                            <p:txEl>
                                              <p:charRg st="169" end="27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4371">
                                            <p:txEl>
                                              <p:charRg st="169" end="27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4371">
                                            <p:txEl>
                                              <p:charRg st="169" end="27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4371">
                                            <p:txEl>
                                              <p:charRg st="169" end="27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524000"/>
          </a:xfrm>
          <a:effectLst>
            <a:outerShdw dist="45791" dir="2021404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000" b="1" smtClean="0">
                <a:solidFill>
                  <a:srgbClr val="FF0066"/>
                </a:solidFill>
              </a:rPr>
              <a:t>Exemplo: Alberta (Canadá) </a:t>
            </a:r>
            <a:br>
              <a:rPr lang="en-US" sz="4000" b="1" smtClean="0">
                <a:solidFill>
                  <a:srgbClr val="FF0066"/>
                </a:solidFill>
              </a:rPr>
            </a:br>
            <a:r>
              <a:rPr lang="en-US" sz="2800" smtClean="0"/>
              <a:t>População estimada para 2014 = 6 milhões</a:t>
            </a:r>
            <a:endParaRPr lang="en-US" smtClean="0"/>
          </a:p>
        </p:txBody>
      </p:sp>
      <p:graphicFrame>
        <p:nvGraphicFramePr>
          <p:cNvPr id="315473" name="Group 81"/>
          <p:cNvGraphicFramePr>
            <a:graphicFrameLocks noGrp="1"/>
          </p:cNvGraphicFramePr>
          <p:nvPr>
            <p:ph idx="1"/>
          </p:nvPr>
        </p:nvGraphicFramePr>
        <p:xfrm>
          <a:off x="152400" y="1816100"/>
          <a:ext cx="8839200" cy="3921125"/>
        </p:xfrm>
        <a:graphic>
          <a:graphicData uri="http://schemas.openxmlformats.org/drawingml/2006/table">
            <a:tbl>
              <a:tblPr/>
              <a:tblGrid>
                <a:gridCol w="1295400"/>
                <a:gridCol w="685800"/>
                <a:gridCol w="685800"/>
                <a:gridCol w="685800"/>
                <a:gridCol w="685800"/>
                <a:gridCol w="762000"/>
                <a:gridCol w="762000"/>
                <a:gridCol w="762000"/>
                <a:gridCol w="838200"/>
                <a:gridCol w="838200"/>
                <a:gridCol w="838200"/>
              </a:tblGrid>
              <a:tr h="760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Discipula-dores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4800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9600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19200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38400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76800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153600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307200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614400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Treinadores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512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1024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2048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6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Igrejas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Discipula-doras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348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768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1536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3072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6144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5469" name="Text Box 77"/>
          <p:cNvSpPr txBox="1">
            <a:spLocks noChangeArrowheads="1"/>
          </p:cNvSpPr>
          <p:nvPr/>
        </p:nvSpPr>
        <p:spPr bwMode="auto">
          <a:xfrm>
            <a:off x="203200" y="1346200"/>
            <a:ext cx="876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solidFill>
                  <a:schemeClr val="folHlink"/>
                </a:solidFill>
                <a:latin typeface="Verdana" pitchFamily="34" charset="0"/>
              </a:rPr>
              <a:t>Alvos    :  05     06     07    08      09     10     11       12      13      14</a:t>
            </a:r>
          </a:p>
        </p:txBody>
      </p:sp>
      <p:sp>
        <p:nvSpPr>
          <p:cNvPr id="315470" name="Text Box 78"/>
          <p:cNvSpPr txBox="1">
            <a:spLocks noChangeArrowheads="1"/>
          </p:cNvSpPr>
          <p:nvPr/>
        </p:nvSpPr>
        <p:spPr bwMode="auto">
          <a:xfrm>
            <a:off x="1714500" y="3352800"/>
            <a:ext cx="5435600" cy="147478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0000"/>
                </a:solidFill>
                <a:latin typeface="Verdana" pitchFamily="34" charset="0"/>
              </a:rPr>
              <a:t>Alberta poderia necessitar mais de 6.000 Igrejas Discipuladoras, cada igreja com uma média de 100 discípulos alcançando uma comunidade de 1.000 pessoas!</a:t>
            </a:r>
          </a:p>
        </p:txBody>
      </p:sp>
      <p:sp>
        <p:nvSpPr>
          <p:cNvPr id="315471" name="Text Box 79"/>
          <p:cNvSpPr txBox="1">
            <a:spLocks noChangeArrowheads="1"/>
          </p:cNvSpPr>
          <p:nvPr/>
        </p:nvSpPr>
        <p:spPr bwMode="auto">
          <a:xfrm>
            <a:off x="203200" y="5870575"/>
            <a:ext cx="868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>
                <a:solidFill>
                  <a:srgbClr val="FF0000"/>
                </a:solidFill>
                <a:latin typeface="Verdana" pitchFamily="34" charset="0"/>
              </a:rPr>
              <a:t>Como os Cristãos de Alberta levantarão este exército de Discípulos?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5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5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5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5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5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5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5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5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5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5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5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5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4" grpId="0" autoUpdateAnimBg="0"/>
      <p:bldP spid="315469" grpId="0" autoUpdateAnimBg="0"/>
      <p:bldP spid="315470" grpId="0" animBg="1" autoUpdateAnimBg="0"/>
      <p:bldP spid="31547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398838" y="1509713"/>
            <a:ext cx="5122862" cy="446087"/>
            <a:chOff x="2141" y="951"/>
            <a:chExt cx="3227" cy="281"/>
          </a:xfrm>
        </p:grpSpPr>
        <p:grpSp>
          <p:nvGrpSpPr>
            <p:cNvPr id="18490" name="Group 3"/>
            <p:cNvGrpSpPr>
              <a:grpSpLocks/>
            </p:cNvGrpSpPr>
            <p:nvPr/>
          </p:nvGrpSpPr>
          <p:grpSpPr bwMode="auto">
            <a:xfrm>
              <a:off x="2141" y="951"/>
              <a:ext cx="3227" cy="281"/>
              <a:chOff x="528" y="1536"/>
              <a:chExt cx="480" cy="240"/>
            </a:xfrm>
          </p:grpSpPr>
          <p:sp>
            <p:nvSpPr>
              <p:cNvPr id="316420" name="Oval 4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6421" name="Text Box 5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1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b="1">
                    <a:latin typeface="Verdana" pitchFamily="34" charset="0"/>
                  </a:rPr>
                  <a:t>9 Sessões</a:t>
                </a:r>
              </a:p>
            </p:txBody>
          </p:sp>
        </p:grpSp>
        <p:sp>
          <p:nvSpPr>
            <p:cNvPr id="316422" name="Line 6"/>
            <p:cNvSpPr>
              <a:spLocks noChangeShapeType="1"/>
            </p:cNvSpPr>
            <p:nvPr/>
          </p:nvSpPr>
          <p:spPr bwMode="auto">
            <a:xfrm>
              <a:off x="2184" y="1096"/>
              <a:ext cx="403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6423" name="Rectangle 7"/>
          <p:cNvSpPr>
            <a:spLocks noGrp="1" noChangeArrowheads="1"/>
          </p:cNvSpPr>
          <p:nvPr>
            <p:ph type="title"/>
          </p:nvPr>
        </p:nvSpPr>
        <p:spPr>
          <a:xfrm>
            <a:off x="266700" y="203200"/>
            <a:ext cx="8623300" cy="75565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rgbClr val="FF0066"/>
                </a:solidFill>
              </a:rPr>
              <a:t>Estratégia de Crescimento Explosivo</a:t>
            </a:r>
          </a:p>
        </p:txBody>
      </p:sp>
      <p:sp>
        <p:nvSpPr>
          <p:cNvPr id="316424" name="Text Box 8"/>
          <p:cNvSpPr txBox="1">
            <a:spLocks noChangeArrowheads="1"/>
          </p:cNvSpPr>
          <p:nvPr/>
        </p:nvSpPr>
        <p:spPr bwMode="auto">
          <a:xfrm>
            <a:off x="482600" y="5013325"/>
            <a:ext cx="82169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FFFF00"/>
                </a:solidFill>
                <a:latin typeface="Verdana" pitchFamily="34" charset="0"/>
              </a:rPr>
              <a:t>Você treina um discípulo!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FFFF00"/>
                </a:solidFill>
                <a:latin typeface="Verdana" pitchFamily="34" charset="0"/>
              </a:rPr>
              <a:t>Seu discípulo treina um discípulo!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FFFF00"/>
                </a:solidFill>
                <a:latin typeface="Verdana" pitchFamily="34" charset="0"/>
              </a:rPr>
              <a:t>Então seus discípulos treinam um discípulo!</a:t>
            </a:r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266700" y="977900"/>
            <a:ext cx="3175000" cy="396875"/>
            <a:chOff x="168" y="616"/>
            <a:chExt cx="2000" cy="250"/>
          </a:xfrm>
        </p:grpSpPr>
        <p:grpSp>
          <p:nvGrpSpPr>
            <p:cNvPr id="18486" name="Group 10"/>
            <p:cNvGrpSpPr>
              <a:grpSpLocks/>
            </p:cNvGrpSpPr>
            <p:nvPr/>
          </p:nvGrpSpPr>
          <p:grpSpPr bwMode="auto">
            <a:xfrm>
              <a:off x="168" y="624"/>
              <a:ext cx="524" cy="240"/>
              <a:chOff x="528" y="1536"/>
              <a:chExt cx="480" cy="240"/>
            </a:xfrm>
          </p:grpSpPr>
          <p:sp>
            <p:nvSpPr>
              <p:cNvPr id="316427" name="Oval 11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5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6428" name="Text Box 12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b="1">
                    <a:latin typeface="Verdana" pitchFamily="34" charset="0"/>
                  </a:rPr>
                  <a:t>Você</a:t>
                </a:r>
              </a:p>
            </p:txBody>
          </p:sp>
        </p:grpSp>
        <p:sp>
          <p:nvSpPr>
            <p:cNvPr id="316429" name="Text Box 13"/>
            <p:cNvSpPr txBox="1">
              <a:spLocks noChangeArrowheads="1"/>
            </p:cNvSpPr>
            <p:nvPr/>
          </p:nvSpPr>
          <p:spPr bwMode="auto">
            <a:xfrm>
              <a:off x="682" y="616"/>
              <a:ext cx="148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000" b="1">
                  <a:solidFill>
                    <a:schemeClr val="accent1"/>
                  </a:solidFill>
                  <a:latin typeface="Arial" charset="0"/>
                </a:rPr>
                <a:t>Dinâmico Básico</a:t>
              </a:r>
              <a:endParaRPr lang="en-US" b="1">
                <a:solidFill>
                  <a:schemeClr val="accent1"/>
                </a:solidFill>
                <a:latin typeface="Arial" charset="0"/>
              </a:endParaRPr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495300" y="1409700"/>
            <a:ext cx="3302000" cy="520700"/>
            <a:chOff x="312" y="888"/>
            <a:chExt cx="2080" cy="328"/>
          </a:xfrm>
        </p:grpSpPr>
        <p:grpSp>
          <p:nvGrpSpPr>
            <p:cNvPr id="18480" name="Group 15"/>
            <p:cNvGrpSpPr>
              <a:grpSpLocks/>
            </p:cNvGrpSpPr>
            <p:nvPr/>
          </p:nvGrpSpPr>
          <p:grpSpPr bwMode="auto">
            <a:xfrm>
              <a:off x="512" y="888"/>
              <a:ext cx="1880" cy="328"/>
              <a:chOff x="512" y="888"/>
              <a:chExt cx="1880" cy="328"/>
            </a:xfrm>
          </p:grpSpPr>
          <p:sp>
            <p:nvSpPr>
              <p:cNvPr id="316432" name="Line 16"/>
              <p:cNvSpPr>
                <a:spLocks noChangeShapeType="1"/>
              </p:cNvSpPr>
              <p:nvPr/>
            </p:nvSpPr>
            <p:spPr bwMode="auto">
              <a:xfrm>
                <a:off x="512" y="888"/>
                <a:ext cx="255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8483" name="Group 17"/>
              <p:cNvGrpSpPr>
                <a:grpSpLocks/>
              </p:cNvGrpSpPr>
              <p:nvPr/>
            </p:nvGrpSpPr>
            <p:grpSpPr bwMode="auto">
              <a:xfrm>
                <a:off x="536" y="968"/>
                <a:ext cx="1856" cy="248"/>
                <a:chOff x="528" y="1536"/>
                <a:chExt cx="480" cy="240"/>
              </a:xfrm>
            </p:grpSpPr>
            <p:sp>
              <p:nvSpPr>
                <p:cNvPr id="316434" name="Oval 18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643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r>
                    <a:rPr lang="en-US" b="1">
                      <a:latin typeface="Verdana" pitchFamily="34" charset="0"/>
                    </a:rPr>
                    <a:t>4 Sessões</a:t>
                  </a:r>
                </a:p>
              </p:txBody>
            </p:sp>
          </p:grpSp>
        </p:grpSp>
        <p:sp>
          <p:nvSpPr>
            <p:cNvPr id="316436" name="Text Box 20"/>
            <p:cNvSpPr txBox="1">
              <a:spLocks noChangeArrowheads="1"/>
            </p:cNvSpPr>
            <p:nvPr/>
          </p:nvSpPr>
          <p:spPr bwMode="auto">
            <a:xfrm>
              <a:off x="312" y="968"/>
              <a:ext cx="877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/>
                <a:t>João</a:t>
              </a:r>
            </a:p>
          </p:txBody>
        </p:sp>
      </p:grpSp>
      <p:grpSp>
        <p:nvGrpSpPr>
          <p:cNvPr id="9" name="Group 21"/>
          <p:cNvGrpSpPr>
            <a:grpSpLocks/>
          </p:cNvGrpSpPr>
          <p:nvPr/>
        </p:nvGrpSpPr>
        <p:grpSpPr bwMode="auto">
          <a:xfrm>
            <a:off x="4140200" y="1003300"/>
            <a:ext cx="3797300" cy="396875"/>
            <a:chOff x="2312" y="616"/>
            <a:chExt cx="2192" cy="250"/>
          </a:xfrm>
        </p:grpSpPr>
        <p:grpSp>
          <p:nvGrpSpPr>
            <p:cNvPr id="18476" name="Group 22"/>
            <p:cNvGrpSpPr>
              <a:grpSpLocks/>
            </p:cNvGrpSpPr>
            <p:nvPr/>
          </p:nvGrpSpPr>
          <p:grpSpPr bwMode="auto">
            <a:xfrm>
              <a:off x="2312" y="624"/>
              <a:ext cx="560" cy="240"/>
              <a:chOff x="2472" y="648"/>
              <a:chExt cx="530" cy="240"/>
            </a:xfrm>
          </p:grpSpPr>
          <p:sp>
            <p:nvSpPr>
              <p:cNvPr id="316439" name="Oval 23"/>
              <p:cNvSpPr>
                <a:spLocks noChangeArrowheads="1"/>
              </p:cNvSpPr>
              <p:nvPr/>
            </p:nvSpPr>
            <p:spPr bwMode="auto">
              <a:xfrm>
                <a:off x="2525" y="648"/>
                <a:ext cx="424" cy="240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6440" name="Text Box 24"/>
              <p:cNvSpPr txBox="1">
                <a:spLocks noChangeArrowheads="1"/>
              </p:cNvSpPr>
              <p:nvPr/>
            </p:nvSpPr>
            <p:spPr bwMode="auto">
              <a:xfrm>
                <a:off x="2472" y="648"/>
                <a:ext cx="53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b="1">
                    <a:latin typeface="Verdana" pitchFamily="34" charset="0"/>
                  </a:rPr>
                  <a:t>Você</a:t>
                </a:r>
              </a:p>
            </p:txBody>
          </p:sp>
        </p:grpSp>
        <p:sp>
          <p:nvSpPr>
            <p:cNvPr id="316441" name="Text Box 25"/>
            <p:cNvSpPr txBox="1">
              <a:spLocks noChangeArrowheads="1"/>
            </p:cNvSpPr>
            <p:nvPr/>
          </p:nvSpPr>
          <p:spPr bwMode="auto">
            <a:xfrm>
              <a:off x="2838" y="616"/>
              <a:ext cx="166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000" b="1">
                  <a:solidFill>
                    <a:srgbClr val="3399FF"/>
                  </a:solidFill>
                  <a:latin typeface="Arial" charset="0"/>
                </a:rPr>
                <a:t>Discipulado </a:t>
              </a:r>
              <a:r>
                <a:rPr lang="en-US" b="1">
                  <a:solidFill>
                    <a:srgbClr val="3399FF"/>
                  </a:solidFill>
                </a:rPr>
                <a:t>Dinâmico</a:t>
              </a:r>
              <a:r>
                <a:rPr lang="en-US"/>
                <a:t> </a:t>
              </a:r>
            </a:p>
          </p:txBody>
        </p:sp>
      </p:grpSp>
      <p:grpSp>
        <p:nvGrpSpPr>
          <p:cNvPr id="11" name="Group 26"/>
          <p:cNvGrpSpPr>
            <a:grpSpLocks/>
          </p:cNvGrpSpPr>
          <p:nvPr/>
        </p:nvGrpSpPr>
        <p:grpSpPr bwMode="auto">
          <a:xfrm>
            <a:off x="4127500" y="2436813"/>
            <a:ext cx="5168900" cy="446087"/>
            <a:chOff x="2600" y="1535"/>
            <a:chExt cx="3256" cy="281"/>
          </a:xfrm>
        </p:grpSpPr>
        <p:grpSp>
          <p:nvGrpSpPr>
            <p:cNvPr id="18472" name="Group 27"/>
            <p:cNvGrpSpPr>
              <a:grpSpLocks/>
            </p:cNvGrpSpPr>
            <p:nvPr/>
          </p:nvGrpSpPr>
          <p:grpSpPr bwMode="auto">
            <a:xfrm>
              <a:off x="2629" y="1535"/>
              <a:ext cx="3227" cy="281"/>
              <a:chOff x="528" y="1536"/>
              <a:chExt cx="480" cy="240"/>
            </a:xfrm>
          </p:grpSpPr>
          <p:sp>
            <p:nvSpPr>
              <p:cNvPr id="316444" name="Oval 28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6445" name="Text Box 29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1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b="1">
                    <a:latin typeface="Verdana" pitchFamily="34" charset="0"/>
                  </a:rPr>
                  <a:t>9 Sessões</a:t>
                </a:r>
              </a:p>
            </p:txBody>
          </p:sp>
        </p:grpSp>
        <p:sp>
          <p:nvSpPr>
            <p:cNvPr id="316446" name="Line 30"/>
            <p:cNvSpPr>
              <a:spLocks noChangeShapeType="1"/>
            </p:cNvSpPr>
            <p:nvPr/>
          </p:nvSpPr>
          <p:spPr bwMode="auto">
            <a:xfrm>
              <a:off x="2600" y="1664"/>
              <a:ext cx="467" cy="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3" name="Group 31"/>
          <p:cNvGrpSpPr>
            <a:grpSpLocks/>
          </p:cNvGrpSpPr>
          <p:nvPr/>
        </p:nvGrpSpPr>
        <p:grpSpPr bwMode="auto">
          <a:xfrm>
            <a:off x="685800" y="1905000"/>
            <a:ext cx="3898900" cy="939800"/>
            <a:chOff x="680" y="1200"/>
            <a:chExt cx="2224" cy="592"/>
          </a:xfrm>
        </p:grpSpPr>
        <p:sp>
          <p:nvSpPr>
            <p:cNvPr id="316448" name="Text Box 32"/>
            <p:cNvSpPr txBox="1">
              <a:spLocks noChangeArrowheads="1"/>
            </p:cNvSpPr>
            <p:nvPr/>
          </p:nvSpPr>
          <p:spPr bwMode="auto">
            <a:xfrm>
              <a:off x="688" y="1544"/>
              <a:ext cx="568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/>
                <a:t>Roberto</a:t>
              </a:r>
            </a:p>
          </p:txBody>
        </p:sp>
        <p:grpSp>
          <p:nvGrpSpPr>
            <p:cNvPr id="18467" name="Group 33"/>
            <p:cNvGrpSpPr>
              <a:grpSpLocks/>
            </p:cNvGrpSpPr>
            <p:nvPr/>
          </p:nvGrpSpPr>
          <p:grpSpPr bwMode="auto">
            <a:xfrm>
              <a:off x="680" y="1200"/>
              <a:ext cx="2224" cy="592"/>
              <a:chOff x="680" y="1200"/>
              <a:chExt cx="2224" cy="592"/>
            </a:xfrm>
          </p:grpSpPr>
          <p:sp>
            <p:nvSpPr>
              <p:cNvPr id="316450" name="Line 34"/>
              <p:cNvSpPr>
                <a:spLocks noChangeShapeType="1"/>
              </p:cNvSpPr>
              <p:nvPr/>
            </p:nvSpPr>
            <p:spPr bwMode="auto">
              <a:xfrm>
                <a:off x="680" y="1200"/>
                <a:ext cx="663" cy="3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8469" name="Group 35"/>
              <p:cNvGrpSpPr>
                <a:grpSpLocks/>
              </p:cNvGrpSpPr>
              <p:nvPr/>
            </p:nvGrpSpPr>
            <p:grpSpPr bwMode="auto">
              <a:xfrm>
                <a:off x="1048" y="1544"/>
                <a:ext cx="1856" cy="248"/>
                <a:chOff x="528" y="1536"/>
                <a:chExt cx="480" cy="240"/>
              </a:xfrm>
            </p:grpSpPr>
            <p:sp>
              <p:nvSpPr>
                <p:cNvPr id="316452" name="Oval 36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6453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r>
                    <a:rPr lang="en-US" b="1">
                      <a:latin typeface="Verdana" pitchFamily="34" charset="0"/>
                    </a:rPr>
                    <a:t>4 Sessões</a:t>
                  </a:r>
                </a:p>
              </p:txBody>
            </p:sp>
          </p:grpSp>
        </p:grpSp>
      </p:grpSp>
      <p:grpSp>
        <p:nvGrpSpPr>
          <p:cNvPr id="16" name="Group 38"/>
          <p:cNvGrpSpPr>
            <a:grpSpLocks/>
          </p:cNvGrpSpPr>
          <p:nvPr/>
        </p:nvGrpSpPr>
        <p:grpSpPr bwMode="auto">
          <a:xfrm>
            <a:off x="1841500" y="2794000"/>
            <a:ext cx="3822700" cy="939800"/>
            <a:chOff x="1160" y="1760"/>
            <a:chExt cx="2408" cy="592"/>
          </a:xfrm>
        </p:grpSpPr>
        <p:sp>
          <p:nvSpPr>
            <p:cNvPr id="316455" name="Text Box 39"/>
            <p:cNvSpPr txBox="1">
              <a:spLocks noChangeArrowheads="1"/>
            </p:cNvSpPr>
            <p:nvPr/>
          </p:nvSpPr>
          <p:spPr bwMode="auto">
            <a:xfrm>
              <a:off x="1312" y="2096"/>
              <a:ext cx="752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/>
                <a:t>William</a:t>
              </a:r>
            </a:p>
          </p:txBody>
        </p:sp>
        <p:grpSp>
          <p:nvGrpSpPr>
            <p:cNvPr id="18461" name="Group 40"/>
            <p:cNvGrpSpPr>
              <a:grpSpLocks/>
            </p:cNvGrpSpPr>
            <p:nvPr/>
          </p:nvGrpSpPr>
          <p:grpSpPr bwMode="auto">
            <a:xfrm>
              <a:off x="1160" y="1760"/>
              <a:ext cx="2408" cy="592"/>
              <a:chOff x="1160" y="1760"/>
              <a:chExt cx="2408" cy="592"/>
            </a:xfrm>
          </p:grpSpPr>
          <p:sp>
            <p:nvSpPr>
              <p:cNvPr id="316457" name="Line 41"/>
              <p:cNvSpPr>
                <a:spLocks noChangeShapeType="1"/>
              </p:cNvSpPr>
              <p:nvPr/>
            </p:nvSpPr>
            <p:spPr bwMode="auto">
              <a:xfrm>
                <a:off x="1160" y="1760"/>
                <a:ext cx="807" cy="3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8463" name="Group 42"/>
              <p:cNvGrpSpPr>
                <a:grpSpLocks/>
              </p:cNvGrpSpPr>
              <p:nvPr/>
            </p:nvGrpSpPr>
            <p:grpSpPr bwMode="auto">
              <a:xfrm>
                <a:off x="1712" y="2104"/>
                <a:ext cx="1856" cy="248"/>
                <a:chOff x="528" y="1536"/>
                <a:chExt cx="480" cy="240"/>
              </a:xfrm>
            </p:grpSpPr>
            <p:sp>
              <p:nvSpPr>
                <p:cNvPr id="316459" name="Oval 43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6460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r>
                    <a:rPr lang="en-US" b="1">
                      <a:latin typeface="Verdana" pitchFamily="34" charset="0"/>
                    </a:rPr>
                    <a:t>4 Sessões</a:t>
                  </a:r>
                </a:p>
              </p:txBody>
            </p:sp>
          </p:grpSp>
        </p:grpSp>
      </p:grpSp>
      <p:grpSp>
        <p:nvGrpSpPr>
          <p:cNvPr id="19" name="Group 45"/>
          <p:cNvGrpSpPr>
            <a:grpSpLocks/>
          </p:cNvGrpSpPr>
          <p:nvPr/>
        </p:nvGrpSpPr>
        <p:grpSpPr bwMode="auto">
          <a:xfrm>
            <a:off x="2870200" y="3695700"/>
            <a:ext cx="3835400" cy="977900"/>
            <a:chOff x="1808" y="2328"/>
            <a:chExt cx="2416" cy="616"/>
          </a:xfrm>
        </p:grpSpPr>
        <p:sp>
          <p:nvSpPr>
            <p:cNvPr id="316462" name="Text Box 46"/>
            <p:cNvSpPr txBox="1">
              <a:spLocks noChangeArrowheads="1"/>
            </p:cNvSpPr>
            <p:nvPr/>
          </p:nvSpPr>
          <p:spPr bwMode="auto">
            <a:xfrm>
              <a:off x="1928" y="2688"/>
              <a:ext cx="624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/>
                <a:t>Miguel</a:t>
              </a:r>
            </a:p>
          </p:txBody>
        </p:sp>
        <p:grpSp>
          <p:nvGrpSpPr>
            <p:cNvPr id="18455" name="Group 47"/>
            <p:cNvGrpSpPr>
              <a:grpSpLocks/>
            </p:cNvGrpSpPr>
            <p:nvPr/>
          </p:nvGrpSpPr>
          <p:grpSpPr bwMode="auto">
            <a:xfrm>
              <a:off x="1808" y="2328"/>
              <a:ext cx="2416" cy="616"/>
              <a:chOff x="1808" y="2328"/>
              <a:chExt cx="2416" cy="616"/>
            </a:xfrm>
          </p:grpSpPr>
          <p:sp>
            <p:nvSpPr>
              <p:cNvPr id="316464" name="Line 48"/>
              <p:cNvSpPr>
                <a:spLocks noChangeShapeType="1"/>
              </p:cNvSpPr>
              <p:nvPr/>
            </p:nvSpPr>
            <p:spPr bwMode="auto">
              <a:xfrm>
                <a:off x="1808" y="2328"/>
                <a:ext cx="815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8457" name="Group 49"/>
              <p:cNvGrpSpPr>
                <a:grpSpLocks/>
              </p:cNvGrpSpPr>
              <p:nvPr/>
            </p:nvGrpSpPr>
            <p:grpSpPr bwMode="auto">
              <a:xfrm>
                <a:off x="2368" y="2696"/>
                <a:ext cx="1856" cy="248"/>
                <a:chOff x="528" y="1536"/>
                <a:chExt cx="480" cy="240"/>
              </a:xfrm>
            </p:grpSpPr>
            <p:sp>
              <p:nvSpPr>
                <p:cNvPr id="316466" name="Oval 50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6467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r>
                    <a:rPr lang="en-US" b="1">
                      <a:latin typeface="Verdana" pitchFamily="34" charset="0"/>
                    </a:rPr>
                    <a:t>4 Sessões</a:t>
                  </a:r>
                </a:p>
              </p:txBody>
            </p:sp>
          </p:grpSp>
        </p:grpSp>
      </p:grpSp>
      <p:grpSp>
        <p:nvGrpSpPr>
          <p:cNvPr id="22" name="Group 52"/>
          <p:cNvGrpSpPr>
            <a:grpSpLocks/>
          </p:cNvGrpSpPr>
          <p:nvPr/>
        </p:nvGrpSpPr>
        <p:grpSpPr bwMode="auto">
          <a:xfrm>
            <a:off x="5189538" y="3325813"/>
            <a:ext cx="5122862" cy="446087"/>
            <a:chOff x="3269" y="2095"/>
            <a:chExt cx="3227" cy="281"/>
          </a:xfrm>
        </p:grpSpPr>
        <p:grpSp>
          <p:nvGrpSpPr>
            <p:cNvPr id="18450" name="Group 53"/>
            <p:cNvGrpSpPr>
              <a:grpSpLocks/>
            </p:cNvGrpSpPr>
            <p:nvPr/>
          </p:nvGrpSpPr>
          <p:grpSpPr bwMode="auto">
            <a:xfrm>
              <a:off x="3269" y="2095"/>
              <a:ext cx="3227" cy="281"/>
              <a:chOff x="528" y="1536"/>
              <a:chExt cx="480" cy="240"/>
            </a:xfrm>
          </p:grpSpPr>
          <p:sp>
            <p:nvSpPr>
              <p:cNvPr id="316470" name="Oval 54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6471" name="Text Box 55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1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b="1">
                    <a:latin typeface="Verdana" pitchFamily="34" charset="0"/>
                  </a:rPr>
                  <a:t>9 Sessões</a:t>
                </a:r>
              </a:p>
            </p:txBody>
          </p:sp>
        </p:grpSp>
        <p:sp>
          <p:nvSpPr>
            <p:cNvPr id="316472" name="Line 56"/>
            <p:cNvSpPr>
              <a:spLocks noChangeShapeType="1"/>
            </p:cNvSpPr>
            <p:nvPr/>
          </p:nvSpPr>
          <p:spPr bwMode="auto">
            <a:xfrm>
              <a:off x="3384" y="2224"/>
              <a:ext cx="331" cy="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4" name="Group 57"/>
          <p:cNvGrpSpPr>
            <a:grpSpLocks/>
          </p:cNvGrpSpPr>
          <p:nvPr/>
        </p:nvGrpSpPr>
        <p:grpSpPr bwMode="auto">
          <a:xfrm>
            <a:off x="6167438" y="4252913"/>
            <a:ext cx="5122862" cy="446087"/>
            <a:chOff x="3885" y="2679"/>
            <a:chExt cx="3227" cy="281"/>
          </a:xfrm>
        </p:grpSpPr>
        <p:grpSp>
          <p:nvGrpSpPr>
            <p:cNvPr id="18446" name="Group 58"/>
            <p:cNvGrpSpPr>
              <a:grpSpLocks/>
            </p:cNvGrpSpPr>
            <p:nvPr/>
          </p:nvGrpSpPr>
          <p:grpSpPr bwMode="auto">
            <a:xfrm>
              <a:off x="3885" y="2679"/>
              <a:ext cx="3227" cy="281"/>
              <a:chOff x="528" y="1536"/>
              <a:chExt cx="480" cy="240"/>
            </a:xfrm>
          </p:grpSpPr>
          <p:sp>
            <p:nvSpPr>
              <p:cNvPr id="316475" name="Oval 59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6476" name="Text Box 60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1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en-US" b="1">
                    <a:latin typeface="Verdana" pitchFamily="34" charset="0"/>
                  </a:rPr>
                  <a:t>9 Sessões</a:t>
                </a:r>
              </a:p>
            </p:txBody>
          </p:sp>
        </p:grpSp>
        <p:sp>
          <p:nvSpPr>
            <p:cNvPr id="316477" name="Line 61"/>
            <p:cNvSpPr>
              <a:spLocks noChangeShapeType="1"/>
            </p:cNvSpPr>
            <p:nvPr/>
          </p:nvSpPr>
          <p:spPr bwMode="auto">
            <a:xfrm>
              <a:off x="4032" y="2816"/>
              <a:ext cx="331" cy="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6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6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6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16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6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6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Considere o Potencial!</a:t>
            </a:r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257300"/>
            <a:ext cx="8229600" cy="53467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smtClean="0">
                <a:solidFill>
                  <a:schemeClr val="tx2"/>
                </a:solidFill>
              </a:rPr>
              <a:t>Você discipula uma pessoa através do Dinâmico Básico (4 Lições) e Discipulado Dinâmico (9 Lições) = Total 13 Sessões!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>
                <a:solidFill>
                  <a:schemeClr val="tx2"/>
                </a:solidFill>
              </a:rPr>
              <a:t>Você pode treinar 3 pessoas neste próximo ano produzindo um total de 52 novos discípulos, se cada pessoa iniciar com seu discípulo em uma semana!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>
                <a:solidFill>
                  <a:schemeClr val="tx2"/>
                </a:solidFill>
              </a:rPr>
              <a:t>Se a média de tempo é iniciar em 2 semanas, isto seria 26 novos discípulos em um ano!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>
                <a:solidFill>
                  <a:schemeClr val="tx2"/>
                </a:solidFill>
              </a:rPr>
              <a:t>Se a média de tempo é iniciar em 4 semanas, isto significa 13 novos discípulos em um ano!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>
                <a:solidFill>
                  <a:schemeClr val="tx2"/>
                </a:solidFill>
              </a:rPr>
              <a:t>Agora multiplique isto pelo número de pessoas que você poderia encorajar nisto! Total _______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17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17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317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317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17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317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rgbClr val="FF0066"/>
                </a:solidFill>
              </a:rPr>
              <a:t>Como você vai cuidar de todos estes discípulos?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8100" y="1638300"/>
            <a:ext cx="9144000" cy="2879725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3600" smtClean="0">
                <a:solidFill>
                  <a:schemeClr val="tx2"/>
                </a:solidFill>
              </a:rPr>
              <a:t>	Você talvez deseje discipular uma pessoa e criar um ambiente de doação de vida para nutrir e cuidar formando um Grupo Vivo de (8 a 10 de 13) dispostos a se reunirem!</a:t>
            </a:r>
          </a:p>
        </p:txBody>
      </p:sp>
      <p:sp>
        <p:nvSpPr>
          <p:cNvPr id="318468" name="Text Box 4"/>
          <p:cNvSpPr txBox="1">
            <a:spLocks noChangeArrowheads="1"/>
          </p:cNvSpPr>
          <p:nvPr/>
        </p:nvSpPr>
        <p:spPr bwMode="auto">
          <a:xfrm>
            <a:off x="749300" y="5705475"/>
            <a:ext cx="7620000" cy="1066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>
                <a:solidFill>
                  <a:schemeClr val="hlink"/>
                </a:solidFill>
              </a:rPr>
              <a:t>Um grupo Vivo pode se parecer com o que se segue: </a:t>
            </a:r>
          </a:p>
        </p:txBody>
      </p:sp>
      <p:sp>
        <p:nvSpPr>
          <p:cNvPr id="318469" name="Text Box 5"/>
          <p:cNvSpPr txBox="1">
            <a:spLocks noChangeArrowheads="1"/>
          </p:cNvSpPr>
          <p:nvPr/>
        </p:nvSpPr>
        <p:spPr bwMode="auto">
          <a:xfrm>
            <a:off x="558800" y="4787900"/>
            <a:ext cx="8001000" cy="592138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>
                <a:solidFill>
                  <a:srgbClr val="FF6600"/>
                </a:solidFill>
              </a:rPr>
              <a:t>Você ou alguém pode liderar este grupo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18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18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18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318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6" grpId="0"/>
      <p:bldP spid="318467" grpId="0" build="p"/>
      <p:bldP spid="318468" grpId="0"/>
      <p:bldP spid="31846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Oval 2"/>
          <p:cNvSpPr>
            <a:spLocks noChangeArrowheads="1"/>
          </p:cNvSpPr>
          <p:nvPr/>
        </p:nvSpPr>
        <p:spPr bwMode="auto">
          <a:xfrm>
            <a:off x="609600" y="1371600"/>
            <a:ext cx="8077200" cy="4740275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17088" dir="4648272" algn="ctr" rotWithShape="0">
              <a:srgbClr val="7D7DFF"/>
            </a:outerShdw>
          </a:effectLst>
          <a:scene3d>
            <a:camera prst="legacyObliqueBottomLeft"/>
            <a:lightRig rig="legacyFlat3" dir="t"/>
          </a:scene3d>
          <a:sp3d extrusionH="430200" prstMaterial="legacyPlastic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flatTx/>
          </a:bodyPr>
          <a:lstStyle/>
          <a:p>
            <a:pPr>
              <a:defRPr/>
            </a:pPr>
            <a:endParaRPr lang="en-CA" sz="2000">
              <a:solidFill>
                <a:schemeClr val="bg2"/>
              </a:solidFill>
              <a:latin typeface="Arial Black" pitchFamily="34" charset="0"/>
            </a:endParaRPr>
          </a:p>
        </p:txBody>
      </p:sp>
      <p:sp>
        <p:nvSpPr>
          <p:cNvPr id="319491" name="Rectangle 3"/>
          <p:cNvSpPr>
            <a:spLocks noChangeArrowheads="1"/>
          </p:cNvSpPr>
          <p:nvPr/>
        </p:nvSpPr>
        <p:spPr bwMode="auto">
          <a:xfrm>
            <a:off x="800100" y="203200"/>
            <a:ext cx="756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Efetivo Discipulado-Grupo Vivo</a:t>
            </a:r>
            <a:endParaRPr lang="en-US" sz="440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429000" y="1524000"/>
            <a:ext cx="2438400" cy="1460500"/>
            <a:chOff x="2160" y="1008"/>
            <a:chExt cx="1536" cy="920"/>
          </a:xfrm>
        </p:grpSpPr>
        <p:grpSp>
          <p:nvGrpSpPr>
            <p:cNvPr id="21585" name="Group 5"/>
            <p:cNvGrpSpPr>
              <a:grpSpLocks/>
            </p:cNvGrpSpPr>
            <p:nvPr/>
          </p:nvGrpSpPr>
          <p:grpSpPr bwMode="auto">
            <a:xfrm rot="-122504">
              <a:off x="2160" y="1008"/>
              <a:ext cx="1536" cy="920"/>
              <a:chOff x="1920" y="1296"/>
              <a:chExt cx="1728" cy="912"/>
            </a:xfrm>
          </p:grpSpPr>
          <p:sp>
            <p:nvSpPr>
              <p:cNvPr id="21587" name="AutoShape 6"/>
              <p:cNvSpPr>
                <a:spLocks noChangeArrowheads="1"/>
              </p:cNvSpPr>
              <p:nvPr/>
            </p:nvSpPr>
            <p:spPr bwMode="auto">
              <a:xfrm>
                <a:off x="1920" y="1392"/>
                <a:ext cx="720" cy="720"/>
              </a:xfrm>
              <a:prstGeom prst="chevron">
                <a:avLst>
                  <a:gd name="adj" fmla="val 25000"/>
                </a:avLst>
              </a:prstGeom>
              <a:solidFill>
                <a:srgbClr val="9191FF"/>
              </a:solidFill>
              <a:ln w="9525">
                <a:miter lim="800000"/>
                <a:headEnd/>
                <a:tailEnd/>
              </a:ln>
              <a:scene3d>
                <a:camera prst="legacyObliqueBottomRight">
                  <a:rot lat="600000" lon="20999997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191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1588" name="AutoShape 7"/>
              <p:cNvSpPr>
                <a:spLocks noChangeArrowheads="1"/>
              </p:cNvSpPr>
              <p:nvPr/>
            </p:nvSpPr>
            <p:spPr bwMode="auto">
              <a:xfrm>
                <a:off x="2496" y="1296"/>
                <a:ext cx="1152" cy="912"/>
              </a:xfrm>
              <a:prstGeom prst="rightArrow">
                <a:avLst>
                  <a:gd name="adj1" fmla="val 50000"/>
                  <a:gd name="adj2" fmla="val 31579"/>
                </a:avLst>
              </a:prstGeom>
              <a:solidFill>
                <a:srgbClr val="9191FF"/>
              </a:solidFill>
              <a:ln w="9525">
                <a:miter lim="800000"/>
                <a:headEnd/>
                <a:tailEnd/>
              </a:ln>
              <a:scene3d>
                <a:camera prst="legacyObliqueBottomRight">
                  <a:rot lat="600000" lon="20999997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191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</p:grpSp>
        <p:sp>
          <p:nvSpPr>
            <p:cNvPr id="21586" name="Text Box 8"/>
            <p:cNvSpPr txBox="1">
              <a:spLocks noChangeArrowheads="1"/>
            </p:cNvSpPr>
            <p:nvPr/>
          </p:nvSpPr>
          <p:spPr bwMode="auto">
            <a:xfrm>
              <a:off x="2374" y="1248"/>
              <a:ext cx="1139" cy="67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Discipulado</a:t>
              </a:r>
            </a:p>
            <a:p>
              <a:pPr algn="ctr"/>
              <a:r>
                <a:rPr lang="en-US" sz="2000" b="1">
                  <a:solidFill>
                    <a:schemeClr val="bg2"/>
                  </a:solidFill>
                </a:rPr>
                <a:t>Um a UM</a:t>
              </a:r>
              <a:endParaRPr lang="en-US" sz="2400" b="1">
                <a:solidFill>
                  <a:schemeClr val="bg2"/>
                </a:solidFill>
                <a:latin typeface="Arial Black" pitchFamily="34" charset="0"/>
              </a:endParaRPr>
            </a:p>
            <a:p>
              <a:pPr algn="ctr"/>
              <a:endParaRPr lang="en-US" sz="2400" b="1">
                <a:latin typeface="Arial Black" pitchFamily="34" charset="0"/>
              </a:endParaRPr>
            </a:p>
          </p:txBody>
        </p:sp>
      </p:grpSp>
      <p:sp>
        <p:nvSpPr>
          <p:cNvPr id="319497" name="Oval 9"/>
          <p:cNvSpPr>
            <a:spLocks noChangeArrowheads="1"/>
          </p:cNvSpPr>
          <p:nvPr/>
        </p:nvSpPr>
        <p:spPr bwMode="auto">
          <a:xfrm>
            <a:off x="2286000" y="3200400"/>
            <a:ext cx="4792663" cy="2843213"/>
          </a:xfrm>
          <a:prstGeom prst="ellipse">
            <a:avLst/>
          </a:prstGeom>
          <a:gradFill rotWithShape="0">
            <a:gsLst>
              <a:gs pos="0">
                <a:srgbClr val="33CCCC"/>
              </a:gs>
              <a:gs pos="100000">
                <a:srgbClr val="33CCCC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endParaRPr lang="en-US" sz="4800">
              <a:latin typeface="Arial" charset="0"/>
            </a:endParaRPr>
          </a:p>
          <a:p>
            <a:pPr algn="ctr">
              <a:defRPr/>
            </a:pPr>
            <a:r>
              <a:rPr lang="en-US" sz="3200" b="1">
                <a:solidFill>
                  <a:srgbClr val="FFCC66"/>
                </a:solidFill>
                <a:latin typeface="Arial" charset="0"/>
              </a:rPr>
              <a:t>Grupo Pequeno</a:t>
            </a:r>
            <a:endParaRPr lang="en-US" sz="4800" b="1">
              <a:solidFill>
                <a:schemeClr val="bg2"/>
              </a:solidFill>
              <a:latin typeface="Arial" charset="0"/>
            </a:endParaRP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838200" y="2362200"/>
            <a:ext cx="2438400" cy="1643063"/>
            <a:chOff x="528" y="1488"/>
            <a:chExt cx="1536" cy="1035"/>
          </a:xfrm>
        </p:grpSpPr>
        <p:grpSp>
          <p:nvGrpSpPr>
            <p:cNvPr id="21581" name="Group 11"/>
            <p:cNvGrpSpPr>
              <a:grpSpLocks/>
            </p:cNvGrpSpPr>
            <p:nvPr/>
          </p:nvGrpSpPr>
          <p:grpSpPr bwMode="auto">
            <a:xfrm rot="-1962706">
              <a:off x="528" y="1488"/>
              <a:ext cx="1536" cy="920"/>
              <a:chOff x="1920" y="1296"/>
              <a:chExt cx="1728" cy="912"/>
            </a:xfrm>
          </p:grpSpPr>
          <p:sp>
            <p:nvSpPr>
              <p:cNvPr id="21583" name="AutoShape 12"/>
              <p:cNvSpPr>
                <a:spLocks noChangeArrowheads="1"/>
              </p:cNvSpPr>
              <p:nvPr/>
            </p:nvSpPr>
            <p:spPr bwMode="auto">
              <a:xfrm>
                <a:off x="1920" y="1392"/>
                <a:ext cx="720" cy="720"/>
              </a:xfrm>
              <a:prstGeom prst="chevron">
                <a:avLst>
                  <a:gd name="adj" fmla="val 25000"/>
                </a:avLst>
              </a:prstGeom>
              <a:solidFill>
                <a:srgbClr val="F8FD1D"/>
              </a:solidFill>
              <a:ln w="9525">
                <a:miter lim="800000"/>
                <a:headEnd/>
                <a:tailEnd/>
              </a:ln>
              <a:scene3d>
                <a:camera prst="legacyObliqueBottomRight">
                  <a:rot lat="600000" lon="20999997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8FD1D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1584" name="AutoShape 13"/>
              <p:cNvSpPr>
                <a:spLocks noChangeArrowheads="1"/>
              </p:cNvSpPr>
              <p:nvPr/>
            </p:nvSpPr>
            <p:spPr bwMode="auto">
              <a:xfrm>
                <a:off x="2496" y="1296"/>
                <a:ext cx="1152" cy="912"/>
              </a:xfrm>
              <a:prstGeom prst="rightArrow">
                <a:avLst>
                  <a:gd name="adj1" fmla="val 50000"/>
                  <a:gd name="adj2" fmla="val 31579"/>
                </a:avLst>
              </a:prstGeom>
              <a:solidFill>
                <a:srgbClr val="F8FD1D"/>
              </a:solidFill>
              <a:ln w="9525">
                <a:miter lim="800000"/>
                <a:headEnd/>
                <a:tailEnd/>
              </a:ln>
              <a:scene3d>
                <a:camera prst="legacyObliqueBottomRight">
                  <a:rot lat="600000" lon="20999997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8FD1D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</p:grpSp>
        <p:sp>
          <p:nvSpPr>
            <p:cNvPr id="21582" name="Text Box 14"/>
            <p:cNvSpPr txBox="1">
              <a:spLocks noChangeArrowheads="1"/>
            </p:cNvSpPr>
            <p:nvPr/>
          </p:nvSpPr>
          <p:spPr bwMode="auto">
            <a:xfrm rot="-1981367">
              <a:off x="911" y="1697"/>
              <a:ext cx="1113" cy="82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Abordagem</a:t>
              </a:r>
            </a:p>
            <a:p>
              <a:pPr algn="ctr"/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Um a UM </a:t>
              </a:r>
            </a:p>
            <a:p>
              <a:pPr algn="ctr"/>
              <a:endParaRPr lang="en-US" sz="2000">
                <a:solidFill>
                  <a:schemeClr val="bg2"/>
                </a:solidFill>
                <a:latin typeface="Arial Black" pitchFamily="34" charset="0"/>
              </a:endParaRPr>
            </a:p>
            <a:p>
              <a:pPr algn="ctr"/>
              <a:endParaRPr lang="en-US" sz="2000">
                <a:solidFill>
                  <a:schemeClr val="tx2"/>
                </a:solidFill>
                <a:latin typeface="Arial Black" pitchFamily="34" charset="0"/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791200" y="5105400"/>
            <a:ext cx="592138" cy="533400"/>
            <a:chOff x="3648" y="3216"/>
            <a:chExt cx="373" cy="336"/>
          </a:xfrm>
        </p:grpSpPr>
        <p:sp>
          <p:nvSpPr>
            <p:cNvPr id="21579" name="Oval 16"/>
            <p:cNvSpPr>
              <a:spLocks noChangeArrowheads="1"/>
            </p:cNvSpPr>
            <p:nvPr/>
          </p:nvSpPr>
          <p:spPr bwMode="auto">
            <a:xfrm>
              <a:off x="3648" y="3216"/>
              <a:ext cx="336" cy="336"/>
            </a:xfrm>
            <a:prstGeom prst="ellipse">
              <a:avLst/>
            </a:prstGeom>
            <a:solidFill>
              <a:srgbClr val="33CCCC"/>
            </a:solidFill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en-CA" sz="480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21580" name="Text Box 17"/>
            <p:cNvSpPr txBox="1">
              <a:spLocks noChangeArrowheads="1"/>
            </p:cNvSpPr>
            <p:nvPr/>
          </p:nvSpPr>
          <p:spPr bwMode="auto">
            <a:xfrm>
              <a:off x="3648" y="3264"/>
              <a:ext cx="373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>
                  <a:solidFill>
                    <a:srgbClr val="FF0066"/>
                  </a:solidFill>
                  <a:latin typeface="Arial Black" pitchFamily="34" charset="0"/>
                </a:rPr>
                <a:t>NC</a:t>
              </a:r>
              <a:endParaRPr lang="en-US">
                <a:latin typeface="Arial Black" pitchFamily="34" charset="0"/>
              </a:endParaRPr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5943600" y="2282825"/>
            <a:ext cx="2578100" cy="1460500"/>
            <a:chOff x="3744" y="1438"/>
            <a:chExt cx="1536" cy="920"/>
          </a:xfrm>
        </p:grpSpPr>
        <p:grpSp>
          <p:nvGrpSpPr>
            <p:cNvPr id="21575" name="Group 19"/>
            <p:cNvGrpSpPr>
              <a:grpSpLocks/>
            </p:cNvGrpSpPr>
            <p:nvPr/>
          </p:nvGrpSpPr>
          <p:grpSpPr bwMode="auto">
            <a:xfrm rot="1547446">
              <a:off x="3744" y="1438"/>
              <a:ext cx="1536" cy="920"/>
              <a:chOff x="1920" y="1296"/>
              <a:chExt cx="1728" cy="912"/>
            </a:xfrm>
          </p:grpSpPr>
          <p:sp>
            <p:nvSpPr>
              <p:cNvPr id="21577" name="AutoShape 20"/>
              <p:cNvSpPr>
                <a:spLocks noChangeArrowheads="1"/>
              </p:cNvSpPr>
              <p:nvPr/>
            </p:nvSpPr>
            <p:spPr bwMode="auto">
              <a:xfrm>
                <a:off x="1920" y="1392"/>
                <a:ext cx="720" cy="720"/>
              </a:xfrm>
              <a:prstGeom prst="chevron">
                <a:avLst>
                  <a:gd name="adj" fmla="val 25000"/>
                </a:avLst>
              </a:prstGeom>
              <a:solidFill>
                <a:srgbClr val="FFCC66"/>
              </a:solidFill>
              <a:ln w="9525">
                <a:miter lim="800000"/>
                <a:headEnd/>
                <a:tailEnd/>
              </a:ln>
              <a:scene3d>
                <a:camera prst="legacyObliqueBottomRight">
                  <a:rot lat="600000" lon="20999997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CC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1578" name="AutoShape 21"/>
              <p:cNvSpPr>
                <a:spLocks noChangeArrowheads="1"/>
              </p:cNvSpPr>
              <p:nvPr/>
            </p:nvSpPr>
            <p:spPr bwMode="auto">
              <a:xfrm>
                <a:off x="2496" y="1296"/>
                <a:ext cx="1152" cy="912"/>
              </a:xfrm>
              <a:prstGeom prst="rightArrow">
                <a:avLst>
                  <a:gd name="adj1" fmla="val 50000"/>
                  <a:gd name="adj2" fmla="val 31579"/>
                </a:avLst>
              </a:prstGeom>
              <a:solidFill>
                <a:srgbClr val="FFCC66"/>
              </a:solidFill>
              <a:ln w="9525">
                <a:miter lim="800000"/>
                <a:headEnd/>
                <a:tailEnd/>
              </a:ln>
              <a:scene3d>
                <a:camera prst="legacyObliqueBottomRight">
                  <a:rot lat="600000" lon="20999997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CC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</p:grpSp>
        <p:sp>
          <p:nvSpPr>
            <p:cNvPr id="21576" name="Text Box 22"/>
            <p:cNvSpPr txBox="1">
              <a:spLocks noChangeArrowheads="1"/>
            </p:cNvSpPr>
            <p:nvPr/>
          </p:nvSpPr>
          <p:spPr bwMode="auto">
            <a:xfrm rot="1506261">
              <a:off x="3940" y="1680"/>
              <a:ext cx="1200" cy="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solidFill>
                    <a:srgbClr val="000000"/>
                  </a:solidFill>
                  <a:latin typeface="Arial Black" pitchFamily="34" charset="0"/>
                </a:rPr>
                <a:t>Compartilhar </a:t>
              </a:r>
              <a:r>
                <a:rPr lang="en-US" b="1">
                  <a:solidFill>
                    <a:schemeClr val="bg2"/>
                  </a:solidFill>
                </a:rPr>
                <a:t>Um a UM</a:t>
              </a:r>
              <a:r>
                <a:rPr lang="en-US"/>
                <a:t> </a:t>
              </a:r>
            </a:p>
          </p:txBody>
        </p: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6597650" y="4038600"/>
            <a:ext cx="1955800" cy="1143000"/>
            <a:chOff x="3964" y="2496"/>
            <a:chExt cx="1232" cy="720"/>
          </a:xfrm>
        </p:grpSpPr>
        <p:grpSp>
          <p:nvGrpSpPr>
            <p:cNvPr id="21568" name="Group 24"/>
            <p:cNvGrpSpPr>
              <a:grpSpLocks/>
            </p:cNvGrpSpPr>
            <p:nvPr/>
          </p:nvGrpSpPr>
          <p:grpSpPr bwMode="auto">
            <a:xfrm>
              <a:off x="4860" y="2880"/>
              <a:ext cx="336" cy="336"/>
              <a:chOff x="4668" y="2928"/>
              <a:chExt cx="336" cy="336"/>
            </a:xfrm>
          </p:grpSpPr>
          <p:sp>
            <p:nvSpPr>
              <p:cNvPr id="319513" name="Oval 25"/>
              <p:cNvSpPr>
                <a:spLocks noChangeArrowheads="1"/>
              </p:cNvSpPr>
              <p:nvPr/>
            </p:nvSpPr>
            <p:spPr bwMode="auto">
              <a:xfrm>
                <a:off x="4668" y="2928"/>
                <a:ext cx="336" cy="33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CA" sz="4800">
                  <a:solidFill>
                    <a:schemeClr val="bg2"/>
                  </a:solidFill>
                  <a:latin typeface="Arial" charset="0"/>
                </a:endParaRPr>
              </a:p>
            </p:txBody>
          </p:sp>
          <p:sp>
            <p:nvSpPr>
              <p:cNvPr id="21574" name="Text Box 26"/>
              <p:cNvSpPr txBox="1">
                <a:spLocks noChangeArrowheads="1"/>
              </p:cNvSpPr>
              <p:nvPr/>
            </p:nvSpPr>
            <p:spPr bwMode="auto">
              <a:xfrm>
                <a:off x="4687" y="2976"/>
                <a:ext cx="302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000">
                    <a:solidFill>
                      <a:srgbClr val="FF0066"/>
                    </a:solidFill>
                    <a:latin typeface="Arial Black" pitchFamily="34" charset="0"/>
                  </a:rPr>
                  <a:t>VI</a:t>
                </a:r>
                <a:endParaRPr lang="en-US" sz="2000">
                  <a:solidFill>
                    <a:schemeClr val="bg2"/>
                  </a:solidFill>
                  <a:latin typeface="Arial Black" pitchFamily="34" charset="0"/>
                </a:endParaRPr>
              </a:p>
            </p:txBody>
          </p:sp>
        </p:grpSp>
        <p:grpSp>
          <p:nvGrpSpPr>
            <p:cNvPr id="21569" name="Group 27"/>
            <p:cNvGrpSpPr>
              <a:grpSpLocks/>
            </p:cNvGrpSpPr>
            <p:nvPr/>
          </p:nvGrpSpPr>
          <p:grpSpPr bwMode="auto">
            <a:xfrm>
              <a:off x="3964" y="2496"/>
              <a:ext cx="1036" cy="437"/>
              <a:chOff x="3938" y="2496"/>
              <a:chExt cx="1036" cy="437"/>
            </a:xfrm>
          </p:grpSpPr>
          <p:sp>
            <p:nvSpPr>
              <p:cNvPr id="21571" name="Line 28"/>
              <p:cNvSpPr>
                <a:spLocks noChangeShapeType="1"/>
              </p:cNvSpPr>
              <p:nvPr/>
            </p:nvSpPr>
            <p:spPr bwMode="auto">
              <a:xfrm>
                <a:off x="3984" y="2496"/>
                <a:ext cx="912" cy="432"/>
              </a:xfrm>
              <a:prstGeom prst="line">
                <a:avLst/>
              </a:prstGeom>
              <a:noFill/>
              <a:ln w="28575">
                <a:noFill/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9517" name="Text Box 29"/>
              <p:cNvSpPr txBox="1">
                <a:spLocks noChangeArrowheads="1"/>
              </p:cNvSpPr>
              <p:nvPr/>
            </p:nvSpPr>
            <p:spPr bwMode="auto">
              <a:xfrm rot="1514859">
                <a:off x="3938" y="2529"/>
                <a:ext cx="1036" cy="404"/>
              </a:xfrm>
              <a:prstGeom prst="rect">
                <a:avLst/>
              </a:prstGeom>
              <a:noFill/>
              <a:ln w="28575">
                <a:noFill/>
                <a:miter lim="800000"/>
                <a:headEnd type="none" w="sm" len="sm"/>
                <a:tailEnd type="none" w="sm" len="sm"/>
              </a:ln>
              <a:effectLst>
                <a:outerShdw dist="35921" dir="2700000" algn="ctr" rotWithShape="0">
                  <a:srgbClr val="000000"/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>
                    <a:latin typeface="Arial Black" pitchFamily="34" charset="0"/>
                  </a:rPr>
                  <a:t>Visitação</a:t>
                </a:r>
              </a:p>
              <a:p>
                <a:pPr algn="ctr">
                  <a:defRPr/>
                </a:pPr>
                <a:r>
                  <a:rPr lang="en-US" b="1">
                    <a:solidFill>
                      <a:srgbClr val="0033CC"/>
                    </a:solidFill>
                    <a:latin typeface="Arial" charset="0"/>
                  </a:rPr>
                  <a:t>Evangelistica</a:t>
                </a:r>
              </a:p>
            </p:txBody>
          </p:sp>
        </p:grpSp>
        <p:sp>
          <p:nvSpPr>
            <p:cNvPr id="21570" name="Line 30"/>
            <p:cNvSpPr>
              <a:spLocks noChangeShapeType="1"/>
            </p:cNvSpPr>
            <p:nvPr/>
          </p:nvSpPr>
          <p:spPr bwMode="auto">
            <a:xfrm>
              <a:off x="3984" y="2496"/>
              <a:ext cx="912" cy="43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31"/>
          <p:cNvGrpSpPr>
            <a:grpSpLocks/>
          </p:cNvGrpSpPr>
          <p:nvPr/>
        </p:nvGrpSpPr>
        <p:grpSpPr bwMode="auto">
          <a:xfrm>
            <a:off x="6324600" y="4800600"/>
            <a:ext cx="1387475" cy="581025"/>
            <a:chOff x="3928" y="3025"/>
            <a:chExt cx="1105" cy="385"/>
          </a:xfrm>
        </p:grpSpPr>
        <p:sp>
          <p:nvSpPr>
            <p:cNvPr id="21566" name="Line 32"/>
            <p:cNvSpPr>
              <a:spLocks noChangeShapeType="1"/>
            </p:cNvSpPr>
            <p:nvPr/>
          </p:nvSpPr>
          <p:spPr bwMode="auto">
            <a:xfrm flipH="1">
              <a:off x="3984" y="3120"/>
              <a:ext cx="864" cy="2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521" name="Text Box 33"/>
            <p:cNvSpPr txBox="1">
              <a:spLocks noChangeArrowheads="1"/>
            </p:cNvSpPr>
            <p:nvPr/>
          </p:nvSpPr>
          <p:spPr bwMode="auto">
            <a:xfrm rot="-885960">
              <a:off x="3928" y="3025"/>
              <a:ext cx="1105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600">
                  <a:latin typeface="Arial Black" pitchFamily="34" charset="0"/>
                </a:rPr>
                <a:t> convidado</a:t>
              </a:r>
              <a:endParaRPr lang="en-US" sz="1600"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319522" name="Line 34"/>
          <p:cNvSpPr>
            <a:spLocks noChangeShapeType="1"/>
          </p:cNvSpPr>
          <p:nvPr/>
        </p:nvSpPr>
        <p:spPr bwMode="auto">
          <a:xfrm>
            <a:off x="2895600" y="4724400"/>
            <a:ext cx="2895600" cy="60960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9523" name="Line 35"/>
          <p:cNvSpPr>
            <a:spLocks noChangeShapeType="1"/>
          </p:cNvSpPr>
          <p:nvPr/>
        </p:nvSpPr>
        <p:spPr bwMode="auto">
          <a:xfrm>
            <a:off x="4267200" y="3886200"/>
            <a:ext cx="1600200" cy="129540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9524" name="Line 36"/>
          <p:cNvSpPr>
            <a:spLocks noChangeShapeType="1"/>
          </p:cNvSpPr>
          <p:nvPr/>
        </p:nvSpPr>
        <p:spPr bwMode="auto">
          <a:xfrm>
            <a:off x="6019800" y="4114800"/>
            <a:ext cx="0" cy="99060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37"/>
          <p:cNvGrpSpPr>
            <a:grpSpLocks/>
          </p:cNvGrpSpPr>
          <p:nvPr/>
        </p:nvGrpSpPr>
        <p:grpSpPr bwMode="auto">
          <a:xfrm>
            <a:off x="1752600" y="4038600"/>
            <a:ext cx="1143000" cy="838200"/>
            <a:chOff x="1104" y="2544"/>
            <a:chExt cx="720" cy="528"/>
          </a:xfrm>
        </p:grpSpPr>
        <p:grpSp>
          <p:nvGrpSpPr>
            <p:cNvPr id="21560" name="Group 38"/>
            <p:cNvGrpSpPr>
              <a:grpSpLocks/>
            </p:cNvGrpSpPr>
            <p:nvPr/>
          </p:nvGrpSpPr>
          <p:grpSpPr bwMode="auto">
            <a:xfrm>
              <a:off x="1104" y="2544"/>
              <a:ext cx="720" cy="528"/>
              <a:chOff x="1104" y="2544"/>
              <a:chExt cx="720" cy="528"/>
            </a:xfrm>
          </p:grpSpPr>
          <p:grpSp>
            <p:nvGrpSpPr>
              <p:cNvPr id="21562" name="Group 39"/>
              <p:cNvGrpSpPr>
                <a:grpSpLocks/>
              </p:cNvGrpSpPr>
              <p:nvPr/>
            </p:nvGrpSpPr>
            <p:grpSpPr bwMode="auto">
              <a:xfrm>
                <a:off x="1104" y="2544"/>
                <a:ext cx="720" cy="490"/>
                <a:chOff x="1104" y="2544"/>
                <a:chExt cx="720" cy="490"/>
              </a:xfrm>
            </p:grpSpPr>
            <p:sp>
              <p:nvSpPr>
                <p:cNvPr id="21564" name="Line 40"/>
                <p:cNvSpPr>
                  <a:spLocks noChangeShapeType="1"/>
                </p:cNvSpPr>
                <p:nvPr/>
              </p:nvSpPr>
              <p:spPr bwMode="auto">
                <a:xfrm>
                  <a:off x="1104" y="2544"/>
                  <a:ext cx="384" cy="288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miter lim="800000"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65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488" y="2784"/>
                  <a:ext cx="33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000">
                      <a:latin typeface="Arial Black" pitchFamily="34" charset="0"/>
                    </a:rPr>
                    <a:t>C</a:t>
                  </a:r>
                </a:p>
              </p:txBody>
            </p:sp>
          </p:grpSp>
          <p:sp>
            <p:nvSpPr>
              <p:cNvPr id="21563" name="Oval 42"/>
              <p:cNvSpPr>
                <a:spLocks noChangeArrowheads="1"/>
              </p:cNvSpPr>
              <p:nvPr/>
            </p:nvSpPr>
            <p:spPr bwMode="auto">
              <a:xfrm>
                <a:off x="1488" y="2736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61" name="Text Box 43"/>
            <p:cNvSpPr txBox="1">
              <a:spLocks noChangeArrowheads="1"/>
            </p:cNvSpPr>
            <p:nvPr/>
          </p:nvSpPr>
          <p:spPr bwMode="auto">
            <a:xfrm>
              <a:off x="1488" y="2784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C</a:t>
              </a:r>
            </a:p>
          </p:txBody>
        </p:sp>
      </p:grpSp>
      <p:sp>
        <p:nvSpPr>
          <p:cNvPr id="319532" name="Text Box 44"/>
          <p:cNvSpPr txBox="1">
            <a:spLocks noChangeArrowheads="1"/>
          </p:cNvSpPr>
          <p:nvPr/>
        </p:nvSpPr>
        <p:spPr bwMode="auto">
          <a:xfrm>
            <a:off x="2870200" y="2971800"/>
            <a:ext cx="330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latin typeface="Arial Black" pitchFamily="34" charset="0"/>
              </a:rPr>
              <a:t>Líderes Treinados</a:t>
            </a:r>
            <a:endParaRPr lang="en-US" sz="2000">
              <a:solidFill>
                <a:srgbClr val="000000"/>
              </a:solidFill>
              <a:latin typeface="Arial Black" pitchFamily="34" charset="0"/>
            </a:endParaRPr>
          </a:p>
        </p:txBody>
      </p:sp>
      <p:grpSp>
        <p:nvGrpSpPr>
          <p:cNvPr id="16" name="Group 45"/>
          <p:cNvGrpSpPr>
            <a:grpSpLocks/>
          </p:cNvGrpSpPr>
          <p:nvPr/>
        </p:nvGrpSpPr>
        <p:grpSpPr bwMode="auto">
          <a:xfrm>
            <a:off x="3581400" y="2895600"/>
            <a:ext cx="766763" cy="1146175"/>
            <a:chOff x="2256" y="1824"/>
            <a:chExt cx="483" cy="722"/>
          </a:xfrm>
        </p:grpSpPr>
        <p:sp>
          <p:nvSpPr>
            <p:cNvPr id="21557" name="Oval 46"/>
            <p:cNvSpPr>
              <a:spLocks noChangeArrowheads="1"/>
            </p:cNvSpPr>
            <p:nvPr/>
          </p:nvSpPr>
          <p:spPr bwMode="auto">
            <a:xfrm>
              <a:off x="2352" y="2160"/>
              <a:ext cx="386" cy="38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8" name="Line 47"/>
            <p:cNvSpPr>
              <a:spLocks noChangeShapeType="1"/>
            </p:cNvSpPr>
            <p:nvPr/>
          </p:nvSpPr>
          <p:spPr bwMode="auto">
            <a:xfrm>
              <a:off x="2256" y="1824"/>
              <a:ext cx="144" cy="38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9" name="Text Box 48"/>
            <p:cNvSpPr txBox="1">
              <a:spLocks noChangeArrowheads="1"/>
            </p:cNvSpPr>
            <p:nvPr/>
          </p:nvSpPr>
          <p:spPr bwMode="auto">
            <a:xfrm>
              <a:off x="2352" y="2256"/>
              <a:ext cx="3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A</a:t>
              </a:r>
            </a:p>
          </p:txBody>
        </p:sp>
      </p:grpSp>
      <p:grpSp>
        <p:nvGrpSpPr>
          <p:cNvPr id="17" name="Group 49"/>
          <p:cNvGrpSpPr>
            <a:grpSpLocks/>
          </p:cNvGrpSpPr>
          <p:nvPr/>
        </p:nvGrpSpPr>
        <p:grpSpPr bwMode="auto">
          <a:xfrm>
            <a:off x="2514600" y="5257800"/>
            <a:ext cx="1447800" cy="533400"/>
            <a:chOff x="1584" y="3312"/>
            <a:chExt cx="912" cy="336"/>
          </a:xfrm>
        </p:grpSpPr>
        <p:grpSp>
          <p:nvGrpSpPr>
            <p:cNvPr id="21553" name="Group 50"/>
            <p:cNvGrpSpPr>
              <a:grpSpLocks/>
            </p:cNvGrpSpPr>
            <p:nvPr/>
          </p:nvGrpSpPr>
          <p:grpSpPr bwMode="auto">
            <a:xfrm>
              <a:off x="1584" y="3360"/>
              <a:ext cx="912" cy="250"/>
              <a:chOff x="1584" y="3360"/>
              <a:chExt cx="912" cy="250"/>
            </a:xfrm>
          </p:grpSpPr>
          <p:sp>
            <p:nvSpPr>
              <p:cNvPr id="21555" name="Text Box 51"/>
              <p:cNvSpPr txBox="1">
                <a:spLocks noChangeArrowheads="1"/>
              </p:cNvSpPr>
              <p:nvPr/>
            </p:nvSpPr>
            <p:spPr bwMode="auto">
              <a:xfrm>
                <a:off x="2160" y="3360"/>
                <a:ext cx="3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>
                    <a:latin typeface="Arial Black" pitchFamily="34" charset="0"/>
                  </a:rPr>
                  <a:t>S</a:t>
                </a:r>
              </a:p>
            </p:txBody>
          </p:sp>
          <p:sp>
            <p:nvSpPr>
              <p:cNvPr id="21556" name="Line 52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576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54" name="Oval 53"/>
            <p:cNvSpPr>
              <a:spLocks noChangeArrowheads="1"/>
            </p:cNvSpPr>
            <p:nvPr/>
          </p:nvSpPr>
          <p:spPr bwMode="auto">
            <a:xfrm>
              <a:off x="2160" y="3312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US" sz="2000">
                  <a:latin typeface="Arial Black" pitchFamily="34" charset="0"/>
                </a:rPr>
                <a:t>S</a:t>
              </a:r>
              <a:endParaRPr lang="en-US" sz="3000">
                <a:latin typeface="Arial Black" pitchFamily="34" charset="0"/>
              </a:endParaRPr>
            </a:p>
          </p:txBody>
        </p:sp>
      </p:grpSp>
      <p:grpSp>
        <p:nvGrpSpPr>
          <p:cNvPr id="19" name="Group 54"/>
          <p:cNvGrpSpPr>
            <a:grpSpLocks/>
          </p:cNvGrpSpPr>
          <p:nvPr/>
        </p:nvGrpSpPr>
        <p:grpSpPr bwMode="auto">
          <a:xfrm>
            <a:off x="1981200" y="4800600"/>
            <a:ext cx="609600" cy="1143000"/>
            <a:chOff x="1248" y="3024"/>
            <a:chExt cx="384" cy="720"/>
          </a:xfrm>
        </p:grpSpPr>
        <p:grpSp>
          <p:nvGrpSpPr>
            <p:cNvPr id="21548" name="Group 55"/>
            <p:cNvGrpSpPr>
              <a:grpSpLocks/>
            </p:cNvGrpSpPr>
            <p:nvPr/>
          </p:nvGrpSpPr>
          <p:grpSpPr bwMode="auto">
            <a:xfrm>
              <a:off x="1248" y="3024"/>
              <a:ext cx="384" cy="682"/>
              <a:chOff x="1248" y="3024"/>
              <a:chExt cx="384" cy="682"/>
            </a:xfrm>
          </p:grpSpPr>
          <p:sp>
            <p:nvSpPr>
              <p:cNvPr id="21551" name="Text Box 56"/>
              <p:cNvSpPr txBox="1">
                <a:spLocks noChangeArrowheads="1"/>
              </p:cNvSpPr>
              <p:nvPr/>
            </p:nvSpPr>
            <p:spPr bwMode="auto">
              <a:xfrm>
                <a:off x="1248" y="3456"/>
                <a:ext cx="38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CA" sz="2000">
                  <a:latin typeface="Arial Black" pitchFamily="34" charset="0"/>
                </a:endParaRPr>
              </a:p>
            </p:txBody>
          </p:sp>
          <p:sp>
            <p:nvSpPr>
              <p:cNvPr id="21552" name="Line 57"/>
              <p:cNvSpPr>
                <a:spLocks noChangeShapeType="1"/>
              </p:cNvSpPr>
              <p:nvPr/>
            </p:nvSpPr>
            <p:spPr bwMode="auto">
              <a:xfrm flipH="1">
                <a:off x="1488" y="3024"/>
                <a:ext cx="96" cy="38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49" name="Oval 58"/>
            <p:cNvSpPr>
              <a:spLocks noChangeArrowheads="1"/>
            </p:cNvSpPr>
            <p:nvPr/>
          </p:nvSpPr>
          <p:spPr bwMode="auto">
            <a:xfrm>
              <a:off x="1296" y="3408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0" name="Text Box 59"/>
            <p:cNvSpPr txBox="1">
              <a:spLocks noChangeArrowheads="1"/>
            </p:cNvSpPr>
            <p:nvPr/>
          </p:nvSpPr>
          <p:spPr bwMode="auto">
            <a:xfrm>
              <a:off x="1296" y="3456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A</a:t>
              </a:r>
            </a:p>
          </p:txBody>
        </p:sp>
      </p:grpSp>
      <p:grpSp>
        <p:nvGrpSpPr>
          <p:cNvPr id="21" name="Group 60"/>
          <p:cNvGrpSpPr>
            <a:grpSpLocks/>
          </p:cNvGrpSpPr>
          <p:nvPr/>
        </p:nvGrpSpPr>
        <p:grpSpPr bwMode="auto">
          <a:xfrm>
            <a:off x="4800600" y="3048000"/>
            <a:ext cx="1295400" cy="838200"/>
            <a:chOff x="2976" y="1968"/>
            <a:chExt cx="816" cy="528"/>
          </a:xfrm>
        </p:grpSpPr>
        <p:grpSp>
          <p:nvGrpSpPr>
            <p:cNvPr id="21544" name="Group 61"/>
            <p:cNvGrpSpPr>
              <a:grpSpLocks/>
            </p:cNvGrpSpPr>
            <p:nvPr/>
          </p:nvGrpSpPr>
          <p:grpSpPr bwMode="auto">
            <a:xfrm>
              <a:off x="2976" y="1968"/>
              <a:ext cx="816" cy="528"/>
              <a:chOff x="2976" y="1968"/>
              <a:chExt cx="816" cy="528"/>
            </a:xfrm>
          </p:grpSpPr>
          <p:sp>
            <p:nvSpPr>
              <p:cNvPr id="21546" name="Line 62"/>
              <p:cNvSpPr>
                <a:spLocks noChangeShapeType="1"/>
              </p:cNvSpPr>
              <p:nvPr/>
            </p:nvSpPr>
            <p:spPr bwMode="auto">
              <a:xfrm flipH="1">
                <a:off x="3312" y="1968"/>
                <a:ext cx="480" cy="28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47" name="Oval 63"/>
              <p:cNvSpPr>
                <a:spLocks noChangeArrowheads="1"/>
              </p:cNvSpPr>
              <p:nvPr/>
            </p:nvSpPr>
            <p:spPr bwMode="auto">
              <a:xfrm>
                <a:off x="2976" y="2160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45" name="Text Box 64"/>
            <p:cNvSpPr txBox="1">
              <a:spLocks noChangeArrowheads="1"/>
            </p:cNvSpPr>
            <p:nvPr/>
          </p:nvSpPr>
          <p:spPr bwMode="auto">
            <a:xfrm>
              <a:off x="3024" y="2208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L</a:t>
              </a:r>
            </a:p>
          </p:txBody>
        </p:sp>
      </p:grpSp>
      <p:grpSp>
        <p:nvGrpSpPr>
          <p:cNvPr id="23" name="Group 65"/>
          <p:cNvGrpSpPr>
            <a:grpSpLocks/>
          </p:cNvGrpSpPr>
          <p:nvPr/>
        </p:nvGrpSpPr>
        <p:grpSpPr bwMode="auto">
          <a:xfrm>
            <a:off x="6248400" y="5486400"/>
            <a:ext cx="914400" cy="609600"/>
            <a:chOff x="3936" y="3456"/>
            <a:chExt cx="576" cy="384"/>
          </a:xfrm>
        </p:grpSpPr>
        <p:sp>
          <p:nvSpPr>
            <p:cNvPr id="21540" name="Oval 66"/>
            <p:cNvSpPr>
              <a:spLocks noChangeArrowheads="1"/>
            </p:cNvSpPr>
            <p:nvPr/>
          </p:nvSpPr>
          <p:spPr bwMode="auto">
            <a:xfrm>
              <a:off x="4128" y="3504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541" name="Group 67"/>
            <p:cNvGrpSpPr>
              <a:grpSpLocks/>
            </p:cNvGrpSpPr>
            <p:nvPr/>
          </p:nvGrpSpPr>
          <p:grpSpPr bwMode="auto">
            <a:xfrm>
              <a:off x="3936" y="3456"/>
              <a:ext cx="576" cy="346"/>
              <a:chOff x="3936" y="3456"/>
              <a:chExt cx="576" cy="346"/>
            </a:xfrm>
          </p:grpSpPr>
          <p:sp>
            <p:nvSpPr>
              <p:cNvPr id="21542" name="Text Box 68"/>
              <p:cNvSpPr txBox="1">
                <a:spLocks noChangeArrowheads="1"/>
              </p:cNvSpPr>
              <p:nvPr/>
            </p:nvSpPr>
            <p:spPr bwMode="auto">
              <a:xfrm>
                <a:off x="4080" y="3552"/>
                <a:ext cx="43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>
                    <a:latin typeface="Arial Black" pitchFamily="34" charset="0"/>
                  </a:rPr>
                  <a:t>AM</a:t>
                </a:r>
              </a:p>
            </p:txBody>
          </p:sp>
          <p:sp>
            <p:nvSpPr>
              <p:cNvPr id="21543" name="Line 69"/>
              <p:cNvSpPr>
                <a:spLocks noChangeShapeType="1"/>
              </p:cNvSpPr>
              <p:nvPr/>
            </p:nvSpPr>
            <p:spPr bwMode="auto">
              <a:xfrm>
                <a:off x="3936" y="3456"/>
                <a:ext cx="240" cy="14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19558" name="Text Box 70"/>
          <p:cNvSpPr txBox="1">
            <a:spLocks noChangeArrowheads="1"/>
          </p:cNvSpPr>
          <p:nvPr/>
        </p:nvSpPr>
        <p:spPr bwMode="auto">
          <a:xfrm>
            <a:off x="777875" y="5995988"/>
            <a:ext cx="7477125" cy="636587"/>
          </a:xfrm>
          <a:prstGeom prst="rect">
            <a:avLst/>
          </a:prstGeom>
          <a:solidFill>
            <a:srgbClr val="FFCC66"/>
          </a:solidFill>
          <a:ln w="57150" cmpd="thickThin">
            <a:solidFill>
              <a:srgbClr val="FF99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Grupo Pequeno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+ </a:t>
            </a:r>
            <a:r>
              <a:rPr lang="en-US" sz="2800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Um-a-Um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</a:t>
            </a:r>
            <a:r>
              <a:rPr lang="en-US" sz="2800">
                <a:latin typeface="Arial" charset="0"/>
              </a:rPr>
              <a:t> </a:t>
            </a:r>
            <a:r>
              <a:rPr 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Grupo Vivo</a:t>
            </a:r>
            <a:r>
              <a:rPr lang="en-US" sz="2800">
                <a:solidFill>
                  <a:srgbClr val="FF0066"/>
                </a:solidFill>
                <a:latin typeface="Arial" charset="0"/>
              </a:rPr>
              <a:t>!</a:t>
            </a:r>
            <a:endParaRPr lang="en-US" sz="2800">
              <a:latin typeface="Arial" charset="0"/>
            </a:endParaRPr>
          </a:p>
        </p:txBody>
      </p:sp>
      <p:grpSp>
        <p:nvGrpSpPr>
          <p:cNvPr id="25" name="Group 71"/>
          <p:cNvGrpSpPr>
            <a:grpSpLocks/>
          </p:cNvGrpSpPr>
          <p:nvPr/>
        </p:nvGrpSpPr>
        <p:grpSpPr bwMode="auto">
          <a:xfrm>
            <a:off x="4445000" y="3657600"/>
            <a:ext cx="2324100" cy="590550"/>
            <a:chOff x="3136" y="2264"/>
            <a:chExt cx="888" cy="372"/>
          </a:xfrm>
        </p:grpSpPr>
        <p:sp>
          <p:nvSpPr>
            <p:cNvPr id="21536" name="Oval 72"/>
            <p:cNvSpPr>
              <a:spLocks noChangeArrowheads="1"/>
            </p:cNvSpPr>
            <p:nvPr/>
          </p:nvSpPr>
          <p:spPr bwMode="auto">
            <a:xfrm>
              <a:off x="3672" y="2272"/>
              <a:ext cx="336" cy="32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7" name="Text Box 73"/>
            <p:cNvSpPr txBox="1">
              <a:spLocks noChangeArrowheads="1"/>
            </p:cNvSpPr>
            <p:nvPr/>
          </p:nvSpPr>
          <p:spPr bwMode="auto">
            <a:xfrm>
              <a:off x="3720" y="2304"/>
              <a:ext cx="304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Ap</a:t>
              </a:r>
            </a:p>
          </p:txBody>
        </p:sp>
        <p:sp>
          <p:nvSpPr>
            <p:cNvPr id="21538" name="Line 74"/>
            <p:cNvSpPr>
              <a:spLocks noChangeShapeType="1"/>
            </p:cNvSpPr>
            <p:nvPr/>
          </p:nvSpPr>
          <p:spPr bwMode="auto">
            <a:xfrm>
              <a:off x="3360" y="2264"/>
              <a:ext cx="376" cy="152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563" name="Text Box 75"/>
            <p:cNvSpPr txBox="1">
              <a:spLocks noChangeArrowheads="1"/>
            </p:cNvSpPr>
            <p:nvPr/>
          </p:nvSpPr>
          <p:spPr bwMode="auto">
            <a:xfrm rot="31894">
              <a:off x="3136" y="2424"/>
              <a:ext cx="640" cy="2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600">
                  <a:latin typeface="Arial Black" pitchFamily="34" charset="0"/>
                </a:rPr>
                <a:t>Treinamento</a:t>
              </a:r>
              <a:endParaRPr lang="en-US">
                <a:latin typeface="Arial Black" pitchFamily="34" charset="0"/>
              </a:endParaRPr>
            </a:p>
          </p:txBody>
        </p:sp>
      </p:grpSp>
      <p:sp>
        <p:nvSpPr>
          <p:cNvPr id="319564" name="Text Box 76"/>
          <p:cNvSpPr txBox="1">
            <a:spLocks noChangeArrowheads="1"/>
          </p:cNvSpPr>
          <p:nvPr/>
        </p:nvSpPr>
        <p:spPr bwMode="auto">
          <a:xfrm>
            <a:off x="2679700" y="4064000"/>
            <a:ext cx="14478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Cristão</a:t>
            </a:r>
            <a:endParaRPr lang="en-US" sz="2400">
              <a:latin typeface="Arial" charset="0"/>
            </a:endParaRPr>
          </a:p>
        </p:txBody>
      </p:sp>
      <p:sp>
        <p:nvSpPr>
          <p:cNvPr id="319565" name="Text Box 77"/>
          <p:cNvSpPr txBox="1">
            <a:spLocks noChangeArrowheads="1"/>
          </p:cNvSpPr>
          <p:nvPr/>
        </p:nvSpPr>
        <p:spPr bwMode="auto">
          <a:xfrm>
            <a:off x="2603500" y="3530600"/>
            <a:ext cx="12446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Anfitrião</a:t>
            </a:r>
          </a:p>
        </p:txBody>
      </p:sp>
      <p:sp>
        <p:nvSpPr>
          <p:cNvPr id="319566" name="Text Box 78"/>
          <p:cNvSpPr txBox="1">
            <a:spLocks noChangeArrowheads="1"/>
          </p:cNvSpPr>
          <p:nvPr/>
        </p:nvSpPr>
        <p:spPr bwMode="auto">
          <a:xfrm>
            <a:off x="4267200" y="3670300"/>
            <a:ext cx="10922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Líderes</a:t>
            </a:r>
          </a:p>
        </p:txBody>
      </p:sp>
      <p:sp>
        <p:nvSpPr>
          <p:cNvPr id="319567" name="Text Box 79"/>
          <p:cNvSpPr txBox="1">
            <a:spLocks noChangeArrowheads="1"/>
          </p:cNvSpPr>
          <p:nvPr/>
        </p:nvSpPr>
        <p:spPr bwMode="auto">
          <a:xfrm>
            <a:off x="6350000" y="3606800"/>
            <a:ext cx="1422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Aprendiz</a:t>
            </a:r>
          </a:p>
        </p:txBody>
      </p:sp>
      <p:sp>
        <p:nvSpPr>
          <p:cNvPr id="319568" name="Text Box 80"/>
          <p:cNvSpPr txBox="1">
            <a:spLocks noChangeArrowheads="1"/>
          </p:cNvSpPr>
          <p:nvPr/>
        </p:nvSpPr>
        <p:spPr bwMode="auto">
          <a:xfrm>
            <a:off x="7683500" y="4927600"/>
            <a:ext cx="1295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 Visitante</a:t>
            </a:r>
          </a:p>
        </p:txBody>
      </p:sp>
      <p:sp>
        <p:nvSpPr>
          <p:cNvPr id="319569" name="Text Box 81"/>
          <p:cNvSpPr txBox="1">
            <a:spLocks noChangeArrowheads="1"/>
          </p:cNvSpPr>
          <p:nvPr/>
        </p:nvSpPr>
        <p:spPr bwMode="auto">
          <a:xfrm>
            <a:off x="4851400" y="5194300"/>
            <a:ext cx="1282700" cy="854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Novo</a:t>
            </a:r>
          </a:p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Cristão</a:t>
            </a:r>
          </a:p>
        </p:txBody>
      </p:sp>
      <p:sp>
        <p:nvSpPr>
          <p:cNvPr id="319570" name="Text Box 82"/>
          <p:cNvSpPr txBox="1">
            <a:spLocks noChangeArrowheads="1"/>
          </p:cNvSpPr>
          <p:nvPr/>
        </p:nvSpPr>
        <p:spPr bwMode="auto">
          <a:xfrm>
            <a:off x="1130300" y="5473700"/>
            <a:ext cx="9525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Amigo</a:t>
            </a:r>
          </a:p>
        </p:txBody>
      </p:sp>
      <p:sp>
        <p:nvSpPr>
          <p:cNvPr id="319571" name="Text Box 83"/>
          <p:cNvSpPr txBox="1">
            <a:spLocks noChangeArrowheads="1"/>
          </p:cNvSpPr>
          <p:nvPr/>
        </p:nvSpPr>
        <p:spPr bwMode="auto">
          <a:xfrm>
            <a:off x="2565400" y="5067300"/>
            <a:ext cx="11176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Seeker</a:t>
            </a:r>
          </a:p>
        </p:txBody>
      </p:sp>
      <p:sp>
        <p:nvSpPr>
          <p:cNvPr id="319572" name="Text Box 84"/>
          <p:cNvSpPr txBox="1">
            <a:spLocks noChangeArrowheads="1"/>
          </p:cNvSpPr>
          <p:nvPr/>
        </p:nvSpPr>
        <p:spPr bwMode="auto">
          <a:xfrm>
            <a:off x="7061200" y="5600700"/>
            <a:ext cx="10922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Amigo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31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9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9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9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319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5" dur="500"/>
                                        <p:tgtEl>
                                          <p:spTgt spid="3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0" grpId="0" animBg="1" autoUpdateAnimBg="0"/>
      <p:bldP spid="319491" grpId="0" autoUpdateAnimBg="0"/>
      <p:bldP spid="319497" grpId="0" animBg="1" autoUpdateAnimBg="0"/>
      <p:bldP spid="319522" grpId="0" animBg="1"/>
      <p:bldP spid="319523" grpId="0" animBg="1"/>
      <p:bldP spid="319524" grpId="0" animBg="1"/>
      <p:bldP spid="319532" grpId="0" autoUpdateAnimBg="0"/>
      <p:bldP spid="319558" grpId="0" animBg="1" autoUpdateAnimBg="0"/>
      <p:bldP spid="319564" grpId="0" autoUpdateAnimBg="0"/>
      <p:bldP spid="319565" grpId="0" autoUpdateAnimBg="0"/>
      <p:bldP spid="319566" grpId="0" autoUpdateAnimBg="0"/>
      <p:bldP spid="319567" grpId="0" autoUpdateAnimBg="0"/>
      <p:bldP spid="319568" grpId="0" autoUpdateAnimBg="0"/>
      <p:bldP spid="319569" grpId="0" autoUpdateAnimBg="0"/>
      <p:bldP spid="319570" grpId="0" autoUpdateAnimBg="0"/>
      <p:bldP spid="319571" grpId="0" autoUpdateAnimBg="0"/>
      <p:bldP spid="31957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20675"/>
            <a:ext cx="7772400" cy="6858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solidFill>
                  <a:srgbClr val="FF0066"/>
                </a:solidFill>
              </a:rPr>
              <a:t>O Resultado</a:t>
            </a:r>
            <a:endParaRPr lang="en-US" sz="3600" smtClean="0"/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4200" y="1181100"/>
            <a:ext cx="7950200" cy="22479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>
                <a:solidFill>
                  <a:schemeClr val="tx2"/>
                </a:solidFill>
                <a:latin typeface="Arial" charset="0"/>
              </a:rPr>
              <a:t>Enquanto os membros do Grupo vivo </a:t>
            </a:r>
            <a:r>
              <a:rPr lang="en-US" sz="2800" smtClean="0">
                <a:solidFill>
                  <a:srgbClr val="FF0066"/>
                </a:solidFill>
                <a:latin typeface="Arial" charset="0"/>
              </a:rPr>
              <a:t>compartilham a Cristo</a:t>
            </a:r>
            <a:r>
              <a:rPr lang="en-US" sz="2800" smtClean="0">
                <a:solidFill>
                  <a:schemeClr val="tx2"/>
                </a:solidFill>
                <a:latin typeface="Arial" charset="0"/>
              </a:rPr>
              <a:t> com novas pessoas, </a:t>
            </a:r>
            <a:r>
              <a:rPr lang="en-US" sz="2800" smtClean="0">
                <a:solidFill>
                  <a:srgbClr val="FF0066"/>
                </a:solidFill>
                <a:latin typeface="Arial" charset="0"/>
              </a:rPr>
              <a:t>discipulam</a:t>
            </a:r>
            <a:r>
              <a:rPr lang="en-US" sz="2800" smtClean="0">
                <a:solidFill>
                  <a:schemeClr val="tx2"/>
                </a:solidFill>
                <a:latin typeface="Arial" charset="0"/>
              </a:rPr>
              <a:t> aqueles que recebem a Cristo, </a:t>
            </a:r>
            <a:r>
              <a:rPr lang="en-US" sz="2800" smtClean="0">
                <a:solidFill>
                  <a:srgbClr val="FF0066"/>
                </a:solidFill>
                <a:latin typeface="Arial" charset="0"/>
              </a:rPr>
              <a:t>líderes serão desenvolvidos</a:t>
            </a:r>
            <a:r>
              <a:rPr lang="en-US" sz="2800" smtClean="0">
                <a:solidFill>
                  <a:schemeClr val="tx2"/>
                </a:solidFill>
                <a:latin typeface="Arial" charset="0"/>
              </a:rPr>
              <a:t>, e Deus fará Sua igreja crescer!</a:t>
            </a:r>
          </a:p>
        </p:txBody>
      </p:sp>
      <p:sp>
        <p:nvSpPr>
          <p:cNvPr id="320516" name="Rectangle 4"/>
          <p:cNvSpPr>
            <a:spLocks noChangeArrowheads="1"/>
          </p:cNvSpPr>
          <p:nvPr/>
        </p:nvSpPr>
        <p:spPr bwMode="auto">
          <a:xfrm>
            <a:off x="1054100" y="3460750"/>
            <a:ext cx="7802563" cy="1003300"/>
          </a:xfrm>
          <a:prstGeom prst="rect">
            <a:avLst/>
          </a:prstGeom>
          <a:noFill/>
          <a:ln w="57150" cmpd="thickThin">
            <a:solidFill>
              <a:schemeClr val="hlink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>
                <a:solidFill>
                  <a:schemeClr val="tx2"/>
                </a:solidFill>
                <a:latin typeface="Arial" charset="0"/>
              </a:rPr>
              <a:t>“Eu plantei, Apolo regou, mas </a:t>
            </a:r>
            <a:r>
              <a:rPr lang="en-US" sz="2800">
                <a:solidFill>
                  <a:srgbClr val="FF0066"/>
                </a:solidFill>
                <a:latin typeface="Arial" charset="0"/>
              </a:rPr>
              <a:t>Deus </a:t>
            </a:r>
          </a:p>
          <a:p>
            <a:pPr>
              <a:defRPr/>
            </a:pPr>
            <a:r>
              <a:rPr lang="en-US" sz="2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deu o crescimento</a:t>
            </a:r>
            <a:r>
              <a:rPr lang="en-US" sz="2800">
                <a:solidFill>
                  <a:schemeClr val="tx2"/>
                </a:solidFill>
                <a:latin typeface="Arial" charset="0"/>
              </a:rPr>
              <a:t>.”            1 Coríntios 3:6</a:t>
            </a:r>
          </a:p>
        </p:txBody>
      </p:sp>
      <p:sp>
        <p:nvSpPr>
          <p:cNvPr id="320517" name="Text Box 5"/>
          <p:cNvSpPr txBox="1">
            <a:spLocks noChangeArrowheads="1"/>
          </p:cNvSpPr>
          <p:nvPr/>
        </p:nvSpPr>
        <p:spPr bwMode="auto">
          <a:xfrm>
            <a:off x="381000" y="4762500"/>
            <a:ext cx="8305800" cy="20415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>
                <a:latin typeface="Arial" charset="0"/>
              </a:rPr>
              <a:t>A </a:t>
            </a:r>
            <a:r>
              <a:rPr lang="en-US" sz="320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reprodução do Grupo Vivo</a:t>
            </a:r>
            <a:r>
              <a:rPr lang="en-US" sz="3200">
                <a:latin typeface="Arial" charset="0"/>
              </a:rPr>
              <a:t> (cada grupo se tornará dois), isto determinará </a:t>
            </a:r>
            <a:r>
              <a:rPr lang="en-US" sz="320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discípulos de qualidade</a:t>
            </a:r>
            <a:r>
              <a:rPr lang="en-US" sz="3200">
                <a:latin typeface="Arial" charset="0"/>
              </a:rPr>
              <a:t> e </a:t>
            </a:r>
            <a:r>
              <a:rPr lang="en-US" sz="320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muitas pessoas se achegando a Cristo</a:t>
            </a:r>
            <a:r>
              <a:rPr lang="en-US" sz="3200">
                <a:solidFill>
                  <a:srgbClr val="66CCFF"/>
                </a:solidFill>
                <a:latin typeface="Arial" charset="0"/>
              </a:rPr>
              <a:t>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3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20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20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 autoUpdateAnimBg="0"/>
      <p:bldP spid="320516" grpId="0" animBg="1" autoUpdateAnimBg="0"/>
      <p:bldP spid="32051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12775"/>
            <a:ext cx="7772400" cy="7493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solidFill>
                  <a:srgbClr val="FF0066"/>
                </a:solidFill>
              </a:rPr>
              <a:t>Exemplos</a:t>
            </a:r>
            <a:endParaRPr lang="en-US" sz="3600" smtClean="0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33500"/>
            <a:ext cx="7772400" cy="14351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400" smtClean="0">
                <a:solidFill>
                  <a:srgbClr val="FF0066"/>
                </a:solidFill>
                <a:latin typeface="Arial" charset="0"/>
              </a:rPr>
              <a:t>Centre Street Church, Calgary Alberta,Canadá:</a:t>
            </a:r>
            <a:endParaRPr lang="en-US" sz="2400" smtClean="0">
              <a:solidFill>
                <a:schemeClr val="tx2"/>
              </a:solidFill>
              <a:latin typeface="Arial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800" smtClean="0">
                <a:solidFill>
                  <a:schemeClr val="tx2"/>
                </a:solidFill>
                <a:latin typeface="Arial" charset="0"/>
              </a:rPr>
              <a:t>Cresceu de 350 pessoas a 6.500+.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800" smtClean="0">
                <a:solidFill>
                  <a:schemeClr val="tx2"/>
                </a:solidFill>
                <a:latin typeface="Arial" charset="0"/>
              </a:rPr>
              <a:t>Eles têm 750+ Grupos Vivos.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800" smtClean="0">
                <a:solidFill>
                  <a:schemeClr val="tx2"/>
                </a:solidFill>
                <a:latin typeface="Arial" charset="0"/>
              </a:rPr>
              <a:t>Centenas de pessoas recebem a Cristo a cada ano.</a:t>
            </a:r>
            <a:endParaRPr lang="en-US" sz="3600" smtClean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21540" name="Text Box 4"/>
          <p:cNvSpPr txBox="1">
            <a:spLocks noChangeArrowheads="1"/>
          </p:cNvSpPr>
          <p:nvPr/>
        </p:nvSpPr>
        <p:spPr bwMode="auto">
          <a:xfrm>
            <a:off x="1511300" y="5067300"/>
            <a:ext cx="6311900" cy="1190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>
                <a:solidFill>
                  <a:srgbClr val="FF29C7"/>
                </a:solidFill>
                <a:latin typeface="Arial" charset="0"/>
              </a:rPr>
              <a:t> </a:t>
            </a:r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Você está interessado?</a:t>
            </a:r>
            <a:endParaRPr lang="en-US" sz="3600" b="1">
              <a:solidFill>
                <a:srgbClr val="FF29C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Veja como podemos ajudar!</a:t>
            </a:r>
            <a:endParaRPr lang="en-US" sz="3200">
              <a:latin typeface="Arial" charset="0"/>
            </a:endParaRPr>
          </a:p>
        </p:txBody>
      </p:sp>
      <p:sp>
        <p:nvSpPr>
          <p:cNvPr id="321541" name="Text Box 5"/>
          <p:cNvSpPr txBox="1">
            <a:spLocks noChangeArrowheads="1"/>
          </p:cNvSpPr>
          <p:nvPr/>
        </p:nvSpPr>
        <p:spPr bwMode="auto">
          <a:xfrm>
            <a:off x="495300" y="4381500"/>
            <a:ext cx="8128000" cy="592138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Que grande obra Deus fará em sua igreja?</a:t>
            </a:r>
            <a:endParaRPr lang="en-US" sz="3200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321542" name="Text Box 6"/>
          <p:cNvSpPr txBox="1">
            <a:spLocks noChangeArrowheads="1"/>
          </p:cNvSpPr>
          <p:nvPr/>
        </p:nvSpPr>
        <p:spPr bwMode="auto">
          <a:xfrm>
            <a:off x="685800" y="2870200"/>
            <a:ext cx="7950200" cy="1281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lvl="1">
              <a:buFont typeface="Wingdings" pitchFamily="2" charset="2"/>
              <a:buChar char="Ø"/>
              <a:defRPr/>
            </a:pPr>
            <a:r>
              <a:rPr lang="en-US" sz="1600">
                <a:solidFill>
                  <a:schemeClr val="tx2"/>
                </a:solidFill>
                <a:latin typeface="Arial" charset="0"/>
                <a:sym typeface="Monotype Sorts" pitchFamily="2" charset="2"/>
              </a:rPr>
              <a:t>   </a:t>
            </a:r>
            <a:r>
              <a:rPr lang="en-US" sz="2400">
                <a:solidFill>
                  <a:srgbClr val="FF0066"/>
                </a:solidFill>
                <a:latin typeface="Arial" charset="0"/>
              </a:rPr>
              <a:t>Hillsong Church, Kiev Ucrânia:</a:t>
            </a:r>
            <a:endParaRPr lang="en-US" sz="2000">
              <a:solidFill>
                <a:schemeClr val="tx2"/>
              </a:solidFill>
              <a:latin typeface="Arial" charset="0"/>
            </a:endParaRPr>
          </a:p>
          <a:p>
            <a:pPr lvl="2">
              <a:buFont typeface="Wingdings" pitchFamily="2" charset="2"/>
              <a:buChar char="§"/>
              <a:defRPr/>
            </a:pPr>
            <a:r>
              <a:rPr lang="en-US" sz="1200">
                <a:solidFill>
                  <a:schemeClr val="accent2"/>
                </a:solidFill>
                <a:latin typeface="Arial" charset="0"/>
                <a:sym typeface="Monotype Sorts" pitchFamily="2" charset="2"/>
              </a:rPr>
              <a:t>    </a:t>
            </a:r>
            <a:r>
              <a:rPr lang="en-US">
                <a:solidFill>
                  <a:schemeClr val="tx2"/>
                </a:solidFill>
                <a:latin typeface="Arial" charset="0"/>
              </a:rPr>
              <a:t>Cresceu de 150 a 1.500 pessoas em 4 anos.</a:t>
            </a:r>
          </a:p>
          <a:p>
            <a:pPr lvl="2">
              <a:buFont typeface="Wingdings" pitchFamily="2" charset="2"/>
              <a:buChar char="§"/>
              <a:defRPr/>
            </a:pPr>
            <a:r>
              <a:rPr lang="en-US" sz="1200">
                <a:solidFill>
                  <a:schemeClr val="accent2"/>
                </a:solidFill>
                <a:latin typeface="Arial" charset="0"/>
                <a:sym typeface="Monotype Sorts" pitchFamily="2" charset="2"/>
              </a:rPr>
              <a:t>    </a:t>
            </a:r>
            <a:r>
              <a:rPr lang="en-US">
                <a:solidFill>
                  <a:schemeClr val="tx2"/>
                </a:solidFill>
                <a:latin typeface="Arial" charset="0"/>
              </a:rPr>
              <a:t>Quando estabeleceram 200 grupos vivos, viram 400 pessoas receberem a Cristo a cada mês.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21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21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1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1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1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1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 autoUpdateAnimBg="0"/>
      <p:bldP spid="321540" grpId="0" autoUpdateAnimBg="0"/>
      <p:bldP spid="321541" grpId="0" animBg="1" autoUpdateAnimBg="0"/>
      <p:bldP spid="32154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ChangeArrowheads="1"/>
          </p:cNvSpPr>
          <p:nvPr/>
        </p:nvSpPr>
        <p:spPr bwMode="auto">
          <a:xfrm>
            <a:off x="777875" y="473075"/>
            <a:ext cx="7764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>
              <a:defRPr/>
            </a:pPr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DCI </a:t>
            </a:r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Processo de</a:t>
            </a:r>
            <a:r>
              <a:rPr lang="en-US"/>
              <a:t>  </a:t>
            </a:r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Desenvolvimento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647950" y="5900738"/>
            <a:ext cx="6140450" cy="754062"/>
            <a:chOff x="1728" y="3696"/>
            <a:chExt cx="3936" cy="432"/>
          </a:xfrm>
        </p:grpSpPr>
        <p:sp>
          <p:nvSpPr>
            <p:cNvPr id="24594" name="AutoShape 4"/>
            <p:cNvSpPr>
              <a:spLocks noChangeArrowheads="1"/>
            </p:cNvSpPr>
            <p:nvPr/>
          </p:nvSpPr>
          <p:spPr bwMode="auto">
            <a:xfrm>
              <a:off x="2064" y="3696"/>
              <a:ext cx="3600" cy="432"/>
            </a:xfrm>
            <a:prstGeom prst="rightArrow">
              <a:avLst>
                <a:gd name="adj1" fmla="val 51389"/>
                <a:gd name="adj2" fmla="val 89931"/>
              </a:avLst>
            </a:prstGeom>
            <a:solidFill>
              <a:srgbClr val="00BEBA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BEBA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595" name="Rectangle 5"/>
            <p:cNvSpPr>
              <a:spLocks noChangeArrowheads="1"/>
            </p:cNvSpPr>
            <p:nvPr/>
          </p:nvSpPr>
          <p:spPr bwMode="auto">
            <a:xfrm>
              <a:off x="1728" y="3840"/>
              <a:ext cx="3792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pPr>
                <a:lnSpc>
                  <a:spcPct val="95000"/>
                </a:lnSpc>
              </a:pPr>
              <a:r>
                <a:rPr lang="en-US" sz="1400" b="1">
                  <a:solidFill>
                    <a:schemeClr val="bg2"/>
                  </a:solidFill>
                  <a:latin typeface="Arial" charset="0"/>
                </a:rPr>
                <a:t>          III.  LÍDERES &amp; TREINADORES PROCESSO DE TREINAMENTO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15925" y="2501900"/>
            <a:ext cx="8728075" cy="685800"/>
            <a:chOff x="262" y="1576"/>
            <a:chExt cx="5210" cy="432"/>
          </a:xfrm>
        </p:grpSpPr>
        <p:sp>
          <p:nvSpPr>
            <p:cNvPr id="24592" name="AutoShape 7"/>
            <p:cNvSpPr>
              <a:spLocks noChangeArrowheads="1"/>
            </p:cNvSpPr>
            <p:nvPr/>
          </p:nvSpPr>
          <p:spPr bwMode="auto">
            <a:xfrm>
              <a:off x="262" y="1576"/>
              <a:ext cx="5210" cy="432"/>
            </a:xfrm>
            <a:prstGeom prst="rightArrow">
              <a:avLst>
                <a:gd name="adj1" fmla="val 68056"/>
                <a:gd name="adj2" fmla="val 106085"/>
              </a:avLst>
            </a:prstGeom>
            <a:solidFill>
              <a:srgbClr val="00BEBA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BEBA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593" name="Rectangle 8"/>
            <p:cNvSpPr>
              <a:spLocks noChangeArrowheads="1"/>
            </p:cNvSpPr>
            <p:nvPr/>
          </p:nvSpPr>
          <p:spPr bwMode="auto">
            <a:xfrm>
              <a:off x="441" y="1720"/>
              <a:ext cx="4667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n-US" b="1">
                  <a:solidFill>
                    <a:schemeClr val="bg2"/>
                  </a:solidFill>
                  <a:latin typeface="Arial" charset="0"/>
                </a:rPr>
                <a:t>I.  VISÃO, FILOSOFIA (PowerPoint) e PROCESSO DE TREINAMENTO</a:t>
              </a:r>
              <a:endParaRPr lang="en-US">
                <a:solidFill>
                  <a:schemeClr val="bg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1384300" y="4267200"/>
            <a:ext cx="7302500" cy="628650"/>
            <a:chOff x="872" y="2688"/>
            <a:chExt cx="4600" cy="396"/>
          </a:xfrm>
        </p:grpSpPr>
        <p:sp>
          <p:nvSpPr>
            <p:cNvPr id="24590" name="AutoShape 10"/>
            <p:cNvSpPr>
              <a:spLocks noChangeArrowheads="1"/>
            </p:cNvSpPr>
            <p:nvPr/>
          </p:nvSpPr>
          <p:spPr bwMode="auto">
            <a:xfrm>
              <a:off x="872" y="2688"/>
              <a:ext cx="4600" cy="396"/>
            </a:xfrm>
            <a:prstGeom prst="rightArrow">
              <a:avLst>
                <a:gd name="adj1" fmla="val 68056"/>
                <a:gd name="adj2" fmla="val 108794"/>
              </a:avLst>
            </a:prstGeom>
            <a:solidFill>
              <a:srgbClr val="00BEBA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BEBA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591" name="Rectangle 11"/>
            <p:cNvSpPr>
              <a:spLocks noChangeArrowheads="1"/>
            </p:cNvSpPr>
            <p:nvPr/>
          </p:nvSpPr>
          <p:spPr bwMode="auto">
            <a:xfrm>
              <a:off x="1059" y="2820"/>
              <a:ext cx="3388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n-US" b="1">
                  <a:solidFill>
                    <a:schemeClr val="bg2"/>
                  </a:solidFill>
                  <a:latin typeface="Arial" charset="0"/>
                </a:rPr>
                <a:t>II.  O PROCESSO DE VIDA DINÂMICA </a:t>
              </a:r>
            </a:p>
          </p:txBody>
        </p:sp>
      </p:grpSp>
      <p:sp>
        <p:nvSpPr>
          <p:cNvPr id="322572" name="AutoShape 12"/>
          <p:cNvSpPr>
            <a:spLocks noChangeArrowheads="1"/>
          </p:cNvSpPr>
          <p:nvPr/>
        </p:nvSpPr>
        <p:spPr bwMode="auto">
          <a:xfrm>
            <a:off x="419100" y="1689100"/>
            <a:ext cx="2159000" cy="933450"/>
          </a:xfrm>
          <a:prstGeom prst="homePlate">
            <a:avLst>
              <a:gd name="adj" fmla="val 26845"/>
            </a:avLst>
          </a:prstGeom>
          <a:solidFill>
            <a:srgbClr val="FFCC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Dinâmico Básico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 Workshop 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1 ½ - 2  Horas</a:t>
            </a:r>
            <a:endParaRPr lang="en-US" sz="4800" b="1">
              <a:latin typeface="Arial" charset="0"/>
            </a:endParaRPr>
          </a:p>
        </p:txBody>
      </p:sp>
      <p:sp>
        <p:nvSpPr>
          <p:cNvPr id="322573" name="AutoShape 13"/>
          <p:cNvSpPr>
            <a:spLocks noChangeArrowheads="1"/>
          </p:cNvSpPr>
          <p:nvPr/>
        </p:nvSpPr>
        <p:spPr bwMode="auto">
          <a:xfrm>
            <a:off x="2895600" y="1676400"/>
            <a:ext cx="2133600" cy="933450"/>
          </a:xfrm>
          <a:prstGeom prst="homePlate">
            <a:avLst>
              <a:gd name="adj" fmla="val 24487"/>
            </a:avLst>
          </a:prstGeom>
          <a:solidFill>
            <a:srgbClr val="FFCC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 Discipulado Dinâmico  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Workshop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1 ½ - 2 Horas</a:t>
            </a:r>
            <a:endParaRPr lang="en-US" sz="4800" b="1">
              <a:latin typeface="Arial" charset="0"/>
            </a:endParaRPr>
          </a:p>
        </p:txBody>
      </p:sp>
      <p:sp>
        <p:nvSpPr>
          <p:cNvPr id="322574" name="AutoShape 14"/>
          <p:cNvSpPr>
            <a:spLocks noChangeArrowheads="1"/>
          </p:cNvSpPr>
          <p:nvPr/>
        </p:nvSpPr>
        <p:spPr bwMode="auto">
          <a:xfrm>
            <a:off x="3276600" y="5105400"/>
            <a:ext cx="2133600" cy="933450"/>
          </a:xfrm>
          <a:prstGeom prst="homePlate">
            <a:avLst>
              <a:gd name="adj" fmla="val 26529"/>
            </a:avLst>
          </a:prstGeom>
          <a:solidFill>
            <a:srgbClr val="FFCC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Líder Aprendiz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e Grupo VIVO  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Treinamento de Líder</a:t>
            </a:r>
          </a:p>
        </p:txBody>
      </p:sp>
      <p:sp>
        <p:nvSpPr>
          <p:cNvPr id="322575" name="AutoShape 15"/>
          <p:cNvSpPr>
            <a:spLocks noChangeArrowheads="1"/>
          </p:cNvSpPr>
          <p:nvPr/>
        </p:nvSpPr>
        <p:spPr bwMode="auto">
          <a:xfrm>
            <a:off x="5715000" y="5105400"/>
            <a:ext cx="2133600" cy="933450"/>
          </a:xfrm>
          <a:prstGeom prst="homePlate">
            <a:avLst>
              <a:gd name="adj" fmla="val 26529"/>
            </a:avLst>
          </a:prstGeom>
          <a:solidFill>
            <a:srgbClr val="FFCC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endParaRPr lang="en-US" sz="1600" b="1">
              <a:solidFill>
                <a:schemeClr val="bg2"/>
              </a:solidFill>
              <a:latin typeface="Arial" charset="0"/>
            </a:endParaRP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Indo Além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Outras Igrejas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&amp; a Comunidade</a:t>
            </a:r>
          </a:p>
          <a:p>
            <a:pPr algn="ctr"/>
            <a:endParaRPr lang="en-US" sz="16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322576" name="AutoShape 16"/>
          <p:cNvSpPr>
            <a:spLocks noChangeArrowheads="1"/>
          </p:cNvSpPr>
          <p:nvPr/>
        </p:nvSpPr>
        <p:spPr bwMode="auto">
          <a:xfrm>
            <a:off x="3530600" y="3441700"/>
            <a:ext cx="2133600" cy="933450"/>
          </a:xfrm>
          <a:prstGeom prst="homePlate">
            <a:avLst>
              <a:gd name="adj" fmla="val 26529"/>
            </a:avLst>
          </a:prstGeom>
          <a:solidFill>
            <a:srgbClr val="FFCC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  Iniciação de Grupo (s)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  (Grupo pequeno +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  Um-a-Um)</a:t>
            </a:r>
          </a:p>
        </p:txBody>
      </p:sp>
      <p:sp>
        <p:nvSpPr>
          <p:cNvPr id="322577" name="AutoShape 17"/>
          <p:cNvSpPr>
            <a:spLocks noChangeArrowheads="1"/>
          </p:cNvSpPr>
          <p:nvPr/>
        </p:nvSpPr>
        <p:spPr bwMode="auto">
          <a:xfrm>
            <a:off x="5308600" y="1676400"/>
            <a:ext cx="2273300" cy="933450"/>
          </a:xfrm>
          <a:prstGeom prst="homePlate">
            <a:avLst>
              <a:gd name="adj" fmla="val 28266"/>
            </a:avLst>
          </a:prstGeom>
          <a:solidFill>
            <a:srgbClr val="FFCC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Grupo Vivo e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Compartilhar Dinâmico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 Expandindo Grupos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</a:rPr>
              <a:t>Workshops 8 Horas</a:t>
            </a:r>
          </a:p>
        </p:txBody>
      </p:sp>
      <p:sp>
        <p:nvSpPr>
          <p:cNvPr id="322578" name="AutoShape 18"/>
          <p:cNvSpPr>
            <a:spLocks noChangeArrowheads="1"/>
          </p:cNvSpPr>
          <p:nvPr/>
        </p:nvSpPr>
        <p:spPr bwMode="auto">
          <a:xfrm>
            <a:off x="5918200" y="3441700"/>
            <a:ext cx="2133600" cy="933450"/>
          </a:xfrm>
          <a:prstGeom prst="homePlate">
            <a:avLst>
              <a:gd name="adj" fmla="val 26529"/>
            </a:avLst>
          </a:prstGeom>
          <a:solidFill>
            <a:srgbClr val="FFCC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>
                <a:solidFill>
                  <a:schemeClr val="bg2"/>
                </a:solidFill>
              </a:rPr>
              <a:t>Reprodução</a:t>
            </a:r>
          </a:p>
          <a:p>
            <a:pPr algn="ctr"/>
            <a:r>
              <a:rPr lang="en-US">
                <a:solidFill>
                  <a:schemeClr val="bg2"/>
                </a:solidFill>
              </a:rPr>
              <a:t> Grupos Vivos</a:t>
            </a:r>
          </a:p>
        </p:txBody>
      </p:sp>
      <p:sp>
        <p:nvSpPr>
          <p:cNvPr id="322579" name="AutoShape 19"/>
          <p:cNvSpPr>
            <a:spLocks noChangeArrowheads="1"/>
          </p:cNvSpPr>
          <p:nvPr/>
        </p:nvSpPr>
        <p:spPr bwMode="auto">
          <a:xfrm>
            <a:off x="1384300" y="3441700"/>
            <a:ext cx="1905000" cy="946150"/>
          </a:xfrm>
          <a:prstGeom prst="homePlate">
            <a:avLst>
              <a:gd name="adj" fmla="val 23369"/>
            </a:avLst>
          </a:prstGeom>
          <a:solidFill>
            <a:srgbClr val="FFCC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>
                <a:solidFill>
                  <a:schemeClr val="bg2"/>
                </a:solidFill>
              </a:rPr>
              <a:t>Crescimento Explosivo</a:t>
            </a:r>
          </a:p>
          <a:p>
            <a:pPr algn="ctr"/>
            <a:r>
              <a:rPr lang="en-US">
                <a:solidFill>
                  <a:schemeClr val="bg2"/>
                </a:solidFill>
              </a:rPr>
              <a:t> Discipulado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2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2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2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2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2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2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2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2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2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2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2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2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2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2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2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2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2" grpId="0"/>
      <p:bldP spid="322572" grpId="0" animBg="1" autoUpdateAnimBg="0"/>
      <p:bldP spid="322573" grpId="0" animBg="1" autoUpdateAnimBg="0"/>
      <p:bldP spid="322574" grpId="0" animBg="1" autoUpdateAnimBg="0"/>
      <p:bldP spid="322575" grpId="0" animBg="1" autoUpdateAnimBg="0"/>
      <p:bldP spid="322576" grpId="0" animBg="1" autoUpdateAnimBg="0"/>
      <p:bldP spid="322577" grpId="0" animBg="1" autoUpdateAnimBg="0"/>
      <p:bldP spid="322578" grpId="0" animBg="1" autoUpdateAnimBg="0"/>
      <p:bldP spid="322579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Text Box 2"/>
          <p:cNvSpPr txBox="1">
            <a:spLocks noChangeArrowheads="1"/>
          </p:cNvSpPr>
          <p:nvPr/>
        </p:nvSpPr>
        <p:spPr bwMode="auto">
          <a:xfrm>
            <a:off x="850900" y="1587500"/>
            <a:ext cx="7454900" cy="439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3399FF"/>
                </a:solidFill>
              </a:rPr>
              <a:t>ANTES DE COMEÇARMOS </a:t>
            </a:r>
            <a:r>
              <a:rPr lang="en-US" sz="4800">
                <a:solidFill>
                  <a:srgbClr val="FF0066"/>
                </a:solidFill>
              </a:rPr>
              <a:t>Workshop</a:t>
            </a:r>
            <a:r>
              <a:rPr lang="en-US" sz="4800">
                <a:solidFill>
                  <a:srgbClr val="3399FF"/>
                </a:solidFill>
              </a:rPr>
              <a:t> </a:t>
            </a:r>
            <a:r>
              <a:rPr lang="en-US" sz="4800">
                <a:solidFill>
                  <a:srgbClr val="FF0066"/>
                </a:solidFill>
              </a:rPr>
              <a:t>Dinâmico Básico</a:t>
            </a:r>
            <a:r>
              <a:rPr lang="en-US"/>
              <a:t> </a:t>
            </a:r>
            <a:r>
              <a:rPr lang="en-US" sz="4800">
                <a:solidFill>
                  <a:srgbClr val="3399FF"/>
                </a:solidFill>
              </a:rPr>
              <a:t>Vamos dar uma pausa de 5 minutos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6000">
                <a:solidFill>
                  <a:schemeClr val="hlink"/>
                </a:solidFill>
              </a:rPr>
              <a:t>Levantem-se! Pausa!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235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23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23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Workshop Dinâmico Básico </a:t>
            </a:r>
          </a:p>
        </p:txBody>
      </p:sp>
      <p:sp>
        <p:nvSpPr>
          <p:cNvPr id="324611" name="Text Box 3"/>
          <p:cNvSpPr txBox="1">
            <a:spLocks noChangeArrowheads="1"/>
          </p:cNvSpPr>
          <p:nvPr/>
        </p:nvSpPr>
        <p:spPr bwMode="auto">
          <a:xfrm>
            <a:off x="1066800" y="2133600"/>
            <a:ext cx="73914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4000">
                <a:solidFill>
                  <a:schemeClr val="hlink"/>
                </a:solidFill>
                <a:latin typeface="Arial" charset="0"/>
              </a:rPr>
              <a:t>  Orientação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4000">
                <a:solidFill>
                  <a:schemeClr val="hlink"/>
                </a:solidFill>
                <a:latin typeface="Arial" charset="0"/>
              </a:rPr>
              <a:t>  Demonstração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4000">
                <a:solidFill>
                  <a:schemeClr val="hlink"/>
                </a:solidFill>
                <a:latin typeface="Arial" charset="0"/>
              </a:rPr>
              <a:t>  Prática</a:t>
            </a:r>
            <a:endParaRPr lang="en-US" sz="2400">
              <a:solidFill>
                <a:schemeClr val="hlink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Orientação</a:t>
            </a:r>
          </a:p>
        </p:txBody>
      </p:sp>
      <p:sp>
        <p:nvSpPr>
          <p:cNvPr id="325635" name="Text Box 3"/>
          <p:cNvSpPr txBox="1">
            <a:spLocks noChangeArrowheads="1"/>
          </p:cNvSpPr>
          <p:nvPr/>
        </p:nvSpPr>
        <p:spPr bwMode="auto">
          <a:xfrm>
            <a:off x="1028700" y="1876425"/>
            <a:ext cx="7315200" cy="1917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Você tem uma cópia do </a:t>
            </a:r>
            <a:r>
              <a:rPr lang="en-US" sz="2400">
                <a:solidFill>
                  <a:srgbClr val="CCFF33"/>
                </a:solidFill>
                <a:latin typeface="Arial" charset="0"/>
              </a:rPr>
              <a:t>Dinâmico Básico</a:t>
            </a:r>
            <a:r>
              <a:rPr lang="en-US" sz="2400">
                <a:latin typeface="Arial" charset="0"/>
              </a:rPr>
              <a:t>?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Localize o </a:t>
            </a:r>
            <a:r>
              <a:rPr lang="en-US" sz="2400">
                <a:solidFill>
                  <a:srgbClr val="66CCFF"/>
                </a:solidFill>
                <a:latin typeface="Arial" charset="0"/>
              </a:rPr>
              <a:t>Guia de Líderes 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Acompanhe </a:t>
            </a:r>
            <a:r>
              <a:rPr lang="en-US" sz="2400">
                <a:latin typeface="Arial" charset="0"/>
              </a:rPr>
              <a:t>enquanto o guia de líderes é lido em voz alta.    </a:t>
            </a:r>
          </a:p>
        </p:txBody>
      </p:sp>
      <p:sp>
        <p:nvSpPr>
          <p:cNvPr id="325636" name="Text Box 4"/>
          <p:cNvSpPr txBox="1">
            <a:spLocks noChangeArrowheads="1"/>
          </p:cNvSpPr>
          <p:nvPr/>
        </p:nvSpPr>
        <p:spPr bwMode="auto">
          <a:xfrm>
            <a:off x="990600" y="3810000"/>
            <a:ext cx="6781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sz="4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Demonstração</a:t>
            </a:r>
            <a:endParaRPr kumimoji="1" lang="en-US" sz="2400">
              <a:solidFill>
                <a:srgbClr val="FF9900"/>
              </a:solidFill>
              <a:latin typeface="Times New Roman" pitchFamily="18" charset="0"/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143000" y="4648200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en-CA" sz="2400">
              <a:latin typeface="Arial" charset="0"/>
            </a:endParaRPr>
          </a:p>
        </p:txBody>
      </p:sp>
      <p:sp>
        <p:nvSpPr>
          <p:cNvPr id="325638" name="Text Box 6"/>
          <p:cNvSpPr txBox="1">
            <a:spLocks noChangeArrowheads="1"/>
          </p:cNvSpPr>
          <p:nvPr/>
        </p:nvSpPr>
        <p:spPr bwMode="auto">
          <a:xfrm>
            <a:off x="1066800" y="4800600"/>
            <a:ext cx="7543800" cy="1735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66CCFF"/>
                </a:solidFill>
                <a:latin typeface="Arial" charset="0"/>
              </a:rPr>
              <a:t>Observe a demonstração</a:t>
            </a:r>
            <a:r>
              <a:rPr lang="en-US" sz="2400">
                <a:latin typeface="Arial" charset="0"/>
              </a:rPr>
              <a:t> - Sessão1 Dinâmico Básico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Acompanhe - </a:t>
            </a:r>
            <a:r>
              <a:rPr lang="en-US" sz="2400">
                <a:solidFill>
                  <a:srgbClr val="CCFF33"/>
                </a:solidFill>
                <a:latin typeface="Arial" charset="0"/>
              </a:rPr>
              <a:t>complete suas respostas enquanto prosseguimos</a:t>
            </a:r>
            <a:endParaRPr lang="en-US" sz="2400"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5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5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5" grpId="0" animBg="1" autoUpdateAnimBg="0"/>
      <p:bldP spid="325636" grpId="0" autoUpdateAnimBg="0"/>
      <p:bldP spid="325638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Prática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219200" y="3886200"/>
            <a:ext cx="693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en-CA" sz="2400">
              <a:latin typeface="Arial" charset="0"/>
            </a:endParaRPr>
          </a:p>
        </p:txBody>
      </p:sp>
      <p:sp>
        <p:nvSpPr>
          <p:cNvPr id="326660" name="Text Box 4"/>
          <p:cNvSpPr txBox="1">
            <a:spLocks noChangeArrowheads="1"/>
          </p:cNvSpPr>
          <p:nvPr/>
        </p:nvSpPr>
        <p:spPr bwMode="auto">
          <a:xfrm>
            <a:off x="990600" y="1676400"/>
            <a:ext cx="7315200" cy="4656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Pares</a:t>
            </a:r>
            <a:r>
              <a:rPr lang="en-US" sz="2400">
                <a:latin typeface="Arial" charset="0"/>
              </a:rPr>
              <a:t> (homem com homem – mulher com mulher)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66CCFF"/>
                </a:solidFill>
                <a:latin typeface="Arial" charset="0"/>
              </a:rPr>
              <a:t>Representando papéis</a:t>
            </a:r>
            <a:r>
              <a:rPr lang="en-US" sz="2400">
                <a:latin typeface="Arial" charset="0"/>
              </a:rPr>
              <a:t> – escolha um Novo Cristão ou Treinador.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CCFF33"/>
                </a:solidFill>
                <a:latin typeface="Arial" charset="0"/>
              </a:rPr>
              <a:t>Inicie onde paramos</a:t>
            </a:r>
            <a:r>
              <a:rPr lang="en-US" sz="2400">
                <a:latin typeface="Arial" charset="0"/>
              </a:rPr>
              <a:t> - complete a Sessão 1 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Responda todas as questões da</a:t>
            </a:r>
            <a:r>
              <a:rPr lang="en-US" sz="2400">
                <a:latin typeface="Arial" charset="0"/>
              </a:rPr>
              <a:t> sessão 1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66CCFF"/>
                </a:solidFill>
                <a:latin typeface="Arial" charset="0"/>
              </a:rPr>
              <a:t>Eu estarei disponível para ajudar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Checaremos </a:t>
            </a:r>
            <a:r>
              <a:rPr lang="en-US" sz="2400">
                <a:solidFill>
                  <a:srgbClr val="FFCC66"/>
                </a:solidFill>
                <a:latin typeface="Arial" charset="0"/>
              </a:rPr>
              <a:t> as respostas</a:t>
            </a:r>
            <a:r>
              <a:rPr lang="en-US" sz="2400">
                <a:latin typeface="Arial" charset="0"/>
              </a:rPr>
              <a:t> no final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Você terá uma oportunidade de </a:t>
            </a:r>
            <a:r>
              <a:rPr lang="en-US" sz="2400">
                <a:solidFill>
                  <a:srgbClr val="66CCFF"/>
                </a:solidFill>
                <a:latin typeface="Arial" charset="0"/>
              </a:rPr>
              <a:t>perguntas 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Discuta </a:t>
            </a:r>
            <a:r>
              <a:rPr lang="en-US" sz="2400">
                <a:solidFill>
                  <a:srgbClr val="CCFF33"/>
                </a:solidFill>
                <a:latin typeface="Arial" charset="0"/>
              </a:rPr>
              <a:t>quando a sessão 2-4 será</a:t>
            </a:r>
            <a:r>
              <a:rPr lang="en-US" sz="2400">
                <a:latin typeface="Arial" charset="0"/>
              </a:rPr>
              <a:t> completada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6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6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6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26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26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266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26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266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1631950"/>
            <a:ext cx="8185150" cy="42291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Dynamic Churches International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Al Middleton - Diretor Executive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164 Stonegate Close N.W.,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Airdrie, Alberta, Canada T4B 2V2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Ph/Fax (403) 912-4438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E-mail: </a:t>
            </a:r>
            <a:r>
              <a:rPr lang="en-US" smtClean="0">
                <a:solidFill>
                  <a:schemeClr val="tx2"/>
                </a:solidFill>
                <a:latin typeface="Arial" charset="0"/>
                <a:hlinkClick r:id="rId2"/>
              </a:rPr>
              <a:t>amiddleton@dynamicchurches.org</a:t>
            </a:r>
            <a:endParaRPr lang="en-US" smtClean="0">
              <a:solidFill>
                <a:schemeClr val="tx2"/>
              </a:solidFill>
              <a:latin typeface="Arial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Website: </a:t>
            </a:r>
            <a:r>
              <a:rPr lang="en-US" smtClean="0">
                <a:solidFill>
                  <a:schemeClr val="tx2"/>
                </a:solidFill>
                <a:latin typeface="Arial" charset="0"/>
                <a:hlinkClick r:id="rId3"/>
              </a:rPr>
              <a:t>www.dynamicchurches.org</a:t>
            </a:r>
            <a:r>
              <a:rPr lang="en-US" smtClean="0">
                <a:solidFill>
                  <a:schemeClr val="tx2"/>
                </a:solidFill>
                <a:latin typeface="Arial" charset="0"/>
              </a:rPr>
              <a:t> </a:t>
            </a:r>
          </a:p>
        </p:txBody>
      </p:sp>
      <p:sp>
        <p:nvSpPr>
          <p:cNvPr id="327683" name="Rectangle 3"/>
          <p:cNvSpPr>
            <a:spLocks noChangeArrowheads="1"/>
          </p:cNvSpPr>
          <p:nvPr/>
        </p:nvSpPr>
        <p:spPr bwMode="auto">
          <a:xfrm>
            <a:off x="1401763" y="809625"/>
            <a:ext cx="5772150" cy="5318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Você pode nos contactar:</a:t>
            </a:r>
            <a:endParaRPr lang="en-US" sz="3600" b="1">
              <a:solidFill>
                <a:srgbClr val="FF29C7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Text Box 2"/>
          <p:cNvSpPr txBox="1">
            <a:spLocks noChangeArrowheads="1"/>
          </p:cNvSpPr>
          <p:nvPr/>
        </p:nvSpPr>
        <p:spPr bwMode="auto">
          <a:xfrm>
            <a:off x="1435100" y="2159000"/>
            <a:ext cx="6146800" cy="2287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66CCFF"/>
                </a:solidFill>
              </a:rPr>
              <a:t>Orem uns pelos outros nos próximos minutos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0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lance">
  <a:themeElements>
    <a:clrScheme name="Balance 3">
      <a:dk1>
        <a:srgbClr val="003300"/>
      </a:dk1>
      <a:lt1>
        <a:srgbClr val="FFFFFF"/>
      </a:lt1>
      <a:dk2>
        <a:srgbClr val="4D6A2A"/>
      </a:dk2>
      <a:lt2>
        <a:srgbClr val="CCFF99"/>
      </a:lt2>
      <a:accent1>
        <a:srgbClr val="2EB62E"/>
      </a:accent1>
      <a:accent2>
        <a:srgbClr val="527C3A"/>
      </a:accent2>
      <a:accent3>
        <a:srgbClr val="B2B9AC"/>
      </a:accent3>
      <a:accent4>
        <a:srgbClr val="DADADA"/>
      </a:accent4>
      <a:accent5>
        <a:srgbClr val="ADD7AD"/>
      </a:accent5>
      <a:accent6>
        <a:srgbClr val="497034"/>
      </a:accent6>
      <a:hlink>
        <a:srgbClr val="DDD800"/>
      </a:hlink>
      <a:folHlink>
        <a:srgbClr val="009999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4309</TotalTime>
  <Words>1472</Words>
  <Application>Microsoft Office PowerPoint</Application>
  <PresentationFormat>On-screen Show (4:3)</PresentationFormat>
  <Paragraphs>280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Tahoma</vt:lpstr>
      <vt:lpstr>Arial</vt:lpstr>
      <vt:lpstr>Wingdings</vt:lpstr>
      <vt:lpstr>Times New Roman</vt:lpstr>
      <vt:lpstr>Rockwell Extra Bold</vt:lpstr>
      <vt:lpstr>Brush Script MT</vt:lpstr>
      <vt:lpstr>Arial Black</vt:lpstr>
      <vt:lpstr>Verdana</vt:lpstr>
      <vt:lpstr>Monotype Sorts</vt:lpstr>
      <vt:lpstr>Balance</vt:lpstr>
      <vt:lpstr>Slide 1</vt:lpstr>
      <vt:lpstr>Nossa Visão Ter treinadores equipados, pastores e líderes Cristãos em número suficiente para desenvolver igrejas dinâmicas discipuladoras suficientes para alcançar cada comunidade em cada país do mundo com o evangelho de Jesus Cristo. </vt:lpstr>
      <vt:lpstr>Opções Para Usar Este Treinamento</vt:lpstr>
      <vt:lpstr>Conteúdo</vt:lpstr>
      <vt:lpstr>Pense Nisso </vt:lpstr>
      <vt:lpstr>O Eterno Propósito de Deus é  Salvar um mundo perdido</vt:lpstr>
      <vt:lpstr>Slide 7</vt:lpstr>
      <vt:lpstr>O que é um Discípulo?</vt:lpstr>
      <vt:lpstr>Todas as coisas vivas e saudáveis crescem!</vt:lpstr>
      <vt:lpstr>Princípios de Crescimento</vt:lpstr>
      <vt:lpstr>Os Discípulos maduros estão sendo reproduzidos?</vt:lpstr>
      <vt:lpstr>Slide 12</vt:lpstr>
      <vt:lpstr>Slide 13</vt:lpstr>
      <vt:lpstr>De quantos discípulos e discipuladores você precisará?</vt:lpstr>
      <vt:lpstr>Exemplo: Alberta (Canadá)  População estimada para 2014 = 6 milhões</vt:lpstr>
      <vt:lpstr>Estratégia de Crescimento Explosivo</vt:lpstr>
      <vt:lpstr>Considere o Potencial!</vt:lpstr>
      <vt:lpstr>Como você vai cuidar de todos estes discípulos?</vt:lpstr>
      <vt:lpstr>Slide 19</vt:lpstr>
      <vt:lpstr>O Resultado</vt:lpstr>
      <vt:lpstr>Exemplos</vt:lpstr>
      <vt:lpstr>Slide 22</vt:lpstr>
      <vt:lpstr>Slide 23</vt:lpstr>
      <vt:lpstr>Workshop Dinâmico Básico </vt:lpstr>
      <vt:lpstr>Orientação</vt:lpstr>
      <vt:lpstr>Prática</vt:lpstr>
      <vt:lpstr>Slide 27</vt:lpstr>
      <vt:lpstr>Slide 28</vt:lpstr>
      <vt:lpstr>Slide 29</vt:lpstr>
    </vt:vector>
  </TitlesOfParts>
  <Company>OSRAM Sylvania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Corporate User</dc:creator>
  <cp:lastModifiedBy>Mary Middleton</cp:lastModifiedBy>
  <cp:revision>70</cp:revision>
  <cp:lastPrinted>2001-11-03T18:11:26Z</cp:lastPrinted>
  <dcterms:created xsi:type="dcterms:W3CDTF">2000-09-09T13:34:36Z</dcterms:created>
  <dcterms:modified xsi:type="dcterms:W3CDTF">2014-03-28T19:11:14Z</dcterms:modified>
</cp:coreProperties>
</file>