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8" r:id="rId3"/>
    <p:sldId id="264" r:id="rId4"/>
    <p:sldId id="259" r:id="rId5"/>
    <p:sldId id="265" r:id="rId6"/>
    <p:sldId id="266" r:id="rId7"/>
    <p:sldId id="260" r:id="rId8"/>
    <p:sldId id="261" r:id="rId9"/>
    <p:sldId id="268" r:id="rId10"/>
    <p:sldId id="267" r:id="rId11"/>
    <p:sldId id="262" r:id="rId12"/>
    <p:sldId id="269" r:id="rId13"/>
    <p:sldId id="270" r:id="rId14"/>
    <p:sldId id="271" r:id="rId15"/>
    <p:sldId id="26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7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AC7B-C82A-41B7-893A-A1CC405DA8FF}" type="datetimeFigureOut">
              <a:rPr lang="en-GB" smtClean="0"/>
              <a:pPr/>
              <a:t>08/10/2015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DFAC-CAD2-470E-8498-EADE8678B4C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AC7B-C82A-41B7-893A-A1CC405DA8FF}" type="datetimeFigureOut">
              <a:rPr lang="en-GB" smtClean="0"/>
              <a:pPr/>
              <a:t>08/10/2015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DFAC-CAD2-470E-8498-EADE8678B4C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AC7B-C82A-41B7-893A-A1CC405DA8FF}" type="datetimeFigureOut">
              <a:rPr lang="en-GB" smtClean="0"/>
              <a:pPr/>
              <a:t>08/10/2015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720DFAC-CAD2-470E-8498-EADE8678B4C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AC7B-C82A-41B7-893A-A1CC405DA8FF}" type="datetimeFigureOut">
              <a:rPr lang="en-GB" smtClean="0"/>
              <a:pPr/>
              <a:t>08/10/2015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DFAC-CAD2-470E-8498-EADE8678B4C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AC7B-C82A-41B7-893A-A1CC405DA8FF}" type="datetimeFigureOut">
              <a:rPr lang="en-GB" smtClean="0"/>
              <a:pPr/>
              <a:t>08/10/2015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DFAC-CAD2-470E-8498-EADE8678B4C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AC7B-C82A-41B7-893A-A1CC405DA8FF}" type="datetimeFigureOut">
              <a:rPr lang="en-GB" smtClean="0"/>
              <a:pPr/>
              <a:t>08/10/2015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DFAC-CAD2-470E-8498-EADE8678B4C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AC7B-C82A-41B7-893A-A1CC405DA8FF}" type="datetimeFigureOut">
              <a:rPr lang="en-GB" smtClean="0"/>
              <a:pPr/>
              <a:t>08/10/2015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DFAC-CAD2-470E-8498-EADE8678B4C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AC7B-C82A-41B7-893A-A1CC405DA8FF}" type="datetimeFigureOut">
              <a:rPr lang="en-GB" smtClean="0"/>
              <a:pPr/>
              <a:t>08/10/2015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DFAC-CAD2-470E-8498-EADE8678B4C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AC7B-C82A-41B7-893A-A1CC405DA8FF}" type="datetimeFigureOut">
              <a:rPr lang="en-GB" smtClean="0"/>
              <a:pPr/>
              <a:t>08/10/2015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DFAC-CAD2-470E-8498-EADE8678B4C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AC7B-C82A-41B7-893A-A1CC405DA8FF}" type="datetimeFigureOut">
              <a:rPr lang="en-GB" smtClean="0"/>
              <a:pPr/>
              <a:t>08/10/2015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DFAC-CAD2-470E-8498-EADE8678B4C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AC7B-C82A-41B7-893A-A1CC405DA8FF}" type="datetimeFigureOut">
              <a:rPr lang="en-GB" smtClean="0"/>
              <a:pPr/>
              <a:t>08/10/2015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DFAC-CAD2-470E-8498-EADE8678B4C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EC9AC7B-C82A-41B7-893A-A1CC405DA8FF}" type="datetimeFigureOut">
              <a:rPr lang="en-GB" smtClean="0"/>
              <a:pPr/>
              <a:t>08/10/2015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720DFAC-CAD2-470E-8498-EADE8678B4C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73016"/>
            <a:ext cx="8208912" cy="254813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CA" sz="5400" i="1" dirty="0" smtClean="0">
                <a:solidFill>
                  <a:srgbClr val="00B0F0"/>
                </a:solidFill>
                <a:effectLst>
                  <a:outerShdw blurRad="63500" dist="127000" dir="3000000" algn="ctr" rotWithShape="0">
                    <a:srgbClr val="000000">
                      <a:alpha val="80000"/>
                    </a:srgbClr>
                  </a:outerShdw>
                </a:effectLst>
              </a:rPr>
              <a:t>Dynamic Basics</a:t>
            </a:r>
            <a:endParaRPr lang="en-US" sz="5400" i="1" dirty="0">
              <a:solidFill>
                <a:srgbClr val="00B0F0"/>
              </a:solidFill>
              <a:effectLst>
                <a:outerShdw blurRad="63500" dist="127000" dir="3000000" algn="ctr" rotWithShape="0">
                  <a:srgbClr val="000000">
                    <a:alpha val="80000"/>
                  </a:srgbClr>
                </a:outerShdw>
              </a:effectLst>
            </a:endParaRPr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059832" y="1052736"/>
            <a:ext cx="3048000" cy="2640244"/>
          </a:xfrm>
          <a:prstGeom prst="rect">
            <a:avLst/>
          </a:prstGeom>
          <a:effectLst>
            <a:outerShdw dist="35921" dir="2700000" algn="ctr" rotWithShape="0">
              <a:srgbClr val="00000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i="1" dirty="0" smtClean="0"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</a:rPr>
              <a:t>Dynamic Basics</a:t>
            </a:r>
            <a:endParaRPr lang="en-GB" sz="4800" i="1" dirty="0">
              <a:solidFill>
                <a:srgbClr val="00B0F0"/>
              </a:solidFill>
              <a:effectLst>
                <a:outerShdw blurRad="63500" dist="114300" dir="3000000" algn="tl" rotWithShape="0">
                  <a:srgbClr val="000000">
                    <a:alpha val="8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32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b="1" spc="150" dirty="0" smtClean="0">
                <a:ln w="11430"/>
                <a:solidFill>
                  <a:srgbClr val="F8F8F8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Equipping you to </a:t>
            </a:r>
            <a:r>
              <a:rPr lang="en-GB" sz="3200" b="1" spc="150" dirty="0" smtClean="0">
                <a:ln w="11430"/>
                <a:solidFill>
                  <a:srgbClr val="FFFF0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establish each new Believer</a:t>
            </a:r>
            <a:r>
              <a:rPr lang="en-GB" sz="3200" b="1" spc="150" dirty="0" smtClean="0">
                <a:ln w="11430"/>
                <a:solidFill>
                  <a:srgbClr val="F8F8F8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in his/her faith using Dynamic Basics.</a:t>
            </a:r>
            <a:endParaRPr lang="en-CA" sz="3200" b="1" spc="150" dirty="0" smtClean="0">
              <a:ln w="11430"/>
              <a:solidFill>
                <a:srgbClr val="F8F8F8"/>
              </a:solidFill>
              <a:effectLst>
                <a:outerShdw blurRad="63500" dist="114300" dir="3000000" algn="tl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i="1" dirty="0" smtClean="0"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</a:rPr>
              <a:t>Dynamic Basics</a:t>
            </a:r>
            <a:endParaRPr lang="en-GB" sz="4800" i="1" dirty="0">
              <a:solidFill>
                <a:srgbClr val="00B0F0"/>
              </a:solidFill>
              <a:effectLst>
                <a:outerShdw blurRad="63500" dist="114300" dir="3000000" algn="tl" rotWithShape="0">
                  <a:srgbClr val="000000">
                    <a:alpha val="8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3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b="1" spc="150" dirty="0" smtClean="0">
                <a:ln w="11430"/>
                <a:solidFill>
                  <a:srgbClr val="F8F8F8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 sure each person has a copy of Dynamic </a:t>
            </a:r>
            <a:r>
              <a:rPr lang="en-GB" sz="3200" b="1" spc="150" dirty="0" smtClean="0">
                <a:ln w="11430"/>
                <a:solidFill>
                  <a:srgbClr val="F8F8F8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Basics including Leaders Guide. </a:t>
            </a:r>
            <a:endParaRPr lang="en-GB" sz="3200" b="1" spc="150" dirty="0" smtClean="0">
              <a:ln w="11430"/>
              <a:solidFill>
                <a:srgbClr val="F8F8F8"/>
              </a:solidFill>
              <a:effectLst>
                <a:outerShdw blurRad="63500" dist="114300" dir="3000000" algn="tl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GB" sz="3200" b="1" spc="150" dirty="0" smtClean="0">
                <a:ln w="11430"/>
                <a:solidFill>
                  <a:srgbClr val="F8F8F8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Help trainees locate the Leaders Guide at the back of the Dynamic Basics book.</a:t>
            </a:r>
            <a:endParaRPr lang="en-CA" sz="3200" b="1" spc="150" dirty="0" smtClean="0">
              <a:ln w="11430"/>
              <a:solidFill>
                <a:srgbClr val="F8F8F8"/>
              </a:solidFill>
              <a:effectLst>
                <a:outerShdw blurRad="63500" dist="114300" dir="3000000" algn="tl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i="1" dirty="0" smtClean="0"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</a:rPr>
              <a:t>Dynamic Basics</a:t>
            </a:r>
            <a:endParaRPr lang="en-GB" sz="4800" i="1" dirty="0">
              <a:solidFill>
                <a:srgbClr val="00B0F0"/>
              </a:solidFill>
              <a:effectLst>
                <a:outerShdw blurRad="63500" dist="114300" dir="3000000" algn="tl" rotWithShape="0">
                  <a:srgbClr val="000000">
                    <a:alpha val="8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0851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Read through the Leaders Guide and point out things like </a:t>
            </a:r>
            <a:r>
              <a:rPr lang="en-GB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Dynamic Discipling an</a:t>
            </a:r>
            <a:r>
              <a:rPr lang="en-GB" sz="3200" b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GB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Opportunity</a:t>
            </a:r>
            <a:r>
              <a:rPr lang="en-GB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GB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sheet and </a:t>
            </a:r>
            <a:r>
              <a:rPr lang="en-GB" sz="3200" b="1" i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Certificate of Achievement</a:t>
            </a:r>
            <a:r>
              <a:rPr lang="en-GB" sz="3200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en-GB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 be used at the end of Lesson #4).</a:t>
            </a: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i="1" dirty="0" smtClean="0"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</a:rPr>
              <a:t>Dynamic Basics</a:t>
            </a:r>
            <a:endParaRPr lang="en-GB" sz="4800" i="1" dirty="0">
              <a:solidFill>
                <a:srgbClr val="00B0F0"/>
              </a:solidFill>
              <a:effectLst>
                <a:outerShdw blurRad="63500" dist="114300" dir="3000000" algn="tl" rotWithShape="0">
                  <a:srgbClr val="000000">
                    <a:alpha val="8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68052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Choose one </a:t>
            </a:r>
            <a:r>
              <a:rPr lang="en-GB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trainee </a:t>
            </a:r>
            <a:r>
              <a:rPr lang="en-GB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and </a:t>
            </a:r>
            <a:r>
              <a:rPr lang="en-GB" sz="3200" b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demonstrate</a:t>
            </a:r>
            <a:r>
              <a:rPr lang="en-GB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going through Section #1 of </a:t>
            </a:r>
            <a:r>
              <a:rPr lang="en-GB" sz="3200" b="1" i="1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Dynamic Basics</a:t>
            </a:r>
            <a:r>
              <a:rPr lang="en-GB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i="1" dirty="0" smtClean="0"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</a:rPr>
              <a:t>Dynamic Basics</a:t>
            </a:r>
            <a:endParaRPr lang="en-GB" sz="4800" i="1" dirty="0">
              <a:solidFill>
                <a:srgbClr val="00B0F0"/>
              </a:solidFill>
              <a:effectLst>
                <a:outerShdw blurRad="63500" dist="114300" dir="3000000" algn="tl" rotWithShape="0">
                  <a:srgbClr val="000000">
                    <a:alpha val="8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6855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3200" b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Introduce yourselves</a:t>
            </a:r>
            <a:endParaRPr lang="en-CA" sz="3200" b="1" dirty="0" smtClean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endParaRPr lang="en-GB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r>
              <a:rPr lang="en-GB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Lead into </a:t>
            </a:r>
            <a:r>
              <a:rPr lang="en-GB" sz="3200" b="1" dirty="0" smtClean="0">
                <a:solidFill>
                  <a:srgbClr val="00B0F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Lesson #1 Cover points 1 and 2 </a:t>
            </a:r>
            <a:r>
              <a:rPr lang="en-GB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(The trainees should complete points 1 and 2 along with you.)</a:t>
            </a: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GB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GB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Help the </a:t>
            </a:r>
            <a:r>
              <a:rPr lang="en-GB" sz="3200" b="1" dirty="0" smtClean="0">
                <a:solidFill>
                  <a:srgbClr val="00B0F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trainees get paired up (a man with a man, and a woman with a woman)</a:t>
            </a:r>
            <a:endParaRPr lang="en-GB" sz="3200" b="1" dirty="0">
              <a:solidFill>
                <a:srgbClr val="00B0F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i="1" dirty="0" smtClean="0"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</a:rPr>
              <a:t>Dynamic Basics</a:t>
            </a:r>
            <a:endParaRPr lang="en-GB" sz="4800" i="1" dirty="0">
              <a:solidFill>
                <a:srgbClr val="00B0F0"/>
              </a:solidFill>
              <a:effectLst>
                <a:outerShdw blurRad="63500" dist="114300" dir="3000000" algn="tl" rotWithShape="0">
                  <a:srgbClr val="000000">
                    <a:alpha val="8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b="1" i="1" dirty="0" smtClean="0">
                <a:solidFill>
                  <a:srgbClr val="00B0F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Note:</a:t>
            </a:r>
            <a:r>
              <a:rPr lang="en-GB" sz="3200" b="1" i="1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Trainers be prepared to pair your selves up with a </a:t>
            </a:r>
            <a:r>
              <a:rPr lang="en-GB" sz="3200" b="1" i="1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trainee </a:t>
            </a:r>
            <a:r>
              <a:rPr lang="en-GB" sz="3200" b="1" i="1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as needed or have 3 people work together if necessary.</a:t>
            </a: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GB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 </a:t>
            </a:r>
            <a:endParaRPr lang="en-CA" sz="3200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GB" sz="3200" b="1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When paired up </a:t>
            </a:r>
            <a:r>
              <a:rPr lang="en-GB" sz="3200" b="1" dirty="0" smtClean="0">
                <a:solidFill>
                  <a:srgbClr val="00B0F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have them decide </a:t>
            </a:r>
            <a:r>
              <a:rPr lang="en-GB" sz="3200" b="1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who will play the part of the </a:t>
            </a:r>
            <a:r>
              <a:rPr lang="en-GB" sz="3200" b="1" dirty="0" smtClean="0">
                <a:solidFill>
                  <a:srgbClr val="00B0F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new Christian </a:t>
            </a:r>
            <a:r>
              <a:rPr lang="en-GB" sz="3200" b="1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and who will play the part of </a:t>
            </a:r>
            <a:r>
              <a:rPr lang="en-GB" sz="3200" b="1" dirty="0" smtClean="0">
                <a:solidFill>
                  <a:srgbClr val="00B0F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discipler</a:t>
            </a:r>
            <a:r>
              <a:rPr lang="en-GB" sz="3200" b="1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en-CA" sz="3200" b="1" dirty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i="1" dirty="0" smtClean="0"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</a:rPr>
              <a:t>Dynamic Basics</a:t>
            </a:r>
            <a:endParaRPr lang="en-GB" sz="4800" i="1" dirty="0">
              <a:solidFill>
                <a:srgbClr val="00B0F0"/>
              </a:solidFill>
              <a:effectLst>
                <a:outerShdw blurRad="63500" dist="114300" dir="3000000" algn="tl" rotWithShape="0">
                  <a:srgbClr val="000000">
                    <a:alpha val="8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0851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3200" dirty="0" smtClean="0"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Have them continue where you left off and complete Lesson One.</a:t>
            </a:r>
            <a:endParaRPr lang="en-CA" sz="3200" dirty="0" smtClean="0">
              <a:effectLst>
                <a:outerShdw blurRad="63500" dist="114300" dir="3000000" algn="tl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endParaRPr lang="en-GB" sz="3200" b="1" dirty="0" smtClean="0">
              <a:solidFill>
                <a:srgbClr val="FFFF00"/>
              </a:solidFill>
              <a:effectLst>
                <a:outerShdw blurRad="63500" dist="114300" dir="3000000" algn="tl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r>
              <a:rPr lang="en-GB" sz="3200" b="1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 </a:t>
            </a:r>
            <a:r>
              <a:rPr lang="en-GB" sz="3200" b="1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available to help</a:t>
            </a:r>
            <a:r>
              <a:rPr lang="en-GB" sz="3200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GB" sz="3200" dirty="0" smtClean="0"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 answer questions as they work through Lesson One</a:t>
            </a:r>
            <a:r>
              <a:rPr lang="en-GB" sz="3200" dirty="0" smtClean="0"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en-CA" sz="3200" dirty="0" smtClean="0">
              <a:effectLst>
                <a:outerShdw blurRad="63500" dist="114300" dir="3000000" algn="tl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i="1" dirty="0" smtClean="0"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</a:rPr>
              <a:t>Dynamic Basics</a:t>
            </a:r>
            <a:endParaRPr lang="en-GB" sz="4800" i="1" dirty="0">
              <a:solidFill>
                <a:srgbClr val="00B0F0"/>
              </a:solidFill>
              <a:effectLst>
                <a:outerShdw blurRad="63500" dist="114300" dir="3000000" algn="tl" rotWithShape="0">
                  <a:srgbClr val="000000">
                    <a:alpha val="8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965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3200" dirty="0" smtClean="0"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When </a:t>
            </a:r>
            <a:r>
              <a:rPr lang="en-GB" sz="3200" dirty="0" smtClean="0"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they are finished </a:t>
            </a:r>
            <a:r>
              <a:rPr lang="en-GB" sz="3200" b="1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go over the answers</a:t>
            </a:r>
            <a:r>
              <a:rPr lang="en-GB" sz="3200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GB" sz="3200" dirty="0" smtClean="0"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Lesson One to assure them they have answered all the questions correctly.</a:t>
            </a:r>
            <a:endParaRPr lang="en-CA" sz="3200" dirty="0" smtClean="0">
              <a:effectLst>
                <a:outerShdw blurRad="63500" dist="114300" dir="3000000" algn="tl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endParaRPr lang="en-GB" sz="3200" b="1" dirty="0" smtClean="0">
              <a:solidFill>
                <a:srgbClr val="FFFF00"/>
              </a:solidFill>
              <a:effectLst>
                <a:outerShdw blurRad="63500" dist="114300" dir="3000000" algn="tl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r>
              <a:rPr lang="en-GB" sz="3200" b="1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Give </a:t>
            </a:r>
            <a:r>
              <a:rPr lang="en-GB" sz="3200" b="1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opportunity for questions at this time</a:t>
            </a:r>
            <a:r>
              <a:rPr lang="en-GB" sz="3200" b="1" dirty="0" smtClean="0">
                <a:solidFill>
                  <a:srgbClr val="FFFF0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en-CA" sz="3200" dirty="0" smtClean="0">
              <a:solidFill>
                <a:srgbClr val="FFFF00"/>
              </a:solidFill>
              <a:effectLst>
                <a:outerShdw blurRad="63500" dist="114300" dir="3000000" algn="tl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i="1" dirty="0" smtClean="0"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</a:rPr>
              <a:t>Dynamic Basics</a:t>
            </a:r>
            <a:endParaRPr lang="en-GB" sz="4800" i="1" dirty="0">
              <a:solidFill>
                <a:srgbClr val="00B0F0"/>
              </a:solidFill>
              <a:effectLst>
                <a:outerShdw blurRad="63500" dist="114300" dir="3000000" algn="tl" rotWithShape="0">
                  <a:srgbClr val="000000">
                    <a:alpha val="8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46449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3200" b="1" dirty="0" smtClean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Give </a:t>
            </a:r>
            <a:r>
              <a:rPr lang="en-GB" sz="3200" b="1" dirty="0" smtClean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opportunity for those who would like to receive Jesus Christ as their </a:t>
            </a:r>
            <a:r>
              <a:rPr lang="en-GB" sz="3200" b="1" dirty="0" smtClean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Saviour. </a:t>
            </a:r>
          </a:p>
          <a:p>
            <a:pPr marL="0" lvl="0" indent="0">
              <a:buNone/>
            </a:pPr>
            <a:endParaRPr lang="en-GB" sz="3200" b="1" dirty="0" smtClean="0">
              <a:solidFill>
                <a:srgbClr val="00B0F0"/>
              </a:solidFill>
              <a:effectLst>
                <a:outerShdw blurRad="63500" dist="114300" dir="3000000" algn="tl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r>
              <a:rPr lang="en-GB" sz="3200" b="1" dirty="0" smtClean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 </a:t>
            </a:r>
            <a:r>
              <a:rPr lang="en-GB" sz="3200" b="1" dirty="0" smtClean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available to counsel </a:t>
            </a:r>
            <a:r>
              <a:rPr lang="en-GB" sz="3200" b="1" dirty="0" smtClean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those who received Christ </a:t>
            </a:r>
            <a:r>
              <a:rPr lang="en-GB" sz="3200" b="1" dirty="0" smtClean="0">
                <a:solidFill>
                  <a:srgbClr val="00B0F0"/>
                </a:solidFill>
                <a:effectLst>
                  <a:outerShdw blurRad="63500" dist="114300" dir="3000000" algn="tl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after this session. </a:t>
            </a:r>
            <a:endParaRPr lang="en-CA" sz="3200" dirty="0">
              <a:solidFill>
                <a:srgbClr val="00B0F0"/>
              </a:solidFill>
              <a:effectLst>
                <a:outerShdw blurRad="63500" dist="114300" dir="3000000" algn="tl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08112"/>
          </a:xfrm>
        </p:spPr>
        <p:txBody>
          <a:bodyPr>
            <a:normAutofit/>
          </a:bodyPr>
          <a:lstStyle/>
          <a:p>
            <a:r>
              <a:rPr lang="en-GB" sz="4800" i="1" dirty="0" smtClean="0"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</a:rPr>
              <a:t>Dynamic Basics</a:t>
            </a:r>
            <a:endParaRPr lang="en-GB" sz="4800" i="1" dirty="0">
              <a:solidFill>
                <a:srgbClr val="00B0F0"/>
              </a:solidFill>
              <a:effectLst>
                <a:outerShdw blurRad="63500" dist="114300" dir="3000000" algn="tl" rotWithShape="0">
                  <a:srgbClr val="000000">
                    <a:alpha val="8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16832"/>
            <a:ext cx="8496944" cy="4608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Give them opportunity to </a:t>
            </a:r>
            <a:r>
              <a:rPr lang="en-GB" sz="3200" b="1" dirty="0" smtClean="0">
                <a:solidFill>
                  <a:srgbClr val="00B0F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arrange dates and times to meet with their partner to complete all 4 Lessons in the weeks after this </a:t>
            </a:r>
            <a:r>
              <a:rPr lang="en-GB" sz="3200" b="1" dirty="0" smtClean="0">
                <a:solidFill>
                  <a:srgbClr val="00B0F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Training. </a:t>
            </a:r>
            <a:endParaRPr lang="en-GB" sz="3200" b="1" dirty="0" smtClean="0">
              <a:solidFill>
                <a:srgbClr val="00B0F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08112"/>
          </a:xfrm>
        </p:spPr>
        <p:txBody>
          <a:bodyPr>
            <a:normAutofit/>
          </a:bodyPr>
          <a:lstStyle/>
          <a:p>
            <a:r>
              <a:rPr lang="en-GB" sz="4800" i="1" dirty="0" smtClean="0"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</a:rPr>
              <a:t>Dynamic Basics</a:t>
            </a:r>
            <a:endParaRPr lang="en-GB" sz="4800" i="1" dirty="0">
              <a:solidFill>
                <a:srgbClr val="00B0F0"/>
              </a:solidFill>
              <a:effectLst>
                <a:outerShdw blurRad="63500" dist="114300" dir="3000000" algn="tl" rotWithShape="0">
                  <a:srgbClr val="000000">
                    <a:alpha val="8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72816"/>
            <a:ext cx="8496944" cy="47525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As </a:t>
            </a:r>
            <a:r>
              <a:rPr lang="en-GB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they continue with their partner, </a:t>
            </a:r>
            <a:r>
              <a:rPr lang="en-GB" sz="3200" b="1" dirty="0" smtClean="0">
                <a:solidFill>
                  <a:srgbClr val="00B0F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each partner should choose a disciple</a:t>
            </a:r>
            <a:r>
              <a:rPr lang="en-GB" sz="3200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it could be a new Christian, even someone who may not yet be a Christian or a mature Christian and train him/her beginning in Lesson One.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08112"/>
          </a:xfrm>
        </p:spPr>
        <p:txBody>
          <a:bodyPr>
            <a:normAutofit/>
          </a:bodyPr>
          <a:lstStyle/>
          <a:p>
            <a:r>
              <a:rPr lang="en-GB" sz="4800" i="1" dirty="0" smtClean="0"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</a:rPr>
              <a:t>Dynamic Basics</a:t>
            </a:r>
            <a:endParaRPr lang="en-GB" sz="4800" i="1" dirty="0">
              <a:solidFill>
                <a:srgbClr val="00B0F0"/>
              </a:solidFill>
              <a:effectLst>
                <a:outerShdw blurRad="63500" dist="114300" dir="3000000" algn="tl" rotWithShape="0">
                  <a:srgbClr val="000000">
                    <a:alpha val="8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72816"/>
            <a:ext cx="8496944" cy="47525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b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Decide </a:t>
            </a:r>
            <a:r>
              <a:rPr lang="en-GB" sz="3200" b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who will disciple who:</a:t>
            </a:r>
            <a:endParaRPr lang="en-CA" sz="3200" b="1" dirty="0" smtClean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GB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After the Workshop _______ will disciple _______</a:t>
            </a:r>
            <a:endParaRPr lang="en-CA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GB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After the Workshop _______ will disciple _______ </a:t>
            </a:r>
            <a:endParaRPr lang="en-CA" dirty="0" smtClean="0"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GB" sz="3200" b="1" dirty="0" smtClean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GB" sz="3200" b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With </a:t>
            </a:r>
            <a:r>
              <a:rPr lang="en-GB" sz="3200" b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their partner have them spend time in prayer.</a:t>
            </a:r>
            <a:endParaRPr lang="en-CA" sz="3200" b="1" dirty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08112"/>
          </a:xfrm>
        </p:spPr>
        <p:txBody>
          <a:bodyPr>
            <a:normAutofit/>
          </a:bodyPr>
          <a:lstStyle/>
          <a:p>
            <a:r>
              <a:rPr lang="en-GB" sz="4800" i="1" dirty="0" smtClean="0">
                <a:solidFill>
                  <a:srgbClr val="00B0F0"/>
                </a:solidFill>
                <a:effectLst>
                  <a:outerShdw blurRad="63500" dist="114300" dir="3000000" algn="tl" rotWithShape="0">
                    <a:srgbClr val="000000">
                      <a:alpha val="80000"/>
                    </a:srgbClr>
                  </a:outerShdw>
                </a:effectLst>
              </a:rPr>
              <a:t>Dynamic Basics</a:t>
            </a:r>
            <a:endParaRPr lang="en-GB" sz="4800" i="1" dirty="0">
              <a:solidFill>
                <a:srgbClr val="00B0F0"/>
              </a:solidFill>
              <a:effectLst>
                <a:outerShdw blurRad="63500" dist="114300" dir="3000000" algn="tl" rotWithShape="0">
                  <a:srgbClr val="000000">
                    <a:alpha val="8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496944" cy="52565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b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You may want to plan another Dynamic Basics Workshop.</a:t>
            </a:r>
          </a:p>
          <a:p>
            <a:pPr marL="0" indent="0">
              <a:buNone/>
            </a:pPr>
            <a:endParaRPr lang="en-GB" sz="3200" b="1" dirty="0" smtClean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GB" sz="3200" b="1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Date ________________</a:t>
            </a:r>
          </a:p>
          <a:p>
            <a:pPr marL="0" indent="0">
              <a:buNone/>
            </a:pPr>
            <a:r>
              <a:rPr lang="en-GB" sz="3200" b="1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Time ________________</a:t>
            </a:r>
          </a:p>
          <a:p>
            <a:pPr marL="0" indent="0">
              <a:buNone/>
            </a:pPr>
            <a:r>
              <a:rPr lang="en-GB" sz="3200" b="1" dirty="0" smtClean="0"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Location __________________________</a:t>
            </a:r>
          </a:p>
          <a:p>
            <a:pPr marL="0" indent="0">
              <a:buNone/>
            </a:pPr>
            <a:endParaRPr lang="en-GB" sz="3200" b="1" dirty="0" smtClean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GB" sz="3200" b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Leader close in </a:t>
            </a:r>
            <a:r>
              <a:rPr lang="en-GB" sz="3200" b="1" dirty="0" smtClean="0">
                <a:solidFill>
                  <a:srgbClr val="FFFF00"/>
                </a:solidFill>
                <a:effectLst>
                  <a:outerShdw blurRad="63500" dist="114300" dir="30000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prayer.</a:t>
            </a:r>
            <a:endParaRPr lang="en-CA" sz="3200" b="1" dirty="0">
              <a:solidFill>
                <a:srgbClr val="FFFF00"/>
              </a:solidFill>
              <a:effectLst>
                <a:outerShdw blurRad="63500" dist="114300" dir="30000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146</TotalTime>
  <Words>386</Words>
  <Application>Microsoft Office PowerPoint</Application>
  <PresentationFormat>On-screen Show (4:3)</PresentationFormat>
  <Paragraphs>50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Apex</vt:lpstr>
      <vt:lpstr>Dynamic Basics</vt:lpstr>
      <vt:lpstr>Dynamic Basics</vt:lpstr>
      <vt:lpstr>Dynamic Basics</vt:lpstr>
      <vt:lpstr>Dynamic Basics</vt:lpstr>
      <vt:lpstr>Dynamic Basics</vt:lpstr>
      <vt:lpstr>Dynamic Basics</vt:lpstr>
      <vt:lpstr>Dynamic Basics</vt:lpstr>
      <vt:lpstr>Dynamic Basics</vt:lpstr>
      <vt:lpstr>Dynamic Basics</vt:lpstr>
      <vt:lpstr>Dynamic Basics</vt:lpstr>
      <vt:lpstr>Dynamic Basics</vt:lpstr>
      <vt:lpstr>Dynamic Basics</vt:lpstr>
      <vt:lpstr>Dynamic Basics</vt:lpstr>
      <vt:lpstr>Dynamic Basics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Dynamic Basics</dc:title>
  <dc:creator>Al Middleton</dc:creator>
  <cp:lastModifiedBy>Al Middleton</cp:lastModifiedBy>
  <cp:revision>8</cp:revision>
  <dcterms:created xsi:type="dcterms:W3CDTF">2015-09-08T15:58:16Z</dcterms:created>
  <dcterms:modified xsi:type="dcterms:W3CDTF">2015-10-08T22:02:21Z</dcterms:modified>
</cp:coreProperties>
</file>