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302" r:id="rId2"/>
    <p:sldId id="259" r:id="rId3"/>
    <p:sldId id="303" r:id="rId4"/>
    <p:sldId id="260" r:id="rId5"/>
    <p:sldId id="304" r:id="rId6"/>
    <p:sldId id="261" r:id="rId7"/>
    <p:sldId id="305" r:id="rId8"/>
    <p:sldId id="262" r:id="rId9"/>
    <p:sldId id="263" r:id="rId10"/>
    <p:sldId id="306" r:id="rId11"/>
    <p:sldId id="308" r:id="rId12"/>
    <p:sldId id="264" r:id="rId13"/>
    <p:sldId id="309" r:id="rId14"/>
    <p:sldId id="265" r:id="rId15"/>
    <p:sldId id="310" r:id="rId16"/>
    <p:sldId id="266" r:id="rId17"/>
    <p:sldId id="311" r:id="rId18"/>
    <p:sldId id="312" r:id="rId19"/>
    <p:sldId id="307" r:id="rId20"/>
    <p:sldId id="25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FFA8AC-D451-4AB5-B7A4-06FE2FF6EBF6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3A87377-C523-4D74-962D-C766ED660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3016"/>
            <a:ext cx="8208912" cy="254813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CA" sz="5400" i="1" dirty="0" smtClean="0">
                <a:solidFill>
                  <a:srgbClr val="00B0F0"/>
                </a:solidFill>
                <a:effectLst>
                  <a:outerShdw blurRad="63500" dist="127000" dir="3000000" algn="ctr" rotWithShape="0">
                    <a:srgbClr val="000000">
                      <a:alpha val="80000"/>
                    </a:srgbClr>
                  </a:outerShdw>
                </a:effectLst>
              </a:rPr>
              <a:t>Discovery Groups</a:t>
            </a:r>
            <a:endParaRPr lang="en-US" sz="5400" i="1" dirty="0">
              <a:solidFill>
                <a:srgbClr val="00B0F0"/>
              </a:solidFill>
              <a:effectLst>
                <a:outerShdw blurRad="63500" dist="127000" dir="3000000" algn="ctr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59832" y="1052736"/>
            <a:ext cx="3048000" cy="2640244"/>
          </a:xfrm>
          <a:prstGeom prst="rect">
            <a:avLst/>
          </a:prstGeom>
          <a:effectLst>
            <a:outerShdw dist="35921" dir="27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27000" dir="3000000" algn="tl" rotWithShape="0">
                    <a:srgbClr val="000000">
                      <a:alpha val="80000"/>
                    </a:srgbClr>
                  </a:outerShdw>
                </a:effectLst>
              </a:rPr>
              <a:t>Discovery Groups</a:t>
            </a:r>
            <a:endParaRPr lang="en-GB" sz="4800" i="1" dirty="0">
              <a:solidFill>
                <a:srgbClr val="00B0F0"/>
              </a:solidFill>
              <a:effectLst>
                <a:outerShdw blurRad="63500" dist="1270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Leading a Discovery Group</a:t>
            </a:r>
            <a:endParaRPr lang="en-CA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the Discovery Group you will read a Bible passage and help them understand what the Bible says. </a:t>
            </a: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27000" dir="3000000" algn="tl" rotWithShape="0">
                    <a:srgbClr val="000000">
                      <a:alpha val="80000"/>
                    </a:srgbClr>
                  </a:outerShdw>
                </a:effectLst>
              </a:rPr>
              <a:t>Discovery Groups</a:t>
            </a:r>
            <a:endParaRPr lang="en-GB" sz="4800" i="1" dirty="0">
              <a:solidFill>
                <a:srgbClr val="00B0F0"/>
              </a:solidFill>
              <a:effectLst>
                <a:outerShdw blurRad="63500" dist="1270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en-CA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goal of the Discovery Group is that people discover Jesus Christ and obey Him in all things. </a:t>
            </a:r>
            <a:endParaRPr lang="en-CA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obey Christ they will live like Christ more and more and this will cause their family and friends to want to discover Jesus also. </a:t>
            </a: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27000" dir="3000000" algn="tl" rotWithShape="0">
                    <a:srgbClr val="000000">
                      <a:alpha val="80000"/>
                    </a:srgbClr>
                  </a:outerShdw>
                </a:effectLst>
              </a:rPr>
              <a:t>Discovery Groups</a:t>
            </a:r>
            <a:endParaRPr lang="en-GB" sz="4800" i="1" dirty="0">
              <a:solidFill>
                <a:srgbClr val="00B0F0"/>
              </a:solidFill>
              <a:effectLst>
                <a:outerShdw blurRad="63500" dist="1270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After welcome and introductions, use this simple outline below to lead the discussion.</a:t>
            </a:r>
          </a:p>
          <a:p>
            <a:pPr marL="539750" indent="-53975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*1. Ask: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“What are you thankful for this week?”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 this point the people in the group may not even believe in God, so do not open in prayer. </a:t>
            </a:r>
            <a:endParaRPr lang="en-CA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/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27000" dir="3000000" algn="tl" rotWithShape="0">
                    <a:srgbClr val="000000">
                      <a:alpha val="80000"/>
                    </a:srgbClr>
                  </a:outerShdw>
                </a:effectLst>
              </a:rPr>
              <a:t>Discovery Groups</a:t>
            </a:r>
            <a:endParaRPr lang="en-GB" sz="4800" i="1" dirty="0">
              <a:solidFill>
                <a:srgbClr val="00B0F0"/>
              </a:solidFill>
              <a:effectLst>
                <a:outerShdw blurRad="63500" dist="1270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When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people have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received Jesus Christ as their Savior this question will have prepared them to give thanks to God and will become a natural element of prayer. </a:t>
            </a:r>
            <a:endParaRPr lang="en-US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point you could say: </a:t>
            </a:r>
            <a:endParaRPr lang="en-US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What are we thankful for this week? Let’s pause and thank God for that.”</a:t>
            </a:r>
            <a:endParaRPr lang="en-CA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/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27000" dir="3000000" algn="tl" rotWithShape="0">
                    <a:srgbClr val="000000">
                      <a:alpha val="80000"/>
                    </a:srgbClr>
                  </a:outerShdw>
                </a:effectLst>
              </a:rPr>
              <a:t>Discovery Groups</a:t>
            </a:r>
            <a:endParaRPr lang="en-GB" sz="4800" i="1" dirty="0">
              <a:solidFill>
                <a:srgbClr val="00B0F0"/>
              </a:solidFill>
              <a:effectLst>
                <a:outerShdw blurRad="63500" dist="1270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	 Ask: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“What has stressed you out this week? What do you need for things to be better?”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Intercession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en-US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	 Ask: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“What are the needs of the people in your community?”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(Ministry)</a:t>
            </a:r>
          </a:p>
          <a:p>
            <a:pPr>
              <a:buNone/>
            </a:pPr>
            <a:r>
              <a:rPr lang="en-US" sz="1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Ask: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“How can we help each other with the needs expressed?”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(Ministry)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92696"/>
            <a:ext cx="8640960" cy="5760640"/>
          </a:xfrm>
        </p:spPr>
        <p:txBody>
          <a:bodyPr>
            <a:normAutofit/>
          </a:bodyPr>
          <a:lstStyle/>
          <a:p>
            <a:pPr marL="449263" indent="-449263">
              <a:buNone/>
            </a:pPr>
            <a:r>
              <a:rPr lang="en-US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Note: 5 through 8 below would not be asked the first time you meet.</a:t>
            </a:r>
            <a:r>
              <a:rPr lang="en-US" sz="3200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n-US" sz="3200" dirty="0" smtClean="0">
              <a:solidFill>
                <a:srgbClr val="00B0F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49263" indent="-449263">
              <a:buNone/>
            </a:pPr>
            <a:endParaRPr lang="en-CA" sz="1200" dirty="0" smtClean="0">
              <a:solidFill>
                <a:srgbClr val="00B0F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1813" indent="-531813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  Ask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“What did we talk about last week?”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Accountability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31813" indent="-531813">
              <a:buNone/>
            </a:pPr>
            <a:r>
              <a:rPr lang="en-US" sz="1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6.  Ask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US" sz="3200" b="1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Did you change anything in your life as a result of last week’s story?”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(Accountability/Obedience)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 startAt="6"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640960" cy="5832648"/>
          </a:xfrm>
        </p:spPr>
        <p:txBody>
          <a:bodyPr>
            <a:normAutofit/>
          </a:bodyPr>
          <a:lstStyle/>
          <a:p>
            <a:pPr marL="449263" indent="-449263">
              <a:buNone/>
            </a:pPr>
            <a:r>
              <a:rPr lang="en-US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Note: 5 through 8 below would not be asked the first time you meet.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7.  Ask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CA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“Did you get a chance to share the story with (the person you identified last week)?</a:t>
            </a:r>
            <a:r>
              <a:rPr lang="en-CA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(Accountability/Worship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lvl="0" indent="-514350">
              <a:buNone/>
            </a:pP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49263" indent="-449263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8.  Say: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“We identified several needs last week and planned to meet those needs”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Ask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“How did it go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?”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Accountability/Worship)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363272" cy="5733256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9.  Say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en-US" sz="3200" b="1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“Let’s see what the Bible teaches us this week. Read this week’s passage.”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(Scripture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buNone/>
            </a:pP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1813" indent="-531813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Ask someone to retell the passage in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their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own words, as though they were telling it to a friend who wasn’t there.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(Accountability/Evangelism)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363272" cy="5733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11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Ask the group: </a:t>
            </a:r>
            <a:r>
              <a:rPr lang="en-CA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“Do you agree with that retelling? Is there something they added or left out that they shouldn’t have?” </a:t>
            </a:r>
            <a:endParaRPr lang="en-CA" sz="3200" b="1" i="1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1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long as the group doesn’t miss a key element of the passage, continue. 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09328"/>
            <a:ext cx="8363272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miss something, read the passage again. 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1200" b="1" dirty="0" smtClean="0">
              <a:solidFill>
                <a:srgbClr val="00B0F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someone states something that isn’t in the passage, ask, </a:t>
            </a:r>
            <a:r>
              <a:rPr lang="en-CA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“Where did you find that in this passage?”</a:t>
            </a:r>
            <a:r>
              <a:rPr lang="en-CA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CA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1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Reread </a:t>
            </a:r>
            <a:r>
              <a:rPr lang="en-CA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passage, if necessary. (Priesthood of Believers/Group Correction)</a:t>
            </a: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363272" cy="5616624"/>
          </a:xfrm>
        </p:spPr>
        <p:txBody>
          <a:bodyPr>
            <a:noAutofit/>
          </a:bodyPr>
          <a:lstStyle/>
          <a:p>
            <a:pPr marL="531813" lvl="0" indent="-531813">
              <a:buNone/>
            </a:pPr>
            <a:r>
              <a:rPr lang="en-CA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12. </a:t>
            </a:r>
            <a:r>
              <a:rPr lang="en-CA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Ask</a:t>
            </a:r>
            <a:r>
              <a:rPr lang="en-CA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CA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“What does this passage teach us about God?” </a:t>
            </a:r>
            <a:r>
              <a:rPr lang="en-CA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(Priesthood of Believers /Discovery/Scripture</a:t>
            </a:r>
            <a:r>
              <a:rPr lang="en-CA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31813" lvl="0" indent="-531813">
              <a:buNone/>
            </a:pPr>
            <a:endParaRPr lang="en-CA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13. Ask</a:t>
            </a:r>
            <a:r>
              <a:rPr lang="en-US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“What does this passage teach us about humanity?” </a:t>
            </a:r>
            <a:r>
              <a:rPr lang="en-US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(Discovery/Scripture/Priesthood of Believers)</a:t>
            </a:r>
            <a:endParaRPr lang="en-CA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endParaRPr lang="en-CA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363272" cy="5472608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14.Ask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“If we believe this passage is from God, how must we change?”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en-US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After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several people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the group have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received Jesus Christ you could ask: </a:t>
            </a:r>
            <a:endParaRPr lang="en-US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>
              <a:buNone/>
            </a:pP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Since we believe this passage is from God, how must we change?”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(Discovery/Scripture/Obedience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</a:p>
          <a:p>
            <a:pPr marL="514350" indent="-51435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Priesthood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Believers)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08912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15. Ask: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“Who are you going to share this passage with before we meet again?”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(Evangelism/Replication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08912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16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Ask: 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“When do you want to meet again?”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This is a practical question. You may not get someone to commit to a twenty-six-week study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But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 can give your group the option to meet next week. If they are really seeking and if the meeting is filling a need, they will tell you they want to meet again.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1200" b="1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Note: </a:t>
            </a:r>
            <a:r>
              <a:rPr lang="en-US" sz="2000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*The above questions are taken from the book Contagious Disciple Making by David L. Watson and Paul D. Watson</a:t>
            </a:r>
            <a:endParaRPr lang="en-CA" sz="20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48680"/>
            <a:ext cx="8363272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Very Important Note to Discovery Group Leaders: </a:t>
            </a:r>
          </a:p>
          <a:p>
            <a:pPr marL="0" indent="0">
              <a:buNone/>
            </a:pPr>
            <a:endParaRPr lang="en-US" sz="1000" b="1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 </a:t>
            </a:r>
            <a:r>
              <a:rPr lang="en-US" sz="30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any time someone may want to invite </a:t>
            </a:r>
            <a:r>
              <a:rPr lang="en-US" sz="30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friends to your group. </a:t>
            </a:r>
          </a:p>
          <a:p>
            <a:pPr marL="0" indent="0">
              <a:buNone/>
            </a:pPr>
            <a:endParaRPr lang="en-US" sz="10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While </a:t>
            </a: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this may be </a:t>
            </a: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good, </a:t>
            </a: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it is </a:t>
            </a: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strongly recommended </a:t>
            </a: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you offer to help him/her to begin a Discovery Group of their </a:t>
            </a:r>
            <a:r>
              <a:rPr lang="en-US" sz="3000" u="sng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own with their friends.</a:t>
            </a:r>
          </a:p>
          <a:p>
            <a:pPr marL="0" indent="0">
              <a:buNone/>
            </a:pPr>
            <a:endParaRPr lang="en-US" sz="1000" u="sng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0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0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48680"/>
            <a:ext cx="8363272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Very Important Note to Discovery Group Leaders: </a:t>
            </a:r>
          </a:p>
          <a:p>
            <a:pPr marL="0" indent="0">
              <a:buNone/>
            </a:pPr>
            <a:endParaRPr lang="en-US" sz="1000" b="1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000" u="sng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u="sng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goal is not to grow your Discovery Group larger and larger, but to reproduce more and more Discovery Groups!</a:t>
            </a:r>
          </a:p>
          <a:p>
            <a:pPr marL="0" indent="0">
              <a:buNone/>
            </a:pPr>
            <a:endParaRPr lang="en-US" sz="1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person who wants to start a new group is </a:t>
            </a:r>
            <a:r>
              <a:rPr lang="en-US" sz="3200" u="sng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 equipped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you need to be available to lead this new group until you can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develop him/her or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someone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else as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new leader.</a:t>
            </a:r>
          </a:p>
          <a:p>
            <a:pPr marL="0" indent="0">
              <a:buNone/>
            </a:pPr>
            <a:endParaRPr lang="en-US" sz="3000" u="sng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0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0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48680"/>
            <a:ext cx="8363272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Group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members may have a variety of versions of the Bible. </a:t>
            </a:r>
            <a:endParaRPr lang="en-US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 fine, but they may not have a Bible at all and so you could provide Bibles for them or, because many people have mobile phones you could help them download the Bible on their phones. </a:t>
            </a:r>
            <a:endParaRPr lang="en-US" sz="3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down load the Bible on your phone, go to Apps and search for </a:t>
            </a:r>
            <a:r>
              <a:rPr lang="en-US" sz="3200" dirty="0" err="1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youversion</a:t>
            </a: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Bible is available in a variety of versions and languages.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48680"/>
            <a:ext cx="8363272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CA" sz="1200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following page in your workbook is a list of Scriptures that you could use as you begin a Discovery Group with those who are not yet Christians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1200" b="1" dirty="0" smtClean="0">
              <a:solidFill>
                <a:srgbClr val="00B0F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the next session we will have a Discovery Group Experience using these Questions.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0363" indent="-360363">
              <a:buNone/>
            </a:pP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765</TotalTime>
  <Words>775</Words>
  <Application>Microsoft Office PowerPoint</Application>
  <PresentationFormat>On-screen Show 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Discovery Groups</vt:lpstr>
      <vt:lpstr>Discovery Groups</vt:lpstr>
      <vt:lpstr>Discovery Groups</vt:lpstr>
      <vt:lpstr>Discovery Groups</vt:lpstr>
      <vt:lpstr>Discovery Groups</vt:lpstr>
      <vt:lpstr>Discovery Groups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 Middleton</dc:creator>
  <cp:lastModifiedBy>Al Middleton</cp:lastModifiedBy>
  <cp:revision>17</cp:revision>
  <dcterms:created xsi:type="dcterms:W3CDTF">2015-09-05T22:33:55Z</dcterms:created>
  <dcterms:modified xsi:type="dcterms:W3CDTF">2015-10-09T18:31:52Z</dcterms:modified>
</cp:coreProperties>
</file>