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1" r:id="rId2"/>
    <p:sldId id="258" r:id="rId3"/>
    <p:sldId id="262" r:id="rId4"/>
    <p:sldId id="263" r:id="rId5"/>
    <p:sldId id="269" r:id="rId6"/>
    <p:sldId id="272" r:id="rId7"/>
    <p:sldId id="266" r:id="rId8"/>
    <p:sldId id="268"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75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D595D268-F315-4F97-A83C-7B1C5EAF7261}"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95D268-F315-4F97-A83C-7B1C5EAF726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95D268-F315-4F97-A83C-7B1C5EAF7261}"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95D268-F315-4F97-A83C-7B1C5EAF726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95D268-F315-4F97-A83C-7B1C5EAF726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95D268-F315-4F97-A83C-7B1C5EAF726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95D268-F315-4F97-A83C-7B1C5EAF726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95D268-F315-4F97-A83C-7B1C5EAF726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D595D268-F315-4F97-A83C-7B1C5EAF7261}"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95D268-F315-4F97-A83C-7B1C5EAF726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9418B1-877A-409B-97D9-1B911A191E38}" type="datetimeFigureOut">
              <a:rPr lang="en-GB" smtClean="0"/>
              <a:pPr/>
              <a:t>08/10/2015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95D268-F315-4F97-A83C-7B1C5EAF726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79418B1-877A-409B-97D9-1B911A191E38}" type="datetimeFigureOut">
              <a:rPr lang="en-GB" smtClean="0"/>
              <a:pPr/>
              <a:t>08/10/2015</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595D268-F315-4F97-A83C-7B1C5EAF7261}"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67544" y="4077072"/>
            <a:ext cx="8208912" cy="1512168"/>
          </a:xfrm>
        </p:spPr>
        <p:txBody>
          <a:bodyPr>
            <a:normAutofit/>
            <a:scene3d>
              <a:camera prst="orthographicFront"/>
              <a:lightRig rig="soft" dir="t">
                <a:rot lat="0" lon="0" rev="10800000"/>
              </a:lightRig>
            </a:scene3d>
            <a:sp3d>
              <a:bevelT w="27940" h="12700"/>
              <a:contourClr>
                <a:srgbClr val="DDDDDD"/>
              </a:contourClr>
            </a:sp3d>
          </a:bodyPr>
          <a:lstStyle/>
          <a:p>
            <a:pPr algn="ctr"/>
            <a:r>
              <a:rPr lang="en-US" sz="4800" i="1" spc="150" dirty="0" smtClean="0">
                <a:ln w="11430"/>
                <a:solidFill>
                  <a:srgbClr val="00B0F0"/>
                </a:solidFill>
                <a:effectLst>
                  <a:outerShdw blurRad="63500" dist="114300" dir="3000000" algn="tl" rotWithShape="0">
                    <a:srgbClr val="000000">
                      <a:alpha val="80000"/>
                    </a:srgbClr>
                  </a:outerShdw>
                </a:effectLst>
                <a:latin typeface="Lucida Sans" pitchFamily="34" charset="0"/>
              </a:rPr>
              <a:t>W</a:t>
            </a:r>
            <a:r>
              <a:rPr lang="en-US" sz="4800" b="1" i="1" spc="150" dirty="0" smtClean="0">
                <a:ln w="11430"/>
                <a:solidFill>
                  <a:srgbClr val="00B0F0"/>
                </a:solidFill>
                <a:effectLst>
                  <a:outerShdw blurRad="63500" dist="114300" dir="3000000" algn="tl" rotWithShape="0">
                    <a:srgbClr val="000000">
                      <a:alpha val="80000"/>
                    </a:srgbClr>
                  </a:outerShdw>
                </a:effectLst>
                <a:latin typeface="Lucida Sans" pitchFamily="34" charset="0"/>
              </a:rPr>
              <a:t>hat is God</a:t>
            </a:r>
            <a:br>
              <a:rPr lang="en-US" sz="4800" b="1" i="1" spc="150" dirty="0" smtClean="0">
                <a:ln w="11430"/>
                <a:solidFill>
                  <a:srgbClr val="00B0F0"/>
                </a:solidFill>
                <a:effectLst>
                  <a:outerShdw blurRad="63500" dist="114300" dir="3000000" algn="tl" rotWithShape="0">
                    <a:srgbClr val="000000">
                      <a:alpha val="80000"/>
                    </a:srgbClr>
                  </a:outerShdw>
                </a:effectLst>
                <a:latin typeface="Lucida Sans" pitchFamily="34" charset="0"/>
              </a:rPr>
            </a:br>
            <a:r>
              <a:rPr lang="en-US" sz="4800" b="1" i="1" spc="150" dirty="0" smtClean="0">
                <a:ln w="11430"/>
                <a:solidFill>
                  <a:srgbClr val="00B0F0"/>
                </a:solidFill>
                <a:effectLst>
                  <a:outerShdw blurRad="63500" dist="114300" dir="3000000" algn="tl" rotWithShape="0">
                    <a:srgbClr val="000000">
                      <a:alpha val="80000"/>
                    </a:srgbClr>
                  </a:outerShdw>
                </a:effectLst>
                <a:latin typeface="Lucida Sans" pitchFamily="34" charset="0"/>
              </a:rPr>
              <a:t>Saying to You?</a:t>
            </a:r>
            <a:endParaRPr lang="en-US" sz="4800" b="1" i="1" spc="150" dirty="0">
              <a:ln w="11430"/>
              <a:solidFill>
                <a:srgbClr val="00B0F0"/>
              </a:solidFill>
              <a:effectLst>
                <a:outerShdw blurRad="63500" dist="114300" dir="3000000" algn="tl" rotWithShape="0">
                  <a:srgbClr val="000000">
                    <a:alpha val="80000"/>
                  </a:srgbClr>
                </a:outerShdw>
              </a:effectLst>
              <a:latin typeface="Lucida Sans" pitchFamily="34" charset="0"/>
            </a:endParaRPr>
          </a:p>
        </p:txBody>
      </p:sp>
      <p:pic>
        <p:nvPicPr>
          <p:cNvPr id="7" name="Picture 10"/>
          <p:cNvPicPr>
            <a:picLocks noChangeAspect="1" noChangeArrowheads="1"/>
          </p:cNvPicPr>
          <p:nvPr/>
        </p:nvPicPr>
        <p:blipFill>
          <a:blip r:embed="rId2" cstate="print"/>
          <a:srcRect/>
          <a:stretch>
            <a:fillRect/>
          </a:stretch>
        </p:blipFill>
        <p:spPr>
          <a:xfrm>
            <a:off x="2987824" y="980728"/>
            <a:ext cx="3168352" cy="2856113"/>
          </a:xfrm>
          <a:prstGeom prst="rect">
            <a:avLst/>
          </a:prstGeom>
          <a:effectLst>
            <a:outerShdw dist="35921" dir="2700000" algn="ctr" rotWithShape="0">
              <a:srgbClr val="000000"/>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Effect transition="in" filter="fade">
                                      <p:cBhvr>
                                        <p:cTn id="9" dur="2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050"/>
                                        </p:tgtEl>
                                        <p:attrNameLst>
                                          <p:attrName>style.visibility</p:attrName>
                                        </p:attrNameLst>
                                      </p:cBhvr>
                                      <p:to>
                                        <p:strVal val="visible"/>
                                      </p:to>
                                    </p:set>
                                    <p:anim calcmode="lin" valueType="num">
                                      <p:cBhvr>
                                        <p:cTn id="14" dur="1000" fill="hold"/>
                                        <p:tgtEl>
                                          <p:spTgt spid="2050"/>
                                        </p:tgtEl>
                                        <p:attrNameLst>
                                          <p:attrName>ppt_w</p:attrName>
                                        </p:attrNameLst>
                                      </p:cBhvr>
                                      <p:tavLst>
                                        <p:tav tm="0">
                                          <p:val>
                                            <p:fltVal val="0"/>
                                          </p:val>
                                        </p:tav>
                                        <p:tav tm="100000">
                                          <p:val>
                                            <p:strVal val="#ppt_w"/>
                                          </p:val>
                                        </p:tav>
                                      </p:tavLst>
                                    </p:anim>
                                    <p:anim calcmode="lin" valueType="num">
                                      <p:cBhvr>
                                        <p:cTn id="15" dur="1000" fill="hold"/>
                                        <p:tgtEl>
                                          <p:spTgt spid="2050"/>
                                        </p:tgtEl>
                                        <p:attrNameLst>
                                          <p:attrName>ppt_h</p:attrName>
                                        </p:attrNameLst>
                                      </p:cBhvr>
                                      <p:tavLst>
                                        <p:tav tm="0">
                                          <p:val>
                                            <p:fltVal val="0"/>
                                          </p:val>
                                        </p:tav>
                                        <p:tav tm="100000">
                                          <p:val>
                                            <p:strVal val="#ppt_h"/>
                                          </p:val>
                                        </p:tav>
                                      </p:tavLst>
                                    </p:anim>
                                    <p:animEffect transition="in" filter="fade">
                                      <p:cBhvr>
                                        <p:cTn id="16"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404664"/>
            <a:ext cx="8424936" cy="864096"/>
          </a:xfrm>
        </p:spPr>
        <p:txBody>
          <a:bodyPr>
            <a:noAutofit/>
          </a:bodyPr>
          <a:lstStyle/>
          <a:p>
            <a:pPr algn="ctr"/>
            <a:r>
              <a:rPr lang="en-GB" sz="4400" i="1" spc="150" dirty="0" smtClean="0">
                <a:ln w="11430"/>
                <a:solidFill>
                  <a:srgbClr val="00B0F0"/>
                </a:solidFill>
                <a:effectLst>
                  <a:outerShdw blurRad="63500" dist="114300" dir="3000000" algn="tl" rotWithShape="0">
                    <a:srgbClr val="000000">
                      <a:alpha val="80000"/>
                    </a:srgbClr>
                  </a:outerShdw>
                </a:effectLst>
                <a:latin typeface="Lucida Sans" pitchFamily="34" charset="0"/>
              </a:rPr>
              <a:t>What is God Saying to You?</a:t>
            </a:r>
            <a:endParaRPr lang="en-GB" sz="4400" dirty="0">
              <a:latin typeface="Lucida Sans" pitchFamily="34" charset="0"/>
            </a:endParaRPr>
          </a:p>
        </p:txBody>
      </p:sp>
      <p:sp>
        <p:nvSpPr>
          <p:cNvPr id="3" name="Subtitle 2"/>
          <p:cNvSpPr>
            <a:spLocks noGrp="1"/>
          </p:cNvSpPr>
          <p:nvPr>
            <p:ph type="subTitle" idx="1"/>
          </p:nvPr>
        </p:nvSpPr>
        <p:spPr>
          <a:xfrm>
            <a:off x="533400" y="1484784"/>
            <a:ext cx="7854696" cy="4752528"/>
          </a:xfrm>
        </p:spPr>
        <p:txBody>
          <a:bodyPr>
            <a:noAutofit/>
          </a:bodyPr>
          <a:lstStyle/>
          <a:p>
            <a:pPr algn="l"/>
            <a:r>
              <a:rPr lang="en-GB" dirty="0" smtClean="0">
                <a:effectLst>
                  <a:outerShdw blurRad="63500" dist="114300" dir="3000000" algn="ctr" rotWithShape="0">
                    <a:srgbClr val="000000">
                      <a:alpha val="80000"/>
                    </a:srgbClr>
                  </a:outerShdw>
                </a:effectLst>
                <a:latin typeface="Arial" pitchFamily="34" charset="0"/>
                <a:cs typeface="Arial" pitchFamily="34" charset="0"/>
              </a:rPr>
              <a:t>Form groups of 4 to 6 people. </a:t>
            </a:r>
            <a:endParaRPr lang="en-CA" dirty="0" smtClean="0">
              <a:effectLst>
                <a:outerShdw blurRad="63500" dist="114300" dir="3000000" algn="ctr" rotWithShape="0">
                  <a:srgbClr val="000000">
                    <a:alpha val="80000"/>
                  </a:srgbClr>
                </a:outerShdw>
              </a:effectLst>
              <a:latin typeface="Arial" pitchFamily="34" charset="0"/>
              <a:cs typeface="Arial" pitchFamily="34" charset="0"/>
            </a:endParaRPr>
          </a:p>
          <a:p>
            <a:pPr algn="l"/>
            <a:r>
              <a:rPr lang="en-GB" dirty="0" smtClean="0">
                <a:effectLst>
                  <a:outerShdw blurRad="63500" dist="114300" dir="3000000" algn="ctr" rotWithShape="0">
                    <a:srgbClr val="000000">
                      <a:alpha val="80000"/>
                    </a:srgbClr>
                  </a:outerShdw>
                </a:effectLst>
                <a:latin typeface="Arial" pitchFamily="34" charset="0"/>
                <a:cs typeface="Arial" pitchFamily="34" charset="0"/>
              </a:rPr>
              <a:t>Appoint a Leader and use the following questions for your group discussion.</a:t>
            </a:r>
          </a:p>
          <a:p>
            <a:pPr algn="l"/>
            <a:r>
              <a:rPr lang="en-GB" dirty="0" smtClean="0">
                <a:effectLst>
                  <a:outerShdw blurRad="63500" dist="114300" dir="3000000" algn="ctr" rotWithShape="0">
                    <a:srgbClr val="000000">
                      <a:alpha val="80000"/>
                    </a:srgbClr>
                  </a:outerShdw>
                </a:effectLst>
                <a:latin typeface="Arial" pitchFamily="34" charset="0"/>
                <a:cs typeface="Arial" pitchFamily="34" charset="0"/>
              </a:rPr>
              <a:t> </a:t>
            </a:r>
            <a:r>
              <a:rPr lang="en-US" dirty="0" smtClean="0">
                <a:effectLst>
                  <a:outerShdw blurRad="63500" dist="114300" dir="3000000" algn="ctr" rotWithShape="0">
                    <a:srgbClr val="000000">
                      <a:alpha val="80000"/>
                    </a:srgbClr>
                  </a:outerShdw>
                </a:effectLst>
                <a:latin typeface="Arial" pitchFamily="34" charset="0"/>
                <a:cs typeface="Arial" pitchFamily="34" charset="0"/>
              </a:rPr>
              <a:t>1.   Ask: </a:t>
            </a:r>
            <a:r>
              <a:rPr lang="en-US"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“What has stressed you out in ministry? What needs to change for things to be better?” </a:t>
            </a:r>
            <a:endParaRPr lang="en-CA"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a:p>
            <a:pPr algn="l"/>
            <a:r>
              <a:rPr lang="en-US" dirty="0" smtClean="0">
                <a:effectLst>
                  <a:outerShdw blurRad="63500" dist="114300" dir="3000000" algn="ctr" rotWithShape="0">
                    <a:srgbClr val="000000">
                      <a:alpha val="80000"/>
                    </a:srgbClr>
                  </a:outerShdw>
                </a:effectLst>
                <a:latin typeface="Arial" pitchFamily="34" charset="0"/>
                <a:cs typeface="Arial" pitchFamily="34" charset="0"/>
              </a:rPr>
              <a:t>2.  Ask: </a:t>
            </a:r>
            <a:r>
              <a:rPr lang="en-US"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“What new insight from this training are you thankful for?”</a:t>
            </a:r>
            <a:endParaRPr lang="en-CA"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a:p>
            <a:pPr algn="l"/>
            <a:r>
              <a:rPr lang="en-US" dirty="0" smtClean="0">
                <a:effectLst>
                  <a:outerShdw blurRad="63500" dist="114300" dir="3000000" algn="ctr" rotWithShape="0">
                    <a:srgbClr val="000000">
                      <a:alpha val="80000"/>
                    </a:srgbClr>
                  </a:outerShdw>
                </a:effectLst>
                <a:latin typeface="Arial" pitchFamily="34" charset="0"/>
                <a:cs typeface="Arial" pitchFamily="34" charset="0"/>
              </a:rPr>
              <a:t>3.  Say:</a:t>
            </a:r>
            <a:r>
              <a:rPr lang="en-US" i="1" dirty="0" smtClean="0">
                <a:effectLst>
                  <a:outerShdw blurRad="63500" dist="114300" dir="3000000" algn="ctr" rotWithShape="0">
                    <a:srgbClr val="000000">
                      <a:alpha val="80000"/>
                    </a:srgbClr>
                  </a:outerShdw>
                </a:effectLst>
                <a:latin typeface="Arial" pitchFamily="34" charset="0"/>
                <a:cs typeface="Arial" pitchFamily="34" charset="0"/>
              </a:rPr>
              <a:t> </a:t>
            </a:r>
            <a:r>
              <a:rPr lang="en-US"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“Review the Elements of the Process needed to have a Spontaneous Disciple Making ministry.” </a:t>
            </a:r>
            <a:r>
              <a:rPr lang="en-US" i="1" dirty="0" smtClean="0">
                <a:effectLst>
                  <a:outerShdw blurRad="63500" dist="114300" dir="3000000" algn="ctr" rotWithShape="0">
                    <a:srgbClr val="000000">
                      <a:alpha val="80000"/>
                    </a:srgbClr>
                  </a:outerShdw>
                </a:effectLst>
                <a:latin typeface="Arial" pitchFamily="34" charset="0"/>
                <a:cs typeface="Arial" pitchFamily="34" charset="0"/>
              </a:rPr>
              <a:t>(Find them on Page 5 in your workbook)</a:t>
            </a:r>
            <a:endParaRPr lang="en-CA"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404664"/>
            <a:ext cx="8424936" cy="864096"/>
          </a:xfrm>
        </p:spPr>
        <p:txBody>
          <a:bodyPr>
            <a:noAutofit/>
          </a:bodyPr>
          <a:lstStyle/>
          <a:p>
            <a:pPr algn="ctr"/>
            <a:r>
              <a:rPr lang="en-GB" sz="4400" i="1" spc="150" dirty="0" smtClean="0">
                <a:ln w="11430"/>
                <a:solidFill>
                  <a:srgbClr val="00B0F0"/>
                </a:solidFill>
                <a:effectLst>
                  <a:outerShdw blurRad="63500" dist="114300" dir="3000000" algn="tl" rotWithShape="0">
                    <a:srgbClr val="000000">
                      <a:alpha val="80000"/>
                    </a:srgbClr>
                  </a:outerShdw>
                </a:effectLst>
                <a:latin typeface="Lucida Sans" pitchFamily="34" charset="0"/>
              </a:rPr>
              <a:t>What is God Saying to You?</a:t>
            </a:r>
            <a:endParaRPr lang="en-GB" sz="4400" dirty="0">
              <a:latin typeface="Lucida Sans" pitchFamily="34" charset="0"/>
            </a:endParaRPr>
          </a:p>
        </p:txBody>
      </p:sp>
      <p:sp>
        <p:nvSpPr>
          <p:cNvPr id="3" name="Subtitle 2"/>
          <p:cNvSpPr>
            <a:spLocks noGrp="1"/>
          </p:cNvSpPr>
          <p:nvPr>
            <p:ph type="subTitle" idx="1"/>
          </p:nvPr>
        </p:nvSpPr>
        <p:spPr>
          <a:xfrm>
            <a:off x="533400" y="1484784"/>
            <a:ext cx="7854696" cy="4752528"/>
          </a:xfrm>
        </p:spPr>
        <p:txBody>
          <a:bodyPr>
            <a:noAutofit/>
          </a:bodyPr>
          <a:lstStyle/>
          <a:p>
            <a:pPr marL="514350" lvl="0" indent="-514350" algn="l">
              <a:buClr>
                <a:schemeClr val="tx1"/>
              </a:buClr>
              <a:buFont typeface="+mj-lt"/>
              <a:buAutoNum type="arabicPeriod" startAt="4"/>
            </a:pPr>
            <a:r>
              <a:rPr lang="en-CA"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Ask someone to describe the Elements of the Process in their own words, as though they were explaining them to a friend who wasn’t here.</a:t>
            </a:r>
            <a:r>
              <a:rPr lang="en-CA"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t>
            </a:r>
          </a:p>
          <a:p>
            <a:pPr marL="514350" lvl="0" indent="-514350" algn="l">
              <a:buClr>
                <a:schemeClr val="tx1"/>
              </a:buClr>
              <a:buFont typeface="+mj-lt"/>
              <a:buAutoNum type="arabicPeriod" startAt="4"/>
            </a:pPr>
            <a:r>
              <a:rPr lang="en-CA" dirty="0" smtClean="0">
                <a:effectLst>
                  <a:outerShdw blurRad="63500" dist="114300" dir="3000000" algn="ctr" rotWithShape="0">
                    <a:srgbClr val="000000">
                      <a:alpha val="80000"/>
                    </a:srgbClr>
                  </a:outerShdw>
                </a:effectLst>
                <a:latin typeface="Arial" pitchFamily="34" charset="0"/>
                <a:cs typeface="Arial" pitchFamily="34" charset="0"/>
              </a:rPr>
              <a:t> Ask the group: </a:t>
            </a:r>
            <a:r>
              <a:rPr lang="en-CA"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“Do you agree with that description? Is there anything they left out that they shouldn’t have?” </a:t>
            </a:r>
            <a:r>
              <a:rPr lang="en-CA" dirty="0" smtClean="0">
                <a:effectLst>
                  <a:outerShdw blurRad="63500" dist="114300" dir="3000000" algn="ctr" rotWithShape="0">
                    <a:srgbClr val="000000">
                      <a:alpha val="80000"/>
                    </a:srgbClr>
                  </a:outerShdw>
                </a:effectLst>
                <a:latin typeface="Arial" pitchFamily="34" charset="0"/>
                <a:cs typeface="Arial" pitchFamily="34" charset="0"/>
              </a:rPr>
              <a:t> </a:t>
            </a:r>
          </a:p>
          <a:p>
            <a:pPr marL="514350" lvl="0" indent="-514350" algn="l">
              <a:buClr>
                <a:schemeClr val="tx1"/>
              </a:buClr>
              <a:buFont typeface="+mj-lt"/>
              <a:buAutoNum type="arabicPeriod" startAt="4"/>
            </a:pPr>
            <a:r>
              <a:rPr lang="en-CA" dirty="0" smtClean="0">
                <a:effectLst>
                  <a:outerShdw blurRad="63500" dist="114300" dir="3000000" algn="ctr" rotWithShape="0">
                    <a:srgbClr val="000000">
                      <a:alpha val="80000"/>
                    </a:srgbClr>
                  </a:outerShdw>
                </a:effectLst>
                <a:latin typeface="Arial" pitchFamily="34" charset="0"/>
                <a:cs typeface="Arial" pitchFamily="34" charset="0"/>
              </a:rPr>
              <a:t>Ask: </a:t>
            </a:r>
            <a:r>
              <a:rPr lang="en-CA"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“What did this Spontaneous Disciple Making workshop teach us about God and His plan?” </a:t>
            </a:r>
            <a:endParaRPr lang="en-CA" i="1"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404664"/>
            <a:ext cx="8424936" cy="864096"/>
          </a:xfrm>
        </p:spPr>
        <p:txBody>
          <a:bodyPr>
            <a:noAutofit/>
          </a:bodyPr>
          <a:lstStyle/>
          <a:p>
            <a:pPr algn="ctr"/>
            <a:r>
              <a:rPr lang="en-GB" sz="4000" i="1" spc="150" dirty="0" smtClean="0">
                <a:ln w="11430"/>
                <a:solidFill>
                  <a:srgbClr val="00B0F0"/>
                </a:solidFill>
                <a:effectLst>
                  <a:outerShdw blurRad="63500" dist="114300" dir="3000000" algn="tl" rotWithShape="0">
                    <a:srgbClr val="000000">
                      <a:alpha val="80000"/>
                    </a:srgbClr>
                  </a:outerShdw>
                </a:effectLst>
                <a:latin typeface="Lucida Sans" pitchFamily="34" charset="0"/>
              </a:rPr>
              <a:t>What is God Saying to You?</a:t>
            </a:r>
            <a:endParaRPr lang="en-GB" sz="4000" dirty="0">
              <a:latin typeface="Lucida Sans" pitchFamily="34" charset="0"/>
            </a:endParaRPr>
          </a:p>
        </p:txBody>
      </p:sp>
      <p:sp>
        <p:nvSpPr>
          <p:cNvPr id="3" name="Subtitle 2"/>
          <p:cNvSpPr>
            <a:spLocks noGrp="1"/>
          </p:cNvSpPr>
          <p:nvPr>
            <p:ph type="subTitle" idx="1"/>
          </p:nvPr>
        </p:nvSpPr>
        <p:spPr>
          <a:xfrm>
            <a:off x="533400" y="1484784"/>
            <a:ext cx="7854696" cy="4752528"/>
          </a:xfrm>
        </p:spPr>
        <p:txBody>
          <a:bodyPr>
            <a:noAutofit/>
          </a:bodyPr>
          <a:lstStyle/>
          <a:p>
            <a:pPr marL="514350" lvl="0" indent="-514350" algn="l">
              <a:buClr>
                <a:schemeClr val="tx1"/>
              </a:buClr>
              <a:buFont typeface="+mj-lt"/>
              <a:buAutoNum type="arabicPeriod" startAt="7"/>
            </a:pPr>
            <a:r>
              <a:rPr lang="en-CA" sz="2800" dirty="0" smtClean="0">
                <a:effectLst>
                  <a:outerShdw blurRad="63500" dist="114300" dir="3000000" algn="ctr" rotWithShape="0">
                    <a:srgbClr val="000000">
                      <a:alpha val="80000"/>
                    </a:srgbClr>
                  </a:outerShdw>
                </a:effectLst>
                <a:latin typeface="Arial" pitchFamily="34" charset="0"/>
                <a:cs typeface="Arial" pitchFamily="34" charset="0"/>
              </a:rPr>
              <a:t>Ask: </a:t>
            </a:r>
            <a:r>
              <a:rPr lang="en-CA" sz="28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“What did this workshop teach us about our church and community?”</a:t>
            </a:r>
            <a:r>
              <a:rPr lang="en-US" sz="28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t>
            </a:r>
            <a:endParaRPr lang="en-CA" sz="28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a:p>
            <a:pPr marL="514350" lvl="0" indent="-514350" algn="l">
              <a:buClr>
                <a:schemeClr val="tx1"/>
              </a:buClr>
              <a:buFont typeface="+mj-lt"/>
              <a:buAutoNum type="arabicPeriod" startAt="7"/>
            </a:pPr>
            <a:r>
              <a:rPr lang="en-CA" sz="2800" dirty="0" smtClean="0">
                <a:effectLst>
                  <a:outerShdw blurRad="63500" dist="114300" dir="3000000" algn="ctr" rotWithShape="0">
                    <a:srgbClr val="000000">
                      <a:alpha val="80000"/>
                    </a:srgbClr>
                  </a:outerShdw>
                </a:effectLst>
                <a:latin typeface="Arial" pitchFamily="34" charset="0"/>
                <a:cs typeface="Arial" pitchFamily="34" charset="0"/>
              </a:rPr>
              <a:t>Ask: </a:t>
            </a:r>
            <a:r>
              <a:rPr lang="en-CA" sz="28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“If we believe these new insights we learned in this training are from God, how must we change?”</a:t>
            </a:r>
            <a:r>
              <a:rPr lang="en-CA" sz="28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t>
            </a:r>
            <a:r>
              <a:rPr lang="en-US" sz="28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t>
            </a:r>
            <a:endParaRPr lang="en-CA" sz="28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a:p>
            <a:pPr marL="514350" lvl="0" indent="-514350" algn="l">
              <a:buClr>
                <a:schemeClr val="tx1"/>
              </a:buClr>
              <a:buFont typeface="+mj-lt"/>
              <a:buAutoNum type="arabicPeriod" startAt="7"/>
            </a:pPr>
            <a:r>
              <a:rPr lang="en-CA" sz="2800" dirty="0" smtClean="0">
                <a:effectLst>
                  <a:outerShdw blurRad="63500" dist="114300" dir="3000000" algn="ctr" rotWithShape="0">
                    <a:srgbClr val="000000">
                      <a:alpha val="80000"/>
                    </a:srgbClr>
                  </a:outerShdw>
                </a:effectLst>
                <a:latin typeface="Arial" pitchFamily="34" charset="0"/>
                <a:cs typeface="Arial" pitchFamily="34" charset="0"/>
              </a:rPr>
              <a:t>Ask: </a:t>
            </a:r>
            <a:r>
              <a:rPr lang="en-CA" sz="28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“Who are you going to share this Spontaneous Disciple Making Process with?” </a:t>
            </a:r>
            <a:r>
              <a:rPr lang="en-CA" sz="2800" b="1" i="1" dirty="0" smtClean="0">
                <a:effectLst>
                  <a:outerShdw blurRad="63500" dist="114300" dir="3000000" algn="ctr" rotWithShape="0">
                    <a:srgbClr val="000000">
                      <a:alpha val="80000"/>
                    </a:srgbClr>
                  </a:outerShdw>
                </a:effectLst>
                <a:latin typeface="Arial" pitchFamily="34" charset="0"/>
                <a:cs typeface="Arial" pitchFamily="34" charset="0"/>
              </a:rPr>
              <a:t>(Consider those on your Prayer Calendar – Pastors consider sharing with your church leaders and other Pastors)</a:t>
            </a:r>
            <a:endParaRPr lang="en-CA" sz="2800"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404664"/>
            <a:ext cx="8424936" cy="864096"/>
          </a:xfrm>
        </p:spPr>
        <p:txBody>
          <a:bodyPr>
            <a:noAutofit/>
          </a:bodyPr>
          <a:lstStyle/>
          <a:p>
            <a:pPr algn="ctr"/>
            <a:r>
              <a:rPr lang="en-GB" sz="4000" i="1" spc="150" dirty="0" smtClean="0">
                <a:ln w="11430"/>
                <a:solidFill>
                  <a:srgbClr val="00B0F0"/>
                </a:solidFill>
                <a:effectLst>
                  <a:outerShdw blurRad="63500" dist="114300" dir="3000000" algn="tl" rotWithShape="0">
                    <a:srgbClr val="000000">
                      <a:alpha val="80000"/>
                    </a:srgbClr>
                  </a:outerShdw>
                </a:effectLst>
                <a:latin typeface="Lucida Sans" pitchFamily="34" charset="0"/>
              </a:rPr>
              <a:t>What is God Saying to You?</a:t>
            </a:r>
            <a:endParaRPr lang="en-GB" sz="4000" dirty="0">
              <a:latin typeface="Lucida Sans" pitchFamily="34" charset="0"/>
            </a:endParaRPr>
          </a:p>
        </p:txBody>
      </p:sp>
      <p:sp>
        <p:nvSpPr>
          <p:cNvPr id="3" name="Subtitle 2"/>
          <p:cNvSpPr>
            <a:spLocks noGrp="1"/>
          </p:cNvSpPr>
          <p:nvPr>
            <p:ph type="subTitle" idx="1"/>
          </p:nvPr>
        </p:nvSpPr>
        <p:spPr>
          <a:xfrm>
            <a:off x="533400" y="1772816"/>
            <a:ext cx="7854696" cy="4464496"/>
          </a:xfrm>
        </p:spPr>
        <p:txBody>
          <a:bodyPr>
            <a:noAutofit/>
          </a:bodyPr>
          <a:lstStyle/>
          <a:p>
            <a:pPr algn="l"/>
            <a:r>
              <a:rPr lang="en-CA" sz="28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Note:</a:t>
            </a:r>
            <a:r>
              <a:rPr lang="en-CA" sz="2800" i="1" dirty="0" smtClean="0">
                <a:effectLst>
                  <a:outerShdw blurRad="63500" dist="114300" dir="3000000" algn="ctr" rotWithShape="0">
                    <a:srgbClr val="000000">
                      <a:alpha val="80000"/>
                    </a:srgbClr>
                  </a:outerShdw>
                </a:effectLst>
                <a:latin typeface="Arial" pitchFamily="34" charset="0"/>
                <a:cs typeface="Arial" pitchFamily="34" charset="0"/>
              </a:rPr>
              <a:t> This Spontaneous Disciple Making Process has been designed to be simple to pass on to other people. </a:t>
            </a:r>
            <a:endParaRPr lang="en-CA" sz="2800" i="1" dirty="0" smtClean="0">
              <a:effectLst>
                <a:outerShdw blurRad="63500" dist="114300" dir="3000000" algn="ctr" rotWithShape="0">
                  <a:srgbClr val="000000">
                    <a:alpha val="80000"/>
                  </a:srgbClr>
                </a:outerShdw>
              </a:effectLst>
              <a:latin typeface="Arial" pitchFamily="34" charset="0"/>
              <a:cs typeface="Arial" pitchFamily="34" charset="0"/>
            </a:endParaRPr>
          </a:p>
          <a:p>
            <a:pPr algn="l"/>
            <a:r>
              <a:rPr lang="en-CA" sz="2800" i="1" dirty="0" smtClean="0">
                <a:effectLst>
                  <a:outerShdw blurRad="63500" dist="114300" dir="3000000" algn="ctr" rotWithShape="0">
                    <a:srgbClr val="000000">
                      <a:alpha val="80000"/>
                    </a:srgbClr>
                  </a:outerShdw>
                </a:effectLst>
                <a:latin typeface="Arial" pitchFamily="34" charset="0"/>
                <a:cs typeface="Arial" pitchFamily="34" charset="0"/>
              </a:rPr>
              <a:t>As </a:t>
            </a:r>
            <a:r>
              <a:rPr lang="en-CA" sz="2800" i="1" dirty="0" smtClean="0">
                <a:effectLst>
                  <a:outerShdw blurRad="63500" dist="114300" dir="3000000" algn="ctr" rotWithShape="0">
                    <a:srgbClr val="000000">
                      <a:alpha val="80000"/>
                    </a:srgbClr>
                  </a:outerShdw>
                </a:effectLst>
                <a:latin typeface="Arial" pitchFamily="34" charset="0"/>
                <a:cs typeface="Arial" pitchFamily="34" charset="0"/>
              </a:rPr>
              <a:t>you share this strategy with your friends and they are interested you could invite them to attend the next DCI Training </a:t>
            </a:r>
            <a:r>
              <a:rPr lang="en-CA" sz="2800" i="1" dirty="0" smtClean="0">
                <a:effectLst>
                  <a:outerShdw blurRad="63500" dist="114300" dir="3000000" algn="ctr" rotWithShape="0">
                    <a:srgbClr val="000000">
                      <a:alpha val="80000"/>
                    </a:srgbClr>
                  </a:outerShdw>
                </a:effectLst>
                <a:latin typeface="Arial" pitchFamily="34" charset="0"/>
                <a:cs typeface="Arial" pitchFamily="34" charset="0"/>
              </a:rPr>
              <a:t>Workshop. </a:t>
            </a:r>
            <a:endParaRPr lang="en-CA" sz="2800"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404664"/>
            <a:ext cx="8424936" cy="864096"/>
          </a:xfrm>
        </p:spPr>
        <p:txBody>
          <a:bodyPr>
            <a:noAutofit/>
          </a:bodyPr>
          <a:lstStyle/>
          <a:p>
            <a:pPr algn="ctr"/>
            <a:r>
              <a:rPr lang="en-GB" sz="4000" i="1" spc="150" dirty="0" smtClean="0">
                <a:ln w="11430"/>
                <a:solidFill>
                  <a:srgbClr val="00B0F0"/>
                </a:solidFill>
                <a:effectLst>
                  <a:outerShdw blurRad="63500" dist="114300" dir="3000000" algn="tl" rotWithShape="0">
                    <a:srgbClr val="000000">
                      <a:alpha val="80000"/>
                    </a:srgbClr>
                  </a:outerShdw>
                </a:effectLst>
                <a:latin typeface="Lucida Sans" pitchFamily="34" charset="0"/>
              </a:rPr>
              <a:t>What is God Saying to You?</a:t>
            </a:r>
            <a:endParaRPr lang="en-GB" sz="4000" dirty="0">
              <a:latin typeface="Lucida Sans" pitchFamily="34" charset="0"/>
            </a:endParaRPr>
          </a:p>
        </p:txBody>
      </p:sp>
      <p:sp>
        <p:nvSpPr>
          <p:cNvPr id="3" name="Subtitle 2"/>
          <p:cNvSpPr>
            <a:spLocks noGrp="1"/>
          </p:cNvSpPr>
          <p:nvPr>
            <p:ph type="subTitle" idx="1"/>
          </p:nvPr>
        </p:nvSpPr>
        <p:spPr>
          <a:xfrm>
            <a:off x="533400" y="1484784"/>
            <a:ext cx="7854696" cy="4752528"/>
          </a:xfrm>
        </p:spPr>
        <p:txBody>
          <a:bodyPr>
            <a:noAutofit/>
          </a:bodyPr>
          <a:lstStyle/>
          <a:p>
            <a:pPr algn="l"/>
            <a:r>
              <a:rPr lang="en-CA" sz="2800" i="1" dirty="0" smtClean="0">
                <a:effectLst>
                  <a:outerShdw blurRad="63500" dist="114300" dir="3000000" algn="ctr" rotWithShape="0">
                    <a:srgbClr val="000000">
                      <a:alpha val="80000"/>
                    </a:srgbClr>
                  </a:outerShdw>
                </a:effectLst>
                <a:latin typeface="Arial" pitchFamily="34" charset="0"/>
                <a:cs typeface="Arial" pitchFamily="34" charset="0"/>
              </a:rPr>
              <a:t>Even </a:t>
            </a:r>
            <a:r>
              <a:rPr lang="en-CA" sz="2800" i="1" dirty="0" smtClean="0">
                <a:effectLst>
                  <a:outerShdw blurRad="63500" dist="114300" dir="3000000" algn="ctr" rotWithShape="0">
                    <a:srgbClr val="000000">
                      <a:alpha val="80000"/>
                    </a:srgbClr>
                  </a:outerShdw>
                </a:effectLst>
                <a:latin typeface="Arial" pitchFamily="34" charset="0"/>
                <a:cs typeface="Arial" pitchFamily="34" charset="0"/>
              </a:rPr>
              <a:t>better would be to have them gather a group of other interested people (Just like with the Discovery Group Strategy) and share this training with them by reading through it together and help them implement the elements of the process in their church and community</a:t>
            </a:r>
            <a:r>
              <a:rPr lang="en-CA" sz="2800" i="1" dirty="0" smtClean="0">
                <a:effectLst>
                  <a:outerShdw blurRad="63500" dist="114300" dir="3000000" algn="ctr" rotWithShape="0">
                    <a:srgbClr val="000000">
                      <a:alpha val="80000"/>
                    </a:srgbClr>
                  </a:outerShdw>
                </a:effectLst>
                <a:latin typeface="Arial" pitchFamily="34" charset="0"/>
                <a:cs typeface="Arial" pitchFamily="34" charset="0"/>
              </a:rPr>
              <a:t>.</a:t>
            </a:r>
            <a:r>
              <a:rPr lang="en-CA" sz="2800" b="1" i="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 </a:t>
            </a:r>
            <a:endParaRPr lang="en-CA" sz="2800" b="1" i="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a:p>
            <a:pPr algn="l"/>
            <a:endParaRPr lang="en-CA" sz="1200" b="1" i="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a:p>
            <a:pPr algn="l"/>
            <a:r>
              <a:rPr lang="en-CA" sz="2800" b="1" i="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Dynamic </a:t>
            </a:r>
            <a:r>
              <a:rPr lang="en-CA" sz="2800" b="1" i="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Churches International is also available to help you begin this process and also to train other people. (See Request form below)</a:t>
            </a:r>
            <a:endParaRPr lang="en-CA" sz="2800"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a:p>
            <a:pPr algn="l"/>
            <a:endParaRPr lang="en-CA" sz="2800"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60648"/>
            <a:ext cx="8424936" cy="1224136"/>
          </a:xfrm>
        </p:spPr>
        <p:txBody>
          <a:bodyPr>
            <a:noAutofit/>
          </a:bodyPr>
          <a:lstStyle/>
          <a:p>
            <a:pPr algn="ctr"/>
            <a:r>
              <a:rPr lang="en-GB" sz="4000" i="1" spc="150" dirty="0" smtClean="0">
                <a:ln w="11430"/>
                <a:solidFill>
                  <a:srgbClr val="00B0F0"/>
                </a:solidFill>
                <a:effectLst>
                  <a:outerShdw blurRad="63500" dist="114300" dir="3000000" algn="tl" rotWithShape="0">
                    <a:srgbClr val="000000">
                      <a:alpha val="80000"/>
                    </a:srgbClr>
                  </a:outerShdw>
                </a:effectLst>
                <a:latin typeface="Lucida Sans" pitchFamily="34" charset="0"/>
              </a:rPr>
              <a:t>Comments and Request for Help to Begin</a:t>
            </a:r>
            <a:endParaRPr lang="en-GB" sz="4000" dirty="0">
              <a:latin typeface="Lucida Sans" pitchFamily="34" charset="0"/>
            </a:endParaRPr>
          </a:p>
        </p:txBody>
      </p:sp>
      <p:sp>
        <p:nvSpPr>
          <p:cNvPr id="3" name="Subtitle 2"/>
          <p:cNvSpPr>
            <a:spLocks noGrp="1"/>
          </p:cNvSpPr>
          <p:nvPr>
            <p:ph type="subTitle" idx="1"/>
          </p:nvPr>
        </p:nvSpPr>
        <p:spPr>
          <a:xfrm>
            <a:off x="533400" y="1484784"/>
            <a:ext cx="7854696" cy="4752528"/>
          </a:xfrm>
        </p:spPr>
        <p:txBody>
          <a:bodyPr>
            <a:noAutofit/>
          </a:bodyPr>
          <a:lstStyle/>
          <a:p>
            <a:pPr lvl="0" algn="l">
              <a:buClr>
                <a:schemeClr val="tx1"/>
              </a:buClr>
              <a:buFont typeface="Wingdings" pitchFamily="2" charset="2"/>
              <a:buChar char="q"/>
            </a:pPr>
            <a:r>
              <a:rPr lang="en-GB" sz="2500" dirty="0" smtClean="0">
                <a:effectLst>
                  <a:outerShdw blurRad="63500" dist="114300" dir="3000000" algn="ctr" rotWithShape="0">
                    <a:srgbClr val="000000">
                      <a:alpha val="80000"/>
                    </a:srgbClr>
                  </a:outerShdw>
                </a:effectLst>
                <a:latin typeface="Arial" pitchFamily="34" charset="0"/>
                <a:cs typeface="Arial" pitchFamily="34" charset="0"/>
              </a:rPr>
              <a:t>  I believe God has spoken to me during this Training</a:t>
            </a:r>
            <a:endParaRPr lang="en-CA" sz="2500" dirty="0" smtClean="0">
              <a:effectLst>
                <a:outerShdw blurRad="63500" dist="114300" dir="3000000" algn="ctr" rotWithShape="0">
                  <a:srgbClr val="000000">
                    <a:alpha val="80000"/>
                  </a:srgbClr>
                </a:outerShdw>
              </a:effectLst>
              <a:latin typeface="Arial" pitchFamily="34" charset="0"/>
              <a:cs typeface="Arial" pitchFamily="34" charset="0"/>
            </a:endParaRPr>
          </a:p>
          <a:p>
            <a:pPr algn="l">
              <a:buClr>
                <a:schemeClr val="tx1"/>
              </a:buClr>
            </a:pPr>
            <a:r>
              <a:rPr lang="en-GB" sz="2500" dirty="0" smtClean="0">
                <a:effectLst>
                  <a:outerShdw blurRad="63500" dist="114300" dir="3000000" algn="ctr" rotWithShape="0">
                    <a:srgbClr val="000000">
                      <a:alpha val="80000"/>
                    </a:srgbClr>
                  </a:outerShdw>
                </a:effectLst>
                <a:latin typeface="Arial" pitchFamily="34" charset="0"/>
                <a:cs typeface="Arial" pitchFamily="34" charset="0"/>
              </a:rPr>
              <a:t>Comments: ________________________________</a:t>
            </a:r>
          </a:p>
          <a:p>
            <a:pPr algn="l">
              <a:buClr>
                <a:schemeClr val="tx1"/>
              </a:buClr>
              <a:buFont typeface="Wingdings" pitchFamily="2" charset="2"/>
              <a:buChar char="q"/>
            </a:pPr>
            <a:r>
              <a:rPr lang="en-GB" sz="2500" dirty="0" smtClean="0">
                <a:effectLst>
                  <a:outerShdw blurRad="63500" dist="114300" dir="3000000" algn="ctr" rotWithShape="0">
                    <a:srgbClr val="000000">
                      <a:alpha val="80000"/>
                    </a:srgbClr>
                  </a:outerShdw>
                </a:effectLst>
                <a:latin typeface="Arial" pitchFamily="34" charset="0"/>
                <a:cs typeface="Arial" pitchFamily="34" charset="0"/>
              </a:rPr>
              <a:t>  I would like to begin to develop a Spontaneous Disciple Making ministry using the Discovery Group Strategy.</a:t>
            </a:r>
            <a:endParaRPr lang="en-CA" sz="2500" dirty="0" smtClean="0">
              <a:effectLst>
                <a:outerShdw blurRad="63500" dist="114300" dir="3000000" algn="ctr" rotWithShape="0">
                  <a:srgbClr val="000000">
                    <a:alpha val="80000"/>
                  </a:srgbClr>
                </a:outerShdw>
              </a:effectLst>
              <a:latin typeface="Arial" pitchFamily="34" charset="0"/>
              <a:cs typeface="Arial" pitchFamily="34" charset="0"/>
            </a:endParaRPr>
          </a:p>
          <a:p>
            <a:pPr algn="l">
              <a:buClr>
                <a:schemeClr val="tx1"/>
              </a:buClr>
              <a:buFont typeface="Wingdings" pitchFamily="2" charset="2"/>
              <a:buChar char="q"/>
            </a:pPr>
            <a:r>
              <a:rPr lang="en-GB" sz="2500" dirty="0" smtClean="0">
                <a:effectLst>
                  <a:outerShdw blurRad="63500" dist="114300" dir="3000000" algn="ctr" rotWithShape="0">
                    <a:srgbClr val="000000">
                      <a:alpha val="80000"/>
                    </a:srgbClr>
                  </a:outerShdw>
                </a:effectLst>
                <a:latin typeface="Arial" pitchFamily="34" charset="0"/>
                <a:cs typeface="Arial" pitchFamily="34" charset="0"/>
              </a:rPr>
              <a:t>  Could you please connect me with someone who I can pray with and who can help me if I have any questions?</a:t>
            </a:r>
            <a:endParaRPr lang="en-CA" sz="2500" dirty="0" smtClean="0">
              <a:effectLst>
                <a:outerShdw blurRad="63500" dist="114300" dir="3000000" algn="ctr" rotWithShape="0">
                  <a:srgbClr val="000000">
                    <a:alpha val="80000"/>
                  </a:srgbClr>
                </a:outerShdw>
              </a:effectLst>
              <a:latin typeface="Arial" pitchFamily="34" charset="0"/>
              <a:cs typeface="Arial" pitchFamily="34" charset="0"/>
            </a:endParaRPr>
          </a:p>
          <a:p>
            <a:pPr algn="l">
              <a:buClr>
                <a:schemeClr val="tx1"/>
              </a:buClr>
            </a:pPr>
            <a:r>
              <a:rPr lang="en-GB" sz="2500" dirty="0" smtClean="0">
                <a:effectLst>
                  <a:outerShdw blurRad="63500" dist="114300" dir="3000000" algn="ctr" rotWithShape="0">
                    <a:srgbClr val="000000">
                      <a:alpha val="80000"/>
                    </a:srgbClr>
                  </a:outerShdw>
                </a:effectLst>
                <a:latin typeface="Arial" pitchFamily="34" charset="0"/>
                <a:cs typeface="Arial" pitchFamily="34" charset="0"/>
              </a:rPr>
              <a:t>My Name: _________________________________</a:t>
            </a:r>
            <a:endParaRPr lang="en-CA" sz="2500" dirty="0" smtClean="0">
              <a:effectLst>
                <a:outerShdw blurRad="63500" dist="114300" dir="3000000" algn="ctr" rotWithShape="0">
                  <a:srgbClr val="000000">
                    <a:alpha val="80000"/>
                  </a:srgbClr>
                </a:outerShdw>
              </a:effectLst>
              <a:latin typeface="Arial" pitchFamily="34" charset="0"/>
              <a:cs typeface="Arial" pitchFamily="34" charset="0"/>
            </a:endParaRPr>
          </a:p>
          <a:p>
            <a:pPr algn="l">
              <a:buClr>
                <a:schemeClr val="tx1"/>
              </a:buClr>
            </a:pPr>
            <a:r>
              <a:rPr lang="en-GB" sz="2500" dirty="0" smtClean="0">
                <a:effectLst>
                  <a:outerShdw blurRad="63500" dist="114300" dir="3000000" algn="ctr" rotWithShape="0">
                    <a:srgbClr val="000000">
                      <a:alpha val="80000"/>
                    </a:srgbClr>
                  </a:outerShdw>
                </a:effectLst>
                <a:latin typeface="Arial" pitchFamily="34" charset="0"/>
                <a:cs typeface="Arial" pitchFamily="34" charset="0"/>
              </a:rPr>
              <a:t>Address: __________________________________</a:t>
            </a:r>
            <a:endParaRPr lang="en-CA" sz="2500" dirty="0" smtClean="0">
              <a:effectLst>
                <a:outerShdw blurRad="63500" dist="114300" dir="3000000" algn="ctr" rotWithShape="0">
                  <a:srgbClr val="000000">
                    <a:alpha val="80000"/>
                  </a:srgbClr>
                </a:outerShdw>
              </a:effectLst>
              <a:latin typeface="Arial" pitchFamily="34" charset="0"/>
              <a:cs typeface="Arial" pitchFamily="34" charset="0"/>
            </a:endParaRPr>
          </a:p>
          <a:p>
            <a:pPr algn="l">
              <a:buClr>
                <a:schemeClr val="tx1"/>
              </a:buClr>
            </a:pPr>
            <a:r>
              <a:rPr lang="en-GB" sz="2500" dirty="0" smtClean="0">
                <a:effectLst>
                  <a:outerShdw blurRad="63500" dist="114300" dir="3000000" algn="ctr" rotWithShape="0">
                    <a:srgbClr val="000000">
                      <a:alpha val="80000"/>
                    </a:srgbClr>
                  </a:outerShdw>
                </a:effectLst>
                <a:latin typeface="Arial" pitchFamily="34" charset="0"/>
                <a:cs typeface="Arial" pitchFamily="34" charset="0"/>
              </a:rPr>
              <a:t>Phone Number: ____________ Email ___________</a:t>
            </a:r>
            <a:endParaRPr lang="en-CA" sz="2500"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8" dur="1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5" dur="1000"/>
                                        <p:tgtEl>
                                          <p:spTgt spid="3">
                                            <p:txEl>
                                              <p:pRg st="4" end="4"/>
                                            </p:txEl>
                                          </p:spTgt>
                                        </p:tgtEl>
                                      </p:cBhvr>
                                    </p:animEffect>
                                  </p:childTnLst>
                                </p:cTn>
                              </p:par>
                              <p:par>
                                <p:cTn id="36" presetID="53" presetClass="entr" presetSubtype="0" fill="hold" grpId="0"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p:cTn id="38"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0" dur="1000"/>
                                        <p:tgtEl>
                                          <p:spTgt spid="3">
                                            <p:txEl>
                                              <p:pRg st="5" end="5"/>
                                            </p:txEl>
                                          </p:spTgt>
                                        </p:tgtEl>
                                      </p:cBhvr>
                                    </p:animEffect>
                                  </p:childTnLst>
                                </p:cTn>
                              </p:par>
                              <p:par>
                                <p:cTn id="41" presetID="53" presetClass="entr" presetSubtype="0" fill="hold" grpId="0"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5"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370</TotalTime>
  <Words>366</Words>
  <Application>Microsoft Office PowerPoint</Application>
  <PresentationFormat>On-screen Show (4:3)</PresentationFormat>
  <Paragraphs>30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Flow</vt:lpstr>
      <vt:lpstr>What is God Saying to You?</vt:lpstr>
      <vt:lpstr>What is God Saying to You?</vt:lpstr>
      <vt:lpstr>What is God Saying to You?</vt:lpstr>
      <vt:lpstr>What is God Saying to You?</vt:lpstr>
      <vt:lpstr>What is God Saying to You?</vt:lpstr>
      <vt:lpstr>What is God Saying to You?</vt:lpstr>
      <vt:lpstr>Comments and Request for Help to Begin</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 Middleton</dc:creator>
  <cp:lastModifiedBy>Al Middleton</cp:lastModifiedBy>
  <cp:revision>8</cp:revision>
  <dcterms:created xsi:type="dcterms:W3CDTF">2015-09-09T16:14:23Z</dcterms:created>
  <dcterms:modified xsi:type="dcterms:W3CDTF">2015-10-08T16:47:19Z</dcterms:modified>
</cp:coreProperties>
</file>