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56" r:id="rId2"/>
    <p:sldId id="276" r:id="rId3"/>
    <p:sldId id="259" r:id="rId4"/>
    <p:sldId id="261" r:id="rId5"/>
    <p:sldId id="260" r:id="rId6"/>
    <p:sldId id="265" r:id="rId7"/>
    <p:sldId id="266" r:id="rId8"/>
    <p:sldId id="283" r:id="rId9"/>
    <p:sldId id="278" r:id="rId10"/>
    <p:sldId id="284" r:id="rId11"/>
    <p:sldId id="267" r:id="rId12"/>
    <p:sldId id="270" r:id="rId13"/>
    <p:sldId id="274" r:id="rId14"/>
    <p:sldId id="275" r:id="rId15"/>
    <p:sldId id="272" r:id="rId16"/>
    <p:sldId id="277" r:id="rId17"/>
    <p:sldId id="281" r:id="rId18"/>
    <p:sldId id="268" r:id="rId19"/>
    <p:sldId id="264" r:id="rId20"/>
  </p:sldIdLst>
  <p:sldSz cx="9144000" cy="6858000" type="letter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FFFF00"/>
    <a:srgbClr val="000000"/>
    <a:srgbClr val="FF0000"/>
    <a:srgbClr val="66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56" autoAdjust="0"/>
    <p:restoredTop sz="94660"/>
  </p:normalViewPr>
  <p:slideViewPr>
    <p:cSldViewPr>
      <p:cViewPr>
        <p:scale>
          <a:sx n="70" d="100"/>
          <a:sy n="70" d="100"/>
        </p:scale>
        <p:origin x="-51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8195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8196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8197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8198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8199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8200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8201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8202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8203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8204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8205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8206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8207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8208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8209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8210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8211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8212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8213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8214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8215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8216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8217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8218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8219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8220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8221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8222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8223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8224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8225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8226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8227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8228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8229" name="Rectangle 37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230" name="Rectangle 3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231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232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6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233" name="Rectangle 4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5C152B6-E007-4F4E-A44E-B1F1EA7EE0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4C5C7A-58C3-4A3D-9264-944E6CFAAB6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AB44AE-5F50-48DA-8F5E-F131AD38B2A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70350A-5AB5-41EE-AFD4-213754ABB1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10FF62-91FE-4E7D-8839-77D6965A991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2E7C26-EAA6-4D02-9CEA-F3D3F51262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349870-B567-486B-95FA-48B36A6546E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6DF05C-8C9E-47D6-82FF-B7007B1982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8EF3E0-E6C0-49A0-BF82-EC39D1903C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B18F60-BD02-445A-B7C1-E6F46831838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AF697C-5EC7-4608-A8E4-198033C23CF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78563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785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78563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2814AE4A-59DA-48BA-9089-F4B10126D5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7171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7172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7173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7174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175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7176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7177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7178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7179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7180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181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182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183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184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185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186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187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188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189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190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191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192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193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194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195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7196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7197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7198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199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200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7201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7202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7203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204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7205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206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207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208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7209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AAC0E51-DB73-4A22-83F2-6B617450BA57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640" y="4869160"/>
            <a:ext cx="6480720" cy="1224136"/>
          </a:xfrm>
        </p:spPr>
        <p:txBody>
          <a:bodyPr/>
          <a:lstStyle/>
          <a:p>
            <a:r>
              <a:rPr lang="en-US" dirty="0" smtClean="0"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</a:rPr>
              <a:t>Are Your Efforts Producing the Results You Want?</a:t>
            </a:r>
            <a:endParaRPr lang="en-US" dirty="0">
              <a:effectLst>
                <a:outerShdw blurRad="63500" dist="114300" dir="3000000" algn="tl">
                  <a:srgbClr val="000000">
                    <a:alpha val="80000"/>
                  </a:srgbClr>
                </a:outerShdw>
              </a:effectLst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3717032"/>
            <a:ext cx="8208912" cy="888099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4800" b="1" i="1" spc="150" dirty="0" smtClean="0">
                <a:ln w="11430"/>
                <a:solidFill>
                  <a:srgbClr val="00B0F0"/>
                </a:solidFill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  <a:latin typeface="Lucida Sans" pitchFamily="34" charset="0"/>
              </a:rPr>
              <a:t>Choosing Our Priorities</a:t>
            </a:r>
            <a:endParaRPr lang="en-US" sz="4800" b="1" i="1" spc="150" dirty="0">
              <a:ln w="11430"/>
              <a:solidFill>
                <a:srgbClr val="00B0F0"/>
              </a:solidFill>
              <a:effectLst>
                <a:outerShdw blurRad="63500" dist="114300" dir="3000000" algn="tl" rotWithShape="0">
                  <a:srgbClr val="000000">
                    <a:alpha val="80000"/>
                  </a:srgbClr>
                </a:outerShdw>
              </a:effectLst>
              <a:latin typeface="Lucida Sans" pitchFamily="34" charset="0"/>
            </a:endParaRPr>
          </a:p>
        </p:txBody>
      </p:sp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987824" y="764704"/>
            <a:ext cx="3168352" cy="2856113"/>
          </a:xfrm>
          <a:prstGeom prst="rect">
            <a:avLst/>
          </a:prstGeom>
          <a:effectLst>
            <a:outerShdw dist="35921" dir="2700000" algn="ctr" rotWithShape="0">
              <a:srgbClr val="000000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uiExpand="1" build="p"/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0" name="Text Box 40"/>
          <p:cNvSpPr txBox="1">
            <a:spLocks noChangeArrowheads="1"/>
          </p:cNvSpPr>
          <p:nvPr/>
        </p:nvSpPr>
        <p:spPr bwMode="auto">
          <a:xfrm>
            <a:off x="1043609" y="740702"/>
            <a:ext cx="70580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Effort   			      Results</a:t>
            </a:r>
          </a:p>
        </p:txBody>
      </p:sp>
      <p:sp>
        <p:nvSpPr>
          <p:cNvPr id="30765" name="Rectangle 45"/>
          <p:cNvSpPr>
            <a:spLocks noChangeArrowheads="1"/>
          </p:cNvSpPr>
          <p:nvPr/>
        </p:nvSpPr>
        <p:spPr bwMode="auto">
          <a:xfrm>
            <a:off x="1691680" y="1196752"/>
            <a:ext cx="1150938" cy="470345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30766" name="Rectangle 46"/>
          <p:cNvSpPr>
            <a:spLocks noChangeArrowheads="1"/>
          </p:cNvSpPr>
          <p:nvPr/>
        </p:nvSpPr>
        <p:spPr bwMode="auto">
          <a:xfrm>
            <a:off x="6228185" y="1196752"/>
            <a:ext cx="1150937" cy="470345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1547664" y="361201"/>
            <a:ext cx="597666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(The following are based on the </a:t>
            </a:r>
            <a:r>
              <a:rPr kumimoji="0" lang="en-US" altLang="zh-CN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Pereto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 Principle.)</a:t>
            </a: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69" name="Group 57"/>
          <p:cNvGraphicFramePr>
            <a:graphicFrameLocks noGrp="1"/>
          </p:cNvGraphicFramePr>
          <p:nvPr>
            <p:ph/>
          </p:nvPr>
        </p:nvGraphicFramePr>
        <p:xfrm>
          <a:off x="1043607" y="932724"/>
          <a:ext cx="7200801" cy="5136521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/>
                  </a:outerShdw>
                </a:effectLst>
              </a:tblPr>
              <a:tblGrid>
                <a:gridCol w="1049472"/>
                <a:gridCol w="1245289"/>
                <a:gridCol w="2601784"/>
                <a:gridCol w="1224136"/>
                <a:gridCol w="1080120"/>
              </a:tblGrid>
              <a:tr h="10293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100%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100%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78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80%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80%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64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60%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60%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64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40%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40%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64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20%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20%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352" name="Text Box 40"/>
          <p:cNvSpPr txBox="1">
            <a:spLocks noChangeArrowheads="1"/>
          </p:cNvSpPr>
          <p:nvPr/>
        </p:nvSpPr>
        <p:spPr bwMode="auto">
          <a:xfrm>
            <a:off x="971600" y="476672"/>
            <a:ext cx="705802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</a:t>
            </a:r>
            <a:r>
              <a:rPr lang="en-US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Effort   </a:t>
            </a:r>
            <a:r>
              <a:rPr lang="en-US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	</a:t>
            </a:r>
            <a:r>
              <a:rPr lang="en-US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en-US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US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Results</a:t>
            </a:r>
            <a:endParaRPr lang="en-US" sz="2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3363" name="Line 51"/>
          <p:cNvSpPr>
            <a:spLocks noChangeShapeType="1"/>
          </p:cNvSpPr>
          <p:nvPr/>
        </p:nvSpPr>
        <p:spPr bwMode="auto">
          <a:xfrm flipV="1">
            <a:off x="3275856" y="1988839"/>
            <a:ext cx="2664296" cy="3096342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>
            <a:outerShdw blurRad="50800" dist="38100" dir="2700000" algn="tl" rotWithShape="0">
              <a:prstClr val="black"/>
            </a:outerShdw>
          </a:effectLst>
        </p:spPr>
        <p:txBody>
          <a:bodyPr/>
          <a:lstStyle/>
          <a:p>
            <a:endParaRPr lang="en-CA"/>
          </a:p>
        </p:txBody>
      </p:sp>
      <p:sp>
        <p:nvSpPr>
          <p:cNvPr id="13370" name="Text Box 58"/>
          <p:cNvSpPr txBox="1">
            <a:spLocks noChangeArrowheads="1"/>
          </p:cNvSpPr>
          <p:nvPr/>
        </p:nvSpPr>
        <p:spPr bwMode="auto">
          <a:xfrm>
            <a:off x="2627784" y="3501008"/>
            <a:ext cx="324135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</a:rPr>
              <a:t>20% of your 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</a:rPr>
              <a:t>effort </a:t>
            </a:r>
            <a:r>
              <a:rPr lang="en-US" sz="2400" b="1" dirty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</a:rPr>
              <a:t>produces 80% of the actual meaningful results!</a:t>
            </a:r>
          </a:p>
        </p:txBody>
      </p:sp>
      <p:sp>
        <p:nvSpPr>
          <p:cNvPr id="13371" name="Text Box 59"/>
          <p:cNvSpPr txBox="1">
            <a:spLocks noChangeArrowheads="1"/>
          </p:cNvSpPr>
          <p:nvPr/>
        </p:nvSpPr>
        <p:spPr bwMode="auto">
          <a:xfrm>
            <a:off x="2123728" y="1316765"/>
            <a:ext cx="324036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rgbClr val="00B0F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</a:rPr>
              <a:t>It is also true that 80% of your </a:t>
            </a:r>
            <a:r>
              <a:rPr lang="en-US" sz="2400" b="1" dirty="0" smtClean="0">
                <a:solidFill>
                  <a:srgbClr val="00B0F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</a:rPr>
              <a:t>effort </a:t>
            </a:r>
            <a:r>
              <a:rPr lang="en-US" sz="2400" b="1" dirty="0">
                <a:solidFill>
                  <a:srgbClr val="00B0F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</a:rPr>
              <a:t>produces 20% of the actual meaningful results!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52" grpId="0"/>
      <p:bldP spid="13363" grpId="0" animBg="1"/>
      <p:bldP spid="13370" grpId="0"/>
      <p:bldP spid="1337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411" name="Group 51"/>
          <p:cNvGraphicFramePr>
            <a:graphicFrameLocks noGrp="1"/>
          </p:cNvGraphicFramePr>
          <p:nvPr>
            <p:ph/>
          </p:nvPr>
        </p:nvGraphicFramePr>
        <p:xfrm>
          <a:off x="1043608" y="908053"/>
          <a:ext cx="6768753" cy="5209247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/>
                  </a:outerShdw>
                </a:effectLst>
              </a:tblPr>
              <a:tblGrid>
                <a:gridCol w="1080121"/>
                <a:gridCol w="1080120"/>
                <a:gridCol w="2376263"/>
                <a:gridCol w="1224136"/>
                <a:gridCol w="1008113"/>
              </a:tblGrid>
              <a:tr h="10435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100%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100%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421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80%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80%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64%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421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60%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60%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406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40%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40%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406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20%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5%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20% 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400" name="Text Box 40"/>
          <p:cNvSpPr txBox="1">
            <a:spLocks noChangeArrowheads="1"/>
          </p:cNvSpPr>
          <p:nvPr/>
        </p:nvSpPr>
        <p:spPr bwMode="auto">
          <a:xfrm>
            <a:off x="1115616" y="404664"/>
            <a:ext cx="61206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/>
            </a:outerShdw>
          </a:effec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Effort   </a:t>
            </a: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	   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Results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15410" name="Group 50"/>
          <p:cNvGrpSpPr>
            <a:grpSpLocks/>
          </p:cNvGrpSpPr>
          <p:nvPr/>
        </p:nvGrpSpPr>
        <p:grpSpPr bwMode="auto">
          <a:xfrm>
            <a:off x="2123729" y="2564904"/>
            <a:ext cx="4680519" cy="3552395"/>
            <a:chOff x="1111" y="1797"/>
            <a:chExt cx="3493" cy="2359"/>
          </a:xfrm>
          <a:effectLst>
            <a:outerShdw blurRad="50800" dist="38100" dir="2700000" algn="tl" rotWithShape="0">
              <a:prstClr val="black"/>
            </a:outerShdw>
          </a:effectLst>
        </p:grpSpPr>
        <p:sp>
          <p:nvSpPr>
            <p:cNvPr id="15403" name="Line 43"/>
            <p:cNvSpPr>
              <a:spLocks noChangeShapeType="1"/>
            </p:cNvSpPr>
            <p:nvPr/>
          </p:nvSpPr>
          <p:spPr bwMode="auto">
            <a:xfrm flipV="1">
              <a:off x="1852" y="1797"/>
              <a:ext cx="1905" cy="2117"/>
            </a:xfrm>
            <a:prstGeom prst="line">
              <a:avLst/>
            </a:prstGeom>
            <a:noFill/>
            <a:ln w="57150">
              <a:solidFill>
                <a:schemeClr val="bg1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15405" name="Rectangle 45"/>
            <p:cNvSpPr>
              <a:spLocks noChangeArrowheads="1"/>
            </p:cNvSpPr>
            <p:nvPr/>
          </p:nvSpPr>
          <p:spPr bwMode="auto">
            <a:xfrm>
              <a:off x="1111" y="3884"/>
              <a:ext cx="794" cy="272"/>
            </a:xfrm>
            <a:prstGeom prst="rect">
              <a:avLst/>
            </a:prstGeom>
            <a:solidFill>
              <a:schemeClr val="bg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5406" name="Rectangle 46"/>
            <p:cNvSpPr>
              <a:spLocks noChangeArrowheads="1"/>
            </p:cNvSpPr>
            <p:nvPr/>
          </p:nvSpPr>
          <p:spPr bwMode="auto">
            <a:xfrm>
              <a:off x="3704" y="1797"/>
              <a:ext cx="900" cy="2359"/>
            </a:xfrm>
            <a:prstGeom prst="rect">
              <a:avLst/>
            </a:prstGeom>
            <a:solidFill>
              <a:schemeClr val="bg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 dirty="0">
                <a:solidFill>
                  <a:schemeClr val="bg1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15412" name="Text Box 52"/>
          <p:cNvSpPr txBox="1">
            <a:spLocks noChangeArrowheads="1"/>
          </p:cNvSpPr>
          <p:nvPr/>
        </p:nvSpPr>
        <p:spPr bwMode="auto">
          <a:xfrm>
            <a:off x="2195736" y="2372884"/>
            <a:ext cx="316835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</a:rPr>
              <a:t>5% of your 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</a:rPr>
              <a:t>effort </a:t>
            </a:r>
            <a:r>
              <a:rPr lang="en-US" sz="2400" b="1" dirty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</a:rPr>
              <a:t>produce 64% of the actual meaningful results!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00" grpId="0"/>
      <p:bldP spid="154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89" name="Group 53"/>
          <p:cNvGraphicFramePr>
            <a:graphicFrameLocks noGrp="1"/>
          </p:cNvGraphicFramePr>
          <p:nvPr>
            <p:ph/>
          </p:nvPr>
        </p:nvGraphicFramePr>
        <p:xfrm>
          <a:off x="1331640" y="908050"/>
          <a:ext cx="6984777" cy="5232404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/>
                  </a:outerShdw>
                </a:effectLst>
              </a:tblPr>
              <a:tblGrid>
                <a:gridCol w="1018679"/>
                <a:gridCol w="1076755"/>
                <a:gridCol w="2729102"/>
                <a:gridCol w="1152128"/>
                <a:gridCol w="1008113"/>
              </a:tblGrid>
              <a:tr h="10127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100%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100%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12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80%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80%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98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60%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60%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50%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98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40%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40%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8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20% 5%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1%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20% 5% 1%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376" name="Text Box 40"/>
          <p:cNvSpPr txBox="1">
            <a:spLocks noChangeArrowheads="1"/>
          </p:cNvSpPr>
          <p:nvPr/>
        </p:nvSpPr>
        <p:spPr bwMode="auto">
          <a:xfrm>
            <a:off x="1115616" y="476672"/>
            <a:ext cx="705802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 </a:t>
            </a:r>
            <a:r>
              <a:rPr lang="en-US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Effort   </a:t>
            </a:r>
            <a:r>
              <a:rPr lang="en-US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		  </a:t>
            </a:r>
            <a:r>
              <a:rPr lang="en-US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Results</a:t>
            </a:r>
            <a:endParaRPr lang="en-US" sz="2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14396" name="Group 60"/>
          <p:cNvGrpSpPr>
            <a:grpSpLocks/>
          </p:cNvGrpSpPr>
          <p:nvPr/>
        </p:nvGrpSpPr>
        <p:grpSpPr bwMode="auto">
          <a:xfrm>
            <a:off x="2340212" y="3501008"/>
            <a:ext cx="4968092" cy="2639421"/>
            <a:chOff x="1383" y="2341"/>
            <a:chExt cx="3085" cy="1782"/>
          </a:xfrm>
          <a:effectLst>
            <a:outerShdw blurRad="50800" dist="38100" dir="2700000" algn="tl" rotWithShape="0">
              <a:prstClr val="black"/>
            </a:outerShdw>
          </a:effectLst>
        </p:grpSpPr>
        <p:grpSp>
          <p:nvGrpSpPr>
            <p:cNvPr id="14393" name="Group 57"/>
            <p:cNvGrpSpPr>
              <a:grpSpLocks/>
            </p:cNvGrpSpPr>
            <p:nvPr/>
          </p:nvGrpSpPr>
          <p:grpSpPr bwMode="auto">
            <a:xfrm>
              <a:off x="1383" y="2341"/>
              <a:ext cx="3085" cy="1782"/>
              <a:chOff x="1383" y="2341"/>
              <a:chExt cx="3085" cy="1782"/>
            </a:xfrm>
          </p:grpSpPr>
          <p:sp>
            <p:nvSpPr>
              <p:cNvPr id="14380" name="Line 44"/>
              <p:cNvSpPr>
                <a:spLocks noChangeShapeType="1"/>
              </p:cNvSpPr>
              <p:nvPr/>
            </p:nvSpPr>
            <p:spPr bwMode="auto">
              <a:xfrm flipV="1">
                <a:off x="2053" y="2390"/>
                <a:ext cx="1699" cy="1653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4390" name="Rectangle 54"/>
              <p:cNvSpPr>
                <a:spLocks noChangeArrowheads="1"/>
              </p:cNvSpPr>
              <p:nvPr/>
            </p:nvSpPr>
            <p:spPr bwMode="auto">
              <a:xfrm>
                <a:off x="1383" y="4043"/>
                <a:ext cx="674" cy="80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4391" name="Rectangle 55"/>
              <p:cNvSpPr>
                <a:spLocks noChangeArrowheads="1"/>
              </p:cNvSpPr>
              <p:nvPr/>
            </p:nvSpPr>
            <p:spPr bwMode="auto">
              <a:xfrm>
                <a:off x="3753" y="2341"/>
                <a:ext cx="715" cy="1750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</p:grpSp>
        <p:sp>
          <p:nvSpPr>
            <p:cNvPr id="14394" name="Text Box 58"/>
            <p:cNvSpPr txBox="1">
              <a:spLocks noChangeArrowheads="1"/>
            </p:cNvSpPr>
            <p:nvPr/>
          </p:nvSpPr>
          <p:spPr bwMode="auto">
            <a:xfrm>
              <a:off x="1647" y="2779"/>
              <a:ext cx="2098" cy="10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/>
              </a:outerShdw>
            </a:effec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 b="1" dirty="0">
                  <a:solidFill>
                    <a:srgbClr val="FFFF00"/>
                  </a:solidFill>
                  <a:effectLst>
                    <a:outerShdw blurRad="63500" dist="114300" dir="3000000" algn="ctr" rotWithShape="0">
                      <a:srgbClr val="000000">
                        <a:alpha val="80000"/>
                      </a:srgbClr>
                    </a:outerShdw>
                  </a:effectLst>
                </a:rPr>
                <a:t>1% of your </a:t>
              </a:r>
              <a:r>
                <a:rPr lang="en-US" sz="2400" b="1" dirty="0" smtClean="0">
                  <a:solidFill>
                    <a:srgbClr val="FFFF00"/>
                  </a:solidFill>
                  <a:effectLst>
                    <a:outerShdw blurRad="63500" dist="114300" dir="3000000" algn="ctr" rotWithShape="0">
                      <a:srgbClr val="000000">
                        <a:alpha val="80000"/>
                      </a:srgbClr>
                    </a:outerShdw>
                  </a:effectLst>
                </a:rPr>
                <a:t>effort </a:t>
              </a:r>
              <a:r>
                <a:rPr lang="en-US" sz="2400" b="1" dirty="0">
                  <a:solidFill>
                    <a:srgbClr val="FFFF00"/>
                  </a:solidFill>
                  <a:effectLst>
                    <a:outerShdw blurRad="63500" dist="114300" dir="3000000" algn="ctr" rotWithShape="0">
                      <a:srgbClr val="000000">
                        <a:alpha val="80000"/>
                      </a:srgbClr>
                    </a:outerShdw>
                  </a:effectLst>
                </a:rPr>
                <a:t>produce 50% of the actual meaningful results!</a:t>
              </a:r>
            </a:p>
          </p:txBody>
        </p:sp>
      </p:grpSp>
      <p:sp>
        <p:nvSpPr>
          <p:cNvPr id="14395" name="Text Box 59"/>
          <p:cNvSpPr txBox="1">
            <a:spLocks noChangeArrowheads="1"/>
          </p:cNvSpPr>
          <p:nvPr/>
        </p:nvSpPr>
        <p:spPr bwMode="auto">
          <a:xfrm>
            <a:off x="2411760" y="1412776"/>
            <a:ext cx="345638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rgbClr val="00B0F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</a:rPr>
              <a:t>The remaining 99% of your </a:t>
            </a:r>
            <a:r>
              <a:rPr lang="en-US" sz="2400" b="1" dirty="0" smtClean="0">
                <a:solidFill>
                  <a:srgbClr val="00B0F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</a:rPr>
              <a:t>effort </a:t>
            </a:r>
            <a:r>
              <a:rPr lang="en-US" sz="2400" b="1" dirty="0">
                <a:solidFill>
                  <a:srgbClr val="00B0F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</a:rPr>
              <a:t>produce the other 50% of the actual meaningful results!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76" grpId="0"/>
      <p:bldP spid="1439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Group 2"/>
          <p:cNvGraphicFramePr>
            <a:graphicFrameLocks noGrp="1"/>
          </p:cNvGraphicFramePr>
          <p:nvPr>
            <p:ph/>
          </p:nvPr>
        </p:nvGraphicFramePr>
        <p:xfrm>
          <a:off x="971600" y="908720"/>
          <a:ext cx="7488832" cy="5329263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/>
                  </a:outerShdw>
                </a:effectLst>
              </a:tblPr>
              <a:tblGrid>
                <a:gridCol w="1123324"/>
                <a:gridCol w="979308"/>
                <a:gridCol w="3412512"/>
                <a:gridCol w="773094"/>
                <a:gridCol w="1200594"/>
              </a:tblGrid>
              <a:tr h="10314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100%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100%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99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80%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80%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85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60%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60%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85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40%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40%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07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20% 5%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2%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20%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9503" name="Group 47"/>
          <p:cNvGrpSpPr>
            <a:grpSpLocks/>
          </p:cNvGrpSpPr>
          <p:nvPr/>
        </p:nvGrpSpPr>
        <p:grpSpPr bwMode="auto">
          <a:xfrm>
            <a:off x="2123268" y="908051"/>
            <a:ext cx="5164561" cy="5309700"/>
            <a:chOff x="1293" y="572"/>
            <a:chExt cx="3207" cy="3587"/>
          </a:xfrm>
          <a:effectLst>
            <a:outerShdw blurRad="50800" dist="38100" dir="2700000" algn="tl" rotWithShape="0">
              <a:prstClr val="black"/>
            </a:outerShdw>
          </a:effectLst>
        </p:grpSpPr>
        <p:sp>
          <p:nvSpPr>
            <p:cNvPr id="19498" name="Line 42"/>
            <p:cNvSpPr>
              <a:spLocks noChangeShapeType="1"/>
            </p:cNvSpPr>
            <p:nvPr/>
          </p:nvSpPr>
          <p:spPr bwMode="auto">
            <a:xfrm flipV="1">
              <a:off x="1875" y="589"/>
              <a:ext cx="1846" cy="3389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19499" name="Rectangle 43"/>
            <p:cNvSpPr>
              <a:spLocks noChangeArrowheads="1"/>
            </p:cNvSpPr>
            <p:nvPr/>
          </p:nvSpPr>
          <p:spPr bwMode="auto">
            <a:xfrm>
              <a:off x="1293" y="3978"/>
              <a:ext cx="576" cy="181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9500" name="Rectangle 44"/>
            <p:cNvSpPr>
              <a:spLocks noChangeArrowheads="1"/>
            </p:cNvSpPr>
            <p:nvPr/>
          </p:nvSpPr>
          <p:spPr bwMode="auto">
            <a:xfrm>
              <a:off x="3753" y="572"/>
              <a:ext cx="747" cy="3584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</p:grpSp>
      <p:sp>
        <p:nvSpPr>
          <p:cNvPr id="19502" name="Text Box 46"/>
          <p:cNvSpPr txBox="1">
            <a:spLocks noChangeArrowheads="1"/>
          </p:cNvSpPr>
          <p:nvPr/>
        </p:nvSpPr>
        <p:spPr bwMode="auto">
          <a:xfrm>
            <a:off x="2123728" y="1700808"/>
            <a:ext cx="388843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</a:rPr>
              <a:t>If you discover what that 1% is that is producing the results you want and increase that to 2% of your 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</a:rPr>
              <a:t>effort </a:t>
            </a:r>
            <a:r>
              <a:rPr lang="en-US" sz="2400" b="1" dirty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</a:rPr>
              <a:t>you could double your actual meaningful results!</a:t>
            </a:r>
          </a:p>
        </p:txBody>
      </p:sp>
      <p:sp>
        <p:nvSpPr>
          <p:cNvPr id="19496" name="Text Box 40"/>
          <p:cNvSpPr txBox="1">
            <a:spLocks noChangeArrowheads="1"/>
          </p:cNvSpPr>
          <p:nvPr/>
        </p:nvSpPr>
        <p:spPr bwMode="auto">
          <a:xfrm>
            <a:off x="899592" y="476672"/>
            <a:ext cx="748937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/>
            </a:outerShdw>
          </a:effec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 </a:t>
            </a:r>
            <a:r>
              <a:rPr lang="en-US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Effort   </a:t>
            </a:r>
            <a:r>
              <a:rPr lang="en-US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		 </a:t>
            </a:r>
            <a:r>
              <a:rPr lang="en-US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Results</a:t>
            </a:r>
            <a:endParaRPr lang="en-US" sz="2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5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5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5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5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02" grpId="0"/>
      <p:bldP spid="1949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Group 2"/>
          <p:cNvGraphicFramePr>
            <a:graphicFrameLocks noGrp="1"/>
          </p:cNvGraphicFramePr>
          <p:nvPr>
            <p:ph/>
          </p:nvPr>
        </p:nvGraphicFramePr>
        <p:xfrm>
          <a:off x="899592" y="836712"/>
          <a:ext cx="7416824" cy="5617294"/>
        </p:xfrm>
        <a:graphic>
          <a:graphicData uri="http://schemas.openxmlformats.org/drawingml/2006/table">
            <a:tbl>
              <a:tblPr/>
              <a:tblGrid>
                <a:gridCol w="867926"/>
                <a:gridCol w="1104633"/>
                <a:gridCol w="3220429"/>
                <a:gridCol w="949221"/>
                <a:gridCol w="1274615"/>
              </a:tblGrid>
              <a:tr h="10872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100%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100%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856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80%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80%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841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60%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60%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841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40%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40%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761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20% 5%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3%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Arial" charset="0"/>
                        </a:rPr>
                        <a:t>20%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0526" name="Group 46"/>
          <p:cNvGrpSpPr>
            <a:grpSpLocks/>
          </p:cNvGrpSpPr>
          <p:nvPr/>
        </p:nvGrpSpPr>
        <p:grpSpPr bwMode="auto">
          <a:xfrm>
            <a:off x="1764287" y="-387424"/>
            <a:ext cx="5368497" cy="6861112"/>
            <a:chOff x="1528" y="-174"/>
            <a:chExt cx="2916" cy="4330"/>
          </a:xfrm>
          <a:effectLst>
            <a:outerShdw blurRad="50800" dist="38100" dir="2700000" algn="tl" rotWithShape="0">
              <a:prstClr val="black"/>
            </a:outerShdw>
          </a:effectLst>
        </p:grpSpPr>
        <p:sp>
          <p:nvSpPr>
            <p:cNvPr id="20522" name="Line 42"/>
            <p:cNvSpPr>
              <a:spLocks noChangeShapeType="1"/>
            </p:cNvSpPr>
            <p:nvPr/>
          </p:nvSpPr>
          <p:spPr bwMode="auto">
            <a:xfrm flipV="1">
              <a:off x="2114" y="-174"/>
              <a:ext cx="1291" cy="409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20523" name="Rectangle 43"/>
            <p:cNvSpPr>
              <a:spLocks noChangeArrowheads="1"/>
            </p:cNvSpPr>
            <p:nvPr/>
          </p:nvSpPr>
          <p:spPr bwMode="auto">
            <a:xfrm>
              <a:off x="1528" y="3916"/>
              <a:ext cx="596" cy="227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0524" name="Rectangle 44"/>
            <p:cNvSpPr>
              <a:spLocks noChangeArrowheads="1"/>
            </p:cNvSpPr>
            <p:nvPr/>
          </p:nvSpPr>
          <p:spPr bwMode="auto">
            <a:xfrm>
              <a:off x="3742" y="0"/>
              <a:ext cx="635" cy="4156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0525" name="Text Box 45"/>
            <p:cNvSpPr txBox="1">
              <a:spLocks noChangeArrowheads="1"/>
            </p:cNvSpPr>
            <p:nvPr/>
          </p:nvSpPr>
          <p:spPr bwMode="auto">
            <a:xfrm>
              <a:off x="3718" y="71"/>
              <a:ext cx="72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200" b="1" dirty="0"/>
                <a:t>150%</a:t>
              </a:r>
            </a:p>
          </p:txBody>
        </p:sp>
      </p:grpSp>
      <p:sp>
        <p:nvSpPr>
          <p:cNvPr id="20527" name="Text Box 47"/>
          <p:cNvSpPr txBox="1">
            <a:spLocks noChangeArrowheads="1"/>
          </p:cNvSpPr>
          <p:nvPr/>
        </p:nvSpPr>
        <p:spPr bwMode="auto">
          <a:xfrm>
            <a:off x="1835697" y="1316766"/>
            <a:ext cx="403344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</a:rPr>
              <a:t>If you discover what that 1% is that is producing the results you want and increase that to 3% of your 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</a:rPr>
              <a:t>effort </a:t>
            </a:r>
            <a:r>
              <a:rPr lang="en-US" sz="2400" b="1" dirty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</a:rPr>
              <a:t>you could triple the effectiveness of your ministry in actual meaningful results!</a:t>
            </a:r>
          </a:p>
        </p:txBody>
      </p:sp>
      <p:sp>
        <p:nvSpPr>
          <p:cNvPr id="20520" name="Text Box 40"/>
          <p:cNvSpPr txBox="1">
            <a:spLocks noChangeArrowheads="1"/>
          </p:cNvSpPr>
          <p:nvPr/>
        </p:nvSpPr>
        <p:spPr bwMode="auto">
          <a:xfrm>
            <a:off x="1115616" y="260648"/>
            <a:ext cx="78501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Effort   </a:t>
            </a:r>
            <a:r>
              <a:rPr lang="en-US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		  </a:t>
            </a:r>
            <a:r>
              <a:rPr lang="en-US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Results</a:t>
            </a:r>
            <a:endParaRPr lang="en-US" sz="2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7" grpId="0"/>
      <p:bldP spid="205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59632" y="836614"/>
            <a:ext cx="6624736" cy="1536269"/>
          </a:xfrm>
          <a:effectLst>
            <a:outerShdw blurRad="50800" dist="38100" dir="2700000" algn="tl" rotWithShape="0">
              <a:prstClr val="black">
                <a:alpha val="67000"/>
              </a:prstClr>
            </a:outerShdw>
          </a:effectLst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4400" b="1" i="1" spc="150" dirty="0">
                <a:ln w="11430"/>
                <a:solidFill>
                  <a:srgbClr val="00B0F0"/>
                </a:solidFill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  <a:latin typeface="Lucida Sans" pitchFamily="34" charset="0"/>
              </a:rPr>
              <a:t>What Do You Value In Life and Ministry?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71600" y="2756926"/>
            <a:ext cx="7200800" cy="3360373"/>
          </a:xfrm>
          <a:effectLst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600" dirty="0">
                <a:solidFill>
                  <a:srgbClr val="FFFF0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</a:rPr>
              <a:t>Are You 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</a:rPr>
              <a:t>Investing Your Life</a:t>
            </a:r>
            <a:endParaRPr lang="en-US" sz="3600" dirty="0">
              <a:solidFill>
                <a:srgbClr val="FFFF00"/>
              </a:solidFill>
              <a:effectLst>
                <a:outerShdw blurRad="63500" dist="114300" dir="3000000" algn="tl">
                  <a:srgbClr val="000000">
                    <a:alpha val="80000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</a:rPr>
              <a:t>Accomplishing</a:t>
            </a:r>
            <a:endParaRPr lang="en-US" sz="3600" dirty="0">
              <a:solidFill>
                <a:srgbClr val="FFFF00"/>
              </a:solidFill>
              <a:effectLst>
                <a:outerShdw blurRad="63500" dist="114300" dir="3000000" algn="tl">
                  <a:srgbClr val="000000">
                    <a:alpha val="80000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</a:rPr>
              <a:t>the </a:t>
            </a:r>
            <a:r>
              <a:rPr lang="en-US" sz="3600" dirty="0">
                <a:solidFill>
                  <a:srgbClr val="FFFF0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</a:rPr>
              <a:t>Things You Value?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5222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5" name="Object 3"/>
          <p:cNvGraphicFramePr>
            <a:graphicFrameLocks noChangeAspect="1"/>
          </p:cNvGraphicFramePr>
          <p:nvPr/>
        </p:nvGraphicFramePr>
        <p:xfrm>
          <a:off x="1331641" y="1412776"/>
          <a:ext cx="6469337" cy="4608512"/>
        </p:xfrm>
        <a:graphic>
          <a:graphicData uri="http://schemas.openxmlformats.org/presentationml/2006/ole">
            <p:oleObj spid="_x0000_s33795" name="Image Document" r:id="rId3" imgW="4781520" imgH="2743200" progId="">
              <p:embed/>
            </p:oleObj>
          </a:graphicData>
        </a:graphic>
      </p:graphicFrame>
      <p:grpSp>
        <p:nvGrpSpPr>
          <p:cNvPr id="33796" name="Group 4"/>
          <p:cNvGrpSpPr>
            <a:grpSpLocks/>
          </p:cNvGrpSpPr>
          <p:nvPr/>
        </p:nvGrpSpPr>
        <p:grpSpPr bwMode="auto">
          <a:xfrm>
            <a:off x="4880426" y="3383790"/>
            <a:ext cx="1940326" cy="1490663"/>
            <a:chOff x="4527" y="1520"/>
            <a:chExt cx="1310" cy="939"/>
          </a:xfrm>
        </p:grpSpPr>
        <p:sp>
          <p:nvSpPr>
            <p:cNvPr id="33797" name="AutoShape 5"/>
            <p:cNvSpPr>
              <a:spLocks noChangeArrowheads="1"/>
            </p:cNvSpPr>
            <p:nvPr/>
          </p:nvSpPr>
          <p:spPr bwMode="auto">
            <a:xfrm rot="436718">
              <a:off x="4527" y="1520"/>
              <a:ext cx="1310" cy="939"/>
            </a:xfrm>
            <a:prstGeom prst="cloudCallout">
              <a:avLst>
                <a:gd name="adj1" fmla="val 63801"/>
                <a:gd name="adj2" fmla="val -50385"/>
              </a:avLst>
            </a:prstGeom>
            <a:solidFill>
              <a:schemeClr val="tx2"/>
            </a:solidFill>
            <a:ln w="127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CA" sz="4800" b="1">
                <a:latin typeface="Arial" charset="0"/>
              </a:endParaRPr>
            </a:p>
          </p:txBody>
        </p:sp>
        <p:sp>
          <p:nvSpPr>
            <p:cNvPr id="33798" name="Text Box 6"/>
            <p:cNvSpPr txBox="1">
              <a:spLocks noChangeArrowheads="1"/>
            </p:cNvSpPr>
            <p:nvPr/>
          </p:nvSpPr>
          <p:spPr bwMode="auto">
            <a:xfrm>
              <a:off x="4562" y="1639"/>
              <a:ext cx="1233" cy="58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b="1" dirty="0">
                  <a:solidFill>
                    <a:srgbClr val="000000"/>
                  </a:solidFill>
                  <a:latin typeface="Arial" charset="0"/>
                </a:rPr>
                <a:t>Boy, we</a:t>
              </a:r>
            </a:p>
            <a:p>
              <a:pPr algn="ctr" eaLnBrk="0" hangingPunct="0"/>
              <a:r>
                <a:rPr lang="en-US" b="1" dirty="0">
                  <a:solidFill>
                    <a:srgbClr val="000000"/>
                  </a:solidFill>
                  <a:latin typeface="Arial" charset="0"/>
                </a:rPr>
                <a:t> really must be </a:t>
              </a:r>
            </a:p>
            <a:p>
              <a:pPr algn="ctr" eaLnBrk="0" hangingPunct="0"/>
              <a:r>
                <a:rPr lang="en-US" b="1" dirty="0">
                  <a:solidFill>
                    <a:srgbClr val="000000"/>
                  </a:solidFill>
                  <a:latin typeface="Arial" charset="0"/>
                </a:rPr>
                <a:t>going uphill!</a:t>
              </a:r>
            </a:p>
          </p:txBody>
        </p:sp>
      </p:grpSp>
      <p:grpSp>
        <p:nvGrpSpPr>
          <p:cNvPr id="33799" name="Group 7"/>
          <p:cNvGrpSpPr>
            <a:grpSpLocks/>
          </p:cNvGrpSpPr>
          <p:nvPr/>
        </p:nvGrpSpPr>
        <p:grpSpPr bwMode="auto">
          <a:xfrm>
            <a:off x="827584" y="3212976"/>
            <a:ext cx="2664296" cy="2016224"/>
            <a:chOff x="295" y="2039"/>
            <a:chExt cx="1514" cy="1152"/>
          </a:xfrm>
        </p:grpSpPr>
        <p:sp>
          <p:nvSpPr>
            <p:cNvPr id="33800" name="AutoShape 8"/>
            <p:cNvSpPr>
              <a:spLocks noChangeArrowheads="1"/>
            </p:cNvSpPr>
            <p:nvPr/>
          </p:nvSpPr>
          <p:spPr bwMode="auto">
            <a:xfrm flipH="1">
              <a:off x="340" y="2039"/>
              <a:ext cx="1392" cy="1152"/>
            </a:xfrm>
            <a:prstGeom prst="cloudCallout">
              <a:avLst>
                <a:gd name="adj1" fmla="val 2060"/>
                <a:gd name="adj2" fmla="val -80293"/>
              </a:avLst>
            </a:prstGeom>
            <a:solidFill>
              <a:schemeClr val="tx2"/>
            </a:solidFill>
            <a:ln w="127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CA" sz="4800" b="1">
                <a:latin typeface="Arial" charset="0"/>
              </a:endParaRPr>
            </a:p>
          </p:txBody>
        </p:sp>
        <p:sp>
          <p:nvSpPr>
            <p:cNvPr id="33801" name="Text Box 9"/>
            <p:cNvSpPr txBox="1">
              <a:spLocks noChangeArrowheads="1"/>
            </p:cNvSpPr>
            <p:nvPr/>
          </p:nvSpPr>
          <p:spPr bwMode="auto">
            <a:xfrm>
              <a:off x="295" y="2272"/>
              <a:ext cx="1514" cy="756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000" b="1" dirty="0">
                  <a:solidFill>
                    <a:srgbClr val="000000"/>
                  </a:solidFill>
                  <a:latin typeface="Arial" charset="0"/>
                </a:rPr>
                <a:t>There certainly</a:t>
              </a:r>
            </a:p>
            <a:p>
              <a:pPr algn="ctr" eaLnBrk="0" hangingPunct="0"/>
              <a:r>
                <a:rPr lang="en-US" sz="2000" b="1" dirty="0">
                  <a:solidFill>
                    <a:srgbClr val="000000"/>
                  </a:solidFill>
                  <a:latin typeface="Arial" charset="0"/>
                </a:rPr>
                <a:t> seems to be a lot </a:t>
              </a:r>
            </a:p>
            <a:p>
              <a:pPr algn="ctr" eaLnBrk="0" hangingPunct="0"/>
              <a:r>
                <a:rPr lang="en-US" sz="2000" b="1" dirty="0">
                  <a:solidFill>
                    <a:srgbClr val="000000"/>
                  </a:solidFill>
                  <a:latin typeface="Arial" charset="0"/>
                </a:rPr>
                <a:t>of stiff resistance</a:t>
              </a:r>
            </a:p>
            <a:p>
              <a:pPr algn="ctr" eaLnBrk="0" hangingPunct="0"/>
              <a:r>
                <a:rPr lang="en-US" sz="2000" b="1" dirty="0">
                  <a:solidFill>
                    <a:srgbClr val="000000"/>
                  </a:solidFill>
                  <a:latin typeface="Arial" charset="0"/>
                </a:rPr>
                <a:t>somewhere!</a:t>
              </a:r>
            </a:p>
          </p:txBody>
        </p:sp>
      </p:grpSp>
      <p:sp>
        <p:nvSpPr>
          <p:cNvPr id="33802" name="Text Box 10"/>
          <p:cNvSpPr txBox="1">
            <a:spLocks noChangeArrowheads="1"/>
          </p:cNvSpPr>
          <p:nvPr/>
        </p:nvSpPr>
        <p:spPr bwMode="auto">
          <a:xfrm>
            <a:off x="1403648" y="260648"/>
            <a:ext cx="6480720" cy="120032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/>
            </a:outerShdw>
          </a:effec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charset="0"/>
              </a:rPr>
              <a:t>Is it possible that 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charset="0"/>
              </a:rPr>
              <a:t>you and your people may </a:t>
            </a:r>
            <a:r>
              <a:rPr lang="en-US" sz="2400" b="1" dirty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charset="0"/>
              </a:rPr>
              <a:t>Not be Focused on the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charset="0"/>
              </a:rPr>
              <a:t>Right</a:t>
            </a:r>
          </a:p>
          <a:p>
            <a:pPr algn="ctr" eaLnBrk="0" hangingPunct="0"/>
            <a:r>
              <a:rPr lang="en-US" sz="2400" b="1" dirty="0">
                <a:solidFill>
                  <a:srgbClr val="FF00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charset="0"/>
              </a:rPr>
              <a:t>Priorities that the Lord has for you?</a:t>
            </a:r>
          </a:p>
        </p:txBody>
      </p:sp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1331640" y="5661248"/>
            <a:ext cx="6480720" cy="954107"/>
          </a:xfrm>
          <a:prstGeom prst="rect">
            <a:avLst/>
          </a:prstGeom>
          <a:solidFill>
            <a:schemeClr val="hlink"/>
          </a:solidFill>
          <a:ln w="57150" cmpd="thickThin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/>
            </a:outerShdw>
          </a:effec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800" b="1" dirty="0">
                <a:solidFill>
                  <a:srgbClr val="000000"/>
                </a:solidFill>
                <a:latin typeface="Arial" charset="0"/>
              </a:rPr>
              <a:t>It takes more than dedication to lead</a:t>
            </a:r>
          </a:p>
          <a:p>
            <a:pPr algn="ctr" eaLnBrk="0" hangingPunct="0"/>
            <a:r>
              <a:rPr lang="en-US" sz="2800" b="1" dirty="0">
                <a:solidFill>
                  <a:srgbClr val="000000"/>
                </a:solidFill>
                <a:latin typeface="Arial" charset="0"/>
              </a:rPr>
              <a:t> a </a:t>
            </a:r>
            <a:r>
              <a:rPr lang="en-US" sz="2800" b="1" dirty="0" smtClean="0">
                <a:solidFill>
                  <a:srgbClr val="000000"/>
                </a:solidFill>
                <a:latin typeface="Arial" charset="0"/>
              </a:rPr>
              <a:t>Ministry </a:t>
            </a:r>
            <a:r>
              <a:rPr lang="en-US" sz="2800" b="1" dirty="0">
                <a:solidFill>
                  <a:srgbClr val="000000"/>
                </a:solidFill>
                <a:latin typeface="Arial" charset="0"/>
              </a:rPr>
              <a:t>God’s Way!</a:t>
            </a: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260648"/>
            <a:ext cx="7848872" cy="1143000"/>
          </a:xfrm>
          <a:noFill/>
          <a:ln/>
          <a:effectLst>
            <a:outerShdw blurRad="50800" dist="38100" dir="2700000" algn="tl" rotWithShape="0">
              <a:prstClr val="black">
                <a:alpha val="89000"/>
              </a:prstClr>
            </a:outerShdw>
          </a:effec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000" b="1" i="1" dirty="0">
                <a:solidFill>
                  <a:srgbClr val="00B0F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Lucida Sans" pitchFamily="34" charset="0"/>
              </a:rPr>
              <a:t>Are You Tired </a:t>
            </a:r>
            <a:r>
              <a:rPr lang="en-US" sz="3000" b="1" i="1" dirty="0" smtClean="0">
                <a:solidFill>
                  <a:srgbClr val="00B0F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Lucida Sans" pitchFamily="34" charset="0"/>
              </a:rPr>
              <a:t>of </a:t>
            </a:r>
            <a:r>
              <a:rPr lang="en-US" sz="3000" b="1" i="1" dirty="0">
                <a:solidFill>
                  <a:srgbClr val="00B0F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Lucida Sans" pitchFamily="34" charset="0"/>
              </a:rPr>
              <a:t>Pushing and Pulling</a:t>
            </a:r>
            <a:br>
              <a:rPr lang="en-US" sz="3000" b="1" i="1" dirty="0">
                <a:solidFill>
                  <a:srgbClr val="00B0F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Lucida Sans" pitchFamily="34" charset="0"/>
              </a:rPr>
            </a:br>
            <a:r>
              <a:rPr lang="en-US" sz="3000" b="1" i="1" dirty="0">
                <a:solidFill>
                  <a:srgbClr val="00B0F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Lucida Sans" pitchFamily="34" charset="0"/>
              </a:rPr>
              <a:t>A Church With Square Wheels?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02" grpId="0"/>
      <p:bldP spid="33803" grpId="0" animBg="1"/>
      <p:bldP spid="33794" grpId="0" autoUpdateAnimBg="0"/>
      <p:bldP spid="3379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576" y="764704"/>
            <a:ext cx="7632848" cy="768085"/>
          </a:xfrm>
          <a:effectLst>
            <a:outerShdw blurRad="50800" dist="38100" dir="2700000" algn="tl" rotWithShape="0">
              <a:prstClr val="black">
                <a:alpha val="95000"/>
              </a:prstClr>
            </a:outerShdw>
          </a:effectLst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4000" b="1" i="1" spc="150" dirty="0">
                <a:ln w="11430"/>
                <a:solidFill>
                  <a:srgbClr val="00B0F0"/>
                </a:solidFill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  <a:latin typeface="Lucida Sans" pitchFamily="34" charset="0"/>
              </a:rPr>
              <a:t>W</a:t>
            </a:r>
            <a:r>
              <a:rPr lang="en-US" sz="4000" b="1" i="1" spc="150" dirty="0" smtClean="0">
                <a:ln w="11430"/>
                <a:solidFill>
                  <a:srgbClr val="00B0F0"/>
                </a:solidFill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  <a:latin typeface="Lucida Sans" pitchFamily="34" charset="0"/>
              </a:rPr>
              <a:t>hat </a:t>
            </a:r>
            <a:r>
              <a:rPr lang="en-US" sz="4000" b="1" i="1" spc="150" dirty="0">
                <a:ln w="11430"/>
                <a:solidFill>
                  <a:srgbClr val="00B0F0"/>
                </a:solidFill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  <a:latin typeface="Lucida Sans" pitchFamily="34" charset="0"/>
              </a:rPr>
              <a:t>Does God </a:t>
            </a:r>
            <a:r>
              <a:rPr lang="en-US" sz="4000" b="1" i="1" spc="150" dirty="0" smtClean="0">
                <a:ln w="11430"/>
                <a:solidFill>
                  <a:srgbClr val="00B0F0"/>
                </a:solidFill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  <a:latin typeface="Lucida Sans" pitchFamily="34" charset="0"/>
              </a:rPr>
              <a:t>Value?</a:t>
            </a:r>
            <a:endParaRPr lang="en-US" sz="4000" b="1" i="1" spc="150" dirty="0">
              <a:ln w="11430"/>
              <a:solidFill>
                <a:srgbClr val="00B0F0"/>
              </a:solidFill>
              <a:effectLst>
                <a:outerShdw blurRad="63500" dist="114300" dir="3000000" algn="tl" rotWithShape="0">
                  <a:srgbClr val="000000">
                    <a:alpha val="80000"/>
                  </a:srgbClr>
                </a:outerShdw>
              </a:effectLst>
              <a:latin typeface="Lucida Sans" pitchFamily="34" charset="0"/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624" y="2756927"/>
            <a:ext cx="6768752" cy="2616290"/>
          </a:xfrm>
          <a:effectLst/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3800" dirty="0">
                <a:solidFill>
                  <a:srgbClr val="FFFF0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+mj-lt"/>
              </a:rPr>
              <a:t>How Do We </a:t>
            </a:r>
            <a:r>
              <a:rPr lang="en-US" sz="3800" dirty="0" smtClean="0">
                <a:solidFill>
                  <a:srgbClr val="FFFF0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+mj-lt"/>
              </a:rPr>
              <a:t>Determine </a:t>
            </a:r>
            <a:r>
              <a:rPr lang="en-US" sz="3800" dirty="0">
                <a:solidFill>
                  <a:srgbClr val="FFFF0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+mj-lt"/>
              </a:rPr>
              <a:t>What God Values and then Spend Our </a:t>
            </a:r>
            <a:r>
              <a:rPr lang="en-US" sz="3800" dirty="0" smtClean="0">
                <a:solidFill>
                  <a:srgbClr val="FFFF0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+mj-lt"/>
              </a:rPr>
              <a:t>Effort </a:t>
            </a:r>
            <a:r>
              <a:rPr lang="en-US" sz="3800" dirty="0">
                <a:solidFill>
                  <a:srgbClr val="FFFF0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+mj-lt"/>
              </a:rPr>
              <a:t>on the Things </a:t>
            </a:r>
            <a:r>
              <a:rPr lang="en-US" sz="3800" dirty="0" smtClean="0">
                <a:solidFill>
                  <a:srgbClr val="FFFF0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+mj-lt"/>
              </a:rPr>
              <a:t>that Matter </a:t>
            </a:r>
            <a:r>
              <a:rPr lang="en-US" sz="3800" dirty="0">
                <a:solidFill>
                  <a:srgbClr val="FFFF0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+mj-lt"/>
              </a:rPr>
              <a:t>to God?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7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Line 4"/>
          <p:cNvSpPr>
            <a:spLocks noChangeShapeType="1"/>
          </p:cNvSpPr>
          <p:nvPr/>
        </p:nvSpPr>
        <p:spPr bwMode="auto">
          <a:xfrm>
            <a:off x="4139454" y="5924552"/>
            <a:ext cx="374391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21509" name="Line 5"/>
          <p:cNvSpPr>
            <a:spLocks noChangeShapeType="1"/>
          </p:cNvSpPr>
          <p:nvPr/>
        </p:nvSpPr>
        <p:spPr bwMode="auto">
          <a:xfrm>
            <a:off x="4139454" y="5541964"/>
            <a:ext cx="374391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21510" name="Line 6"/>
          <p:cNvSpPr>
            <a:spLocks noChangeShapeType="1"/>
          </p:cNvSpPr>
          <p:nvPr/>
        </p:nvSpPr>
        <p:spPr bwMode="auto">
          <a:xfrm>
            <a:off x="4139454" y="4965702"/>
            <a:ext cx="374391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21511" name="Line 7"/>
          <p:cNvSpPr>
            <a:spLocks noChangeShapeType="1"/>
          </p:cNvSpPr>
          <p:nvPr/>
        </p:nvSpPr>
        <p:spPr bwMode="auto">
          <a:xfrm flipH="1">
            <a:off x="4139454" y="1700214"/>
            <a:ext cx="0" cy="4933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4211514" y="5060952"/>
            <a:ext cx="100884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/>
            </a:outerShdw>
          </a:effec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</a:rPr>
              <a:t>20%</a:t>
            </a:r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1193000" y="1340768"/>
            <a:ext cx="7627152" cy="513305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/>
            </a:outerShdw>
          </a:effectLst>
        </p:spPr>
        <p:txBody>
          <a:bodyPr/>
          <a:lstStyle/>
          <a:p>
            <a:pPr marL="342900" indent="-342900">
              <a:spcBef>
                <a:spcPct val="50000"/>
              </a:spcBef>
            </a:pPr>
            <a:r>
              <a:rPr lang="en-US" sz="3200" dirty="0" smtClean="0">
                <a:solidFill>
                  <a:srgbClr val="FFFF0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</a:rPr>
              <a:t>  Past/Present</a:t>
            </a:r>
            <a:r>
              <a:rPr lang="en-US" sz="3200" dirty="0">
                <a:solidFill>
                  <a:srgbClr val="FFFF0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</a:rPr>
              <a:t>		</a:t>
            </a:r>
            <a:r>
              <a:rPr lang="en-US" sz="3200" dirty="0" smtClean="0">
                <a:solidFill>
                  <a:srgbClr val="FFFF0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</a:rPr>
              <a:t>    </a:t>
            </a:r>
            <a:r>
              <a:rPr lang="en-US" sz="3200" dirty="0">
                <a:solidFill>
                  <a:srgbClr val="FFFF0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</a:rPr>
              <a:t>Future </a:t>
            </a:r>
          </a:p>
        </p:txBody>
      </p:sp>
      <p:sp>
        <p:nvSpPr>
          <p:cNvPr id="21516" name="Text Box 12"/>
          <p:cNvSpPr txBox="1">
            <a:spLocks noChangeArrowheads="1"/>
          </p:cNvSpPr>
          <p:nvPr/>
        </p:nvSpPr>
        <p:spPr bwMode="auto">
          <a:xfrm>
            <a:off x="4211514" y="5516564"/>
            <a:ext cx="653344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</a:rPr>
              <a:t>5%</a:t>
            </a:r>
          </a:p>
        </p:txBody>
      </p:sp>
      <p:sp>
        <p:nvSpPr>
          <p:cNvPr id="21517" name="Text Box 13"/>
          <p:cNvSpPr txBox="1">
            <a:spLocks noChangeArrowheads="1"/>
          </p:cNvSpPr>
          <p:nvPr/>
        </p:nvSpPr>
        <p:spPr bwMode="auto">
          <a:xfrm>
            <a:off x="4211514" y="5924552"/>
            <a:ext cx="653344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</a:rPr>
              <a:t>1%</a:t>
            </a:r>
          </a:p>
        </p:txBody>
      </p:sp>
      <p:sp>
        <p:nvSpPr>
          <p:cNvPr id="21519" name="Text Box 15"/>
          <p:cNvSpPr txBox="1">
            <a:spLocks noChangeArrowheads="1"/>
          </p:cNvSpPr>
          <p:nvPr/>
        </p:nvSpPr>
        <p:spPr bwMode="auto">
          <a:xfrm>
            <a:off x="1260256" y="2276477"/>
            <a:ext cx="2767104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rgbClr val="66CCFF"/>
                </a:solidFill>
                <a:latin typeface="Arial" pitchFamily="34" charset="0"/>
                <a:cs typeface="Arial" pitchFamily="34" charset="0"/>
              </a:rPr>
              <a:t>List all the activities of your week. </a:t>
            </a:r>
          </a:p>
        </p:txBody>
      </p:sp>
      <p:sp>
        <p:nvSpPr>
          <p:cNvPr id="21521" name="Text Box 17"/>
          <p:cNvSpPr txBox="1">
            <a:spLocks noChangeArrowheads="1"/>
          </p:cNvSpPr>
          <p:nvPr/>
        </p:nvSpPr>
        <p:spPr bwMode="auto">
          <a:xfrm>
            <a:off x="4283574" y="1916832"/>
            <a:ext cx="3888038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Arrange the </a:t>
            </a:r>
            <a:r>
              <a:rPr lang="en-US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same activities </a:t>
            </a:r>
            <a:r>
              <a:rPr lang="en-US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as you would want them in the future. Place in the </a:t>
            </a:r>
            <a:r>
              <a:rPr lang="en-US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80%, 20</a:t>
            </a:r>
            <a:r>
              <a:rPr lang="en-US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%, 5% or 1% the things that you believe would produce the results you and God would want!</a:t>
            </a:r>
          </a:p>
        </p:txBody>
      </p:sp>
      <p:sp>
        <p:nvSpPr>
          <p:cNvPr id="21523" name="Text Box 19"/>
          <p:cNvSpPr txBox="1">
            <a:spLocks noChangeArrowheads="1"/>
          </p:cNvSpPr>
          <p:nvPr/>
        </p:nvSpPr>
        <p:spPr bwMode="auto">
          <a:xfrm>
            <a:off x="971600" y="644691"/>
            <a:ext cx="7200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/>
            </a:outerShdw>
          </a:effectLst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en-US" sz="4000" b="1" i="1" spc="150" dirty="0">
                <a:ln w="11430"/>
                <a:solidFill>
                  <a:srgbClr val="00B0F0"/>
                </a:solidFill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  <a:latin typeface="Lucida Sans" pitchFamily="34" charset="0"/>
              </a:rPr>
              <a:t>Choosing Right Priorities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971600" y="4941168"/>
            <a:ext cx="3168352" cy="1200329"/>
            <a:chOff x="971600" y="5013176"/>
            <a:chExt cx="3168352" cy="1200329"/>
          </a:xfrm>
        </p:grpSpPr>
        <p:sp>
          <p:nvSpPr>
            <p:cNvPr id="14" name="TextBox 13"/>
            <p:cNvSpPr txBox="1"/>
            <p:nvPr/>
          </p:nvSpPr>
          <p:spPr>
            <a:xfrm>
              <a:off x="971600" y="5013176"/>
              <a:ext cx="316835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effectLst>
                    <a:outerShdw blurRad="63500" dist="114300" dir="3000000" algn="ctr" rotWithShape="0">
                      <a:srgbClr val="000000">
                        <a:alpha val="8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Start with the Top Priority Activities in the 1% space.</a:t>
              </a:r>
              <a:endParaRPr lang="en-GB" sz="2400" b="1" dirty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3203848" y="6021288"/>
              <a:ext cx="864096" cy="144016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1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2" grpId="0"/>
      <p:bldP spid="21516" grpId="0"/>
      <p:bldP spid="21517" grpId="0"/>
      <p:bldP spid="215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52670"/>
            <a:ext cx="8229600" cy="1382481"/>
          </a:xfrm>
          <a:effectLst>
            <a:outerShdw blurRad="50800" dist="38100" dir="2700000" algn="tl" rotWithShape="0">
              <a:prstClr val="black">
                <a:alpha val="79000"/>
              </a:prstClr>
            </a:outerShdw>
          </a:effectLst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2800" b="1" i="1" spc="150" dirty="0" smtClean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Lucida Sans" pitchFamily="34" charset="0"/>
              </a:rPr>
              <a:t>God’s People Also Need</a:t>
            </a:r>
            <a:r>
              <a:rPr lang="en-US" sz="4000" b="1" i="1" spc="150" dirty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Lucida Sans" pitchFamily="34" charset="0"/>
              </a:rPr>
              <a:t/>
            </a:r>
            <a:br>
              <a:rPr lang="en-US" sz="4000" b="1" i="1" spc="150" dirty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Lucida Sans" pitchFamily="34" charset="0"/>
              </a:rPr>
            </a:br>
            <a:r>
              <a:rPr lang="en-US" sz="3800" b="1" i="1" spc="150" dirty="0" smtClean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Lucida Sans" pitchFamily="34" charset="0"/>
              </a:rPr>
              <a:t>Excellent </a:t>
            </a:r>
            <a:r>
              <a:rPr lang="en-US" sz="3800" b="1" i="1" spc="150" dirty="0" smtClean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Lucida Sans" pitchFamily="34" charset="0"/>
              </a:rPr>
              <a:t>Leaders</a:t>
            </a:r>
            <a:endParaRPr lang="en-US" sz="3800" b="1" i="1" spc="150" dirty="0">
              <a:ln w="11430"/>
              <a:solidFill>
                <a:srgbClr val="00B0F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Lucida Sans" pitchFamily="34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9592" y="1892828"/>
            <a:ext cx="7344816" cy="4272475"/>
          </a:xfrm>
          <a:effectLst/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indent="0" algn="ctr">
              <a:buFont typeface="Wingdings" pitchFamily="2" charset="2"/>
              <a:buNone/>
            </a:pPr>
            <a:r>
              <a:rPr lang="en-US" b="1" spc="150" dirty="0" smtClean="0">
                <a:ln w="11430"/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  <a:latin typeface="+mj-lt"/>
              </a:rPr>
              <a:t>The </a:t>
            </a:r>
            <a:r>
              <a:rPr lang="en-US" b="1" spc="150" dirty="0">
                <a:ln w="11430"/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  <a:latin typeface="+mj-lt"/>
              </a:rPr>
              <a:t>common denominator of Excellent Leaders found in the Bible is that</a:t>
            </a:r>
            <a:r>
              <a:rPr lang="en-US" b="1" spc="150" dirty="0" smtClean="0">
                <a:ln w="11430"/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  <a:latin typeface="+mj-lt"/>
              </a:rPr>
              <a:t>:</a:t>
            </a:r>
          </a:p>
          <a:p>
            <a:pPr marL="0" indent="0" algn="ctr">
              <a:buFont typeface="Wingdings" pitchFamily="2" charset="2"/>
              <a:buNone/>
            </a:pPr>
            <a:r>
              <a:rPr lang="en-US" sz="3600" b="1" i="1" spc="150" dirty="0" smtClean="0">
                <a:ln w="11430"/>
                <a:solidFill>
                  <a:srgbClr val="00B0F0"/>
                </a:solidFill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  <a:latin typeface="Lucida Sans" pitchFamily="34" charset="0"/>
              </a:rPr>
              <a:t>“</a:t>
            </a:r>
            <a:r>
              <a:rPr lang="en-US" sz="3600" b="1" i="1" spc="150" dirty="0">
                <a:ln w="11430"/>
                <a:solidFill>
                  <a:srgbClr val="00B0F0"/>
                </a:solidFill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  <a:latin typeface="Lucida Sans" pitchFamily="34" charset="0"/>
              </a:rPr>
              <a:t>The </a:t>
            </a:r>
            <a:r>
              <a:rPr lang="en-US" sz="3600" b="1" i="1" spc="150" dirty="0" smtClean="0">
                <a:ln w="11430"/>
                <a:solidFill>
                  <a:srgbClr val="00B0F0"/>
                </a:solidFill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  <a:latin typeface="Lucida Sans" pitchFamily="34" charset="0"/>
              </a:rPr>
              <a:t>Lord </a:t>
            </a:r>
            <a:r>
              <a:rPr lang="en-US" sz="3600" b="1" i="1" spc="150" dirty="0">
                <a:ln w="11430"/>
                <a:solidFill>
                  <a:srgbClr val="00B0F0"/>
                </a:solidFill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  <a:latin typeface="Lucida Sans" pitchFamily="34" charset="0"/>
              </a:rPr>
              <a:t>Was </a:t>
            </a:r>
            <a:r>
              <a:rPr lang="en-US" sz="3600" b="1" i="1" spc="150" dirty="0" smtClean="0">
                <a:ln w="11430"/>
                <a:solidFill>
                  <a:srgbClr val="00B0F0"/>
                </a:solidFill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  <a:latin typeface="Lucida Sans" pitchFamily="34" charset="0"/>
              </a:rPr>
              <a:t>With </a:t>
            </a:r>
            <a:r>
              <a:rPr lang="en-US" sz="3600" b="1" i="1" spc="150" dirty="0">
                <a:ln w="11430"/>
                <a:solidFill>
                  <a:srgbClr val="00B0F0"/>
                </a:solidFill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  <a:latin typeface="Lucida Sans" pitchFamily="34" charset="0"/>
              </a:rPr>
              <a:t>Them”</a:t>
            </a:r>
          </a:p>
          <a:p>
            <a:pPr marL="0" indent="0" algn="ctr">
              <a:buFont typeface="Wingdings" pitchFamily="2" charset="2"/>
              <a:buNone/>
            </a:pP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  <a:latin typeface="+mj-lt"/>
              </a:rPr>
              <a:t>There </a:t>
            </a:r>
            <a:r>
              <a:rPr lang="en-US" b="1" spc="150" dirty="0">
                <a:ln w="11430"/>
                <a:solidFill>
                  <a:srgbClr val="F8F8F8"/>
                </a:solidFill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  <a:latin typeface="+mj-lt"/>
              </a:rPr>
              <a:t>was a genuine and manifest sense of the presence and power of God on their lives and ministries!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79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548680"/>
            <a:ext cx="7488832" cy="1143000"/>
          </a:xfrm>
          <a:effectLst>
            <a:outerShdw blurRad="50800" dist="38100" dir="2700000" algn="tl" rotWithShape="0">
              <a:prstClr val="black">
                <a:alpha val="93000"/>
              </a:prstClr>
            </a:outerShdw>
          </a:effectLst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3600" b="1" i="1" spc="150" dirty="0" smtClean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Lucida Sans" pitchFamily="34" charset="0"/>
              </a:rPr>
              <a:t>“The Lord Was With Them”</a:t>
            </a:r>
            <a:endParaRPr lang="en-US" sz="3600" b="1" spc="150" dirty="0">
              <a:ln w="11430"/>
              <a:solidFill>
                <a:srgbClr val="00B0F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Lucida Sans" pitchFamily="34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1484784"/>
            <a:ext cx="7848872" cy="4824537"/>
          </a:xfrm>
          <a:effectLst>
            <a:outerShdw blurRad="50800" dist="38100" dir="2700000" algn="tl" rotWithShape="0">
              <a:prstClr val="black"/>
            </a:outerShdw>
          </a:effectLst>
        </p:spPr>
        <p:txBody>
          <a:bodyPr/>
          <a:lstStyle/>
          <a:p>
            <a:r>
              <a:rPr lang="en-US" sz="2600" dirty="0">
                <a:solidFill>
                  <a:srgbClr val="00B0F0"/>
                </a:solidFill>
                <a:latin typeface="+mj-lt"/>
              </a:rPr>
              <a:t>Abraham</a:t>
            </a:r>
            <a:r>
              <a:rPr lang="en-US" sz="2600" dirty="0">
                <a:latin typeface="+mj-lt"/>
              </a:rPr>
              <a:t> (Genesis 21:22),</a:t>
            </a:r>
          </a:p>
          <a:p>
            <a:r>
              <a:rPr lang="en-US" sz="2600" dirty="0">
                <a:solidFill>
                  <a:srgbClr val="00B0F0"/>
                </a:solidFill>
                <a:latin typeface="+mj-lt"/>
              </a:rPr>
              <a:t>Isaac</a:t>
            </a:r>
            <a:r>
              <a:rPr lang="en-US" sz="2600" dirty="0">
                <a:latin typeface="+mj-lt"/>
              </a:rPr>
              <a:t> (Genesis 21:20, 26:3,24&amp; 28), </a:t>
            </a:r>
          </a:p>
          <a:p>
            <a:r>
              <a:rPr lang="en-US" sz="2600" dirty="0">
                <a:solidFill>
                  <a:srgbClr val="00B0F0"/>
                </a:solidFill>
                <a:latin typeface="+mj-lt"/>
              </a:rPr>
              <a:t>Jacob</a:t>
            </a:r>
            <a:r>
              <a:rPr lang="en-US" sz="2600" dirty="0">
                <a:latin typeface="+mj-lt"/>
              </a:rPr>
              <a:t> (Genesis 28:15&amp;20, 31:3 &amp; 42), </a:t>
            </a:r>
          </a:p>
          <a:p>
            <a:r>
              <a:rPr lang="en-US" sz="2600" dirty="0">
                <a:solidFill>
                  <a:srgbClr val="00B0F0"/>
                </a:solidFill>
                <a:latin typeface="+mj-lt"/>
              </a:rPr>
              <a:t>Joseph</a:t>
            </a:r>
            <a:r>
              <a:rPr lang="en-US" sz="2600" dirty="0">
                <a:latin typeface="+mj-lt"/>
              </a:rPr>
              <a:t> (Genesis 39:2,21 &amp; 23, 48:21), </a:t>
            </a:r>
          </a:p>
          <a:p>
            <a:r>
              <a:rPr lang="en-US" sz="2600" dirty="0">
                <a:solidFill>
                  <a:srgbClr val="00B0F0"/>
                </a:solidFill>
                <a:latin typeface="+mj-lt"/>
              </a:rPr>
              <a:t>Moses</a:t>
            </a:r>
            <a:r>
              <a:rPr lang="en-US" sz="2600" dirty="0">
                <a:latin typeface="+mj-lt"/>
              </a:rPr>
              <a:t> (Exodus 3:12, 33:15 &amp; 16; Joshua 1:17),  </a:t>
            </a:r>
          </a:p>
          <a:p>
            <a:r>
              <a:rPr lang="en-US" sz="2600" dirty="0">
                <a:solidFill>
                  <a:srgbClr val="00B0F0"/>
                </a:solidFill>
                <a:latin typeface="+mj-lt"/>
              </a:rPr>
              <a:t>Joshua</a:t>
            </a:r>
            <a:r>
              <a:rPr lang="en-US" sz="2600" dirty="0">
                <a:latin typeface="+mj-lt"/>
              </a:rPr>
              <a:t> (Joshua 1:5 &amp; 17, 3:4, 4:4, 6:27, 7:12),  </a:t>
            </a:r>
          </a:p>
          <a:p>
            <a:r>
              <a:rPr lang="en-US" sz="2600" dirty="0">
                <a:solidFill>
                  <a:srgbClr val="00B0F0"/>
                </a:solidFill>
                <a:latin typeface="+mj-lt"/>
              </a:rPr>
              <a:t>Gideon</a:t>
            </a:r>
            <a:r>
              <a:rPr lang="en-US" sz="2600" dirty="0">
                <a:latin typeface="+mj-lt"/>
              </a:rPr>
              <a:t> (Judges 6:13 &amp; 16),  </a:t>
            </a:r>
          </a:p>
          <a:p>
            <a:r>
              <a:rPr lang="en-US" sz="2600" dirty="0">
                <a:solidFill>
                  <a:srgbClr val="00B0F0"/>
                </a:solidFill>
                <a:latin typeface="+mj-lt"/>
              </a:rPr>
              <a:t>Samson</a:t>
            </a:r>
            <a:r>
              <a:rPr lang="en-US" sz="2600" dirty="0">
                <a:latin typeface="+mj-lt"/>
              </a:rPr>
              <a:t> (Judges 13:24, 14:6 &amp; 19, 15:14, 16:20),  </a:t>
            </a:r>
          </a:p>
          <a:p>
            <a:r>
              <a:rPr lang="en-US" sz="2600" dirty="0">
                <a:solidFill>
                  <a:srgbClr val="00B0F0"/>
                </a:solidFill>
                <a:latin typeface="+mj-lt"/>
              </a:rPr>
              <a:t>Samuel </a:t>
            </a:r>
            <a:r>
              <a:rPr lang="en-US" sz="2600" dirty="0">
                <a:latin typeface="+mj-lt"/>
              </a:rPr>
              <a:t>(1 Samuel 2:21, 3:19),  </a:t>
            </a:r>
          </a:p>
          <a:p>
            <a:r>
              <a:rPr lang="en-US" sz="2600" dirty="0">
                <a:solidFill>
                  <a:srgbClr val="00B0F0"/>
                </a:solidFill>
                <a:latin typeface="+mj-lt"/>
              </a:rPr>
              <a:t>Saul</a:t>
            </a:r>
            <a:r>
              <a:rPr lang="en-US" sz="2600" dirty="0">
                <a:latin typeface="+mj-lt"/>
              </a:rPr>
              <a:t> (1 Samuel 10:7),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412776"/>
            <a:ext cx="8280920" cy="4824535"/>
          </a:xfrm>
          <a:effectLst>
            <a:outerShdw blurRad="50800" dist="38100" dir="2700000" algn="tl" rotWithShape="0">
              <a:prstClr val="black"/>
            </a:outerShdw>
          </a:effec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00B0F0"/>
                </a:solidFill>
                <a:latin typeface="+mj-lt"/>
              </a:rPr>
              <a:t>David</a:t>
            </a:r>
            <a:r>
              <a:rPr lang="en-US" sz="2400" dirty="0">
                <a:latin typeface="+mj-lt"/>
              </a:rPr>
              <a:t> (1 Samuel 16:13, 17:37, 18:12, 14 &amp; 28, 20:13; </a:t>
            </a:r>
            <a:r>
              <a:rPr lang="en-US" sz="2400" dirty="0" smtClean="0">
                <a:latin typeface="+mj-lt"/>
              </a:rPr>
              <a:t>    2 </a:t>
            </a:r>
            <a:r>
              <a:rPr lang="en-US" sz="2400" dirty="0">
                <a:latin typeface="+mj-lt"/>
              </a:rPr>
              <a:t>Samuel 5:10, 7:3; 1 Kings 1:37; 1 Chronicles 11:9, 17:8; 2 Chronicles 1:1), 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00B0F0"/>
                </a:solidFill>
                <a:latin typeface="+mj-lt"/>
              </a:rPr>
              <a:t>Solomon</a:t>
            </a:r>
            <a:r>
              <a:rPr lang="en-US" sz="2400" dirty="0">
                <a:latin typeface="+mj-lt"/>
              </a:rPr>
              <a:t> (I Kings 1:37, </a:t>
            </a:r>
            <a:r>
              <a:rPr lang="en-US" sz="2400" dirty="0" smtClean="0">
                <a:latin typeface="+mj-lt"/>
              </a:rPr>
              <a:t>8:57;1 </a:t>
            </a:r>
            <a:r>
              <a:rPr lang="en-US" sz="2400" dirty="0">
                <a:latin typeface="+mj-lt"/>
              </a:rPr>
              <a:t>Chronicles </a:t>
            </a:r>
            <a:r>
              <a:rPr lang="en-US" sz="2400" dirty="0" smtClean="0">
                <a:latin typeface="+mj-lt"/>
              </a:rPr>
              <a:t>22:17,28:20</a:t>
            </a:r>
            <a:r>
              <a:rPr lang="en-US" sz="2400" dirty="0">
                <a:latin typeface="+mj-lt"/>
              </a:rPr>
              <a:t>)  </a:t>
            </a:r>
          </a:p>
          <a:p>
            <a:pPr>
              <a:lnSpc>
                <a:spcPct val="90000"/>
              </a:lnSpc>
            </a:pPr>
            <a:r>
              <a:rPr lang="en-US" sz="2400" dirty="0" err="1">
                <a:solidFill>
                  <a:srgbClr val="00B0F0"/>
                </a:solidFill>
                <a:latin typeface="+mj-lt"/>
              </a:rPr>
              <a:t>Asa</a:t>
            </a:r>
            <a:r>
              <a:rPr lang="en-US" sz="2400" dirty="0">
                <a:latin typeface="+mj-lt"/>
              </a:rPr>
              <a:t> (2 Chronicles 15:1 &amp; 9),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00B0F0"/>
                </a:solidFill>
                <a:latin typeface="+mj-lt"/>
              </a:rPr>
              <a:t>Jehoshaphat</a:t>
            </a:r>
            <a:r>
              <a:rPr lang="en-US" sz="2400" dirty="0">
                <a:latin typeface="+mj-lt"/>
              </a:rPr>
              <a:t> (2 Chronicles 17:3, 19:11&amp; 17), </a:t>
            </a:r>
          </a:p>
          <a:p>
            <a:pPr>
              <a:lnSpc>
                <a:spcPct val="90000"/>
              </a:lnSpc>
            </a:pPr>
            <a:r>
              <a:rPr lang="en-US" sz="2400" dirty="0" err="1">
                <a:solidFill>
                  <a:srgbClr val="00B0F0"/>
                </a:solidFill>
                <a:latin typeface="+mj-lt"/>
              </a:rPr>
              <a:t>Uzziah</a:t>
            </a:r>
            <a:r>
              <a:rPr lang="en-US" sz="2400" dirty="0">
                <a:latin typeface="+mj-lt"/>
              </a:rPr>
              <a:t> (2 Chronicles 26:5),  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00B0F0"/>
                </a:solidFill>
                <a:latin typeface="+mj-lt"/>
              </a:rPr>
              <a:t>Hezekiah</a:t>
            </a:r>
            <a:r>
              <a:rPr lang="en-US" sz="2400" dirty="0">
                <a:latin typeface="+mj-lt"/>
              </a:rPr>
              <a:t> (2 Kings 18:7; 2 Chronicles 31:21, 32:8), 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00B0F0"/>
                </a:solidFill>
                <a:latin typeface="+mj-lt"/>
              </a:rPr>
              <a:t>Ezra</a:t>
            </a:r>
            <a:r>
              <a:rPr lang="en-US" sz="2400" dirty="0">
                <a:latin typeface="+mj-lt"/>
              </a:rPr>
              <a:t> (Ezra 1:3, 8:18 &amp; 22 &amp; 31), 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00B0F0"/>
                </a:solidFill>
                <a:latin typeface="+mj-lt"/>
              </a:rPr>
              <a:t>Nehemiah</a:t>
            </a:r>
            <a:r>
              <a:rPr lang="en-US" sz="2400" dirty="0">
                <a:latin typeface="+mj-lt"/>
              </a:rPr>
              <a:t> (Nehemiah 2:8,18, 4:20),  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00B0F0"/>
                </a:solidFill>
                <a:latin typeface="+mj-lt"/>
              </a:rPr>
              <a:t>Jeremiah</a:t>
            </a:r>
            <a:r>
              <a:rPr lang="en-US" sz="2400" dirty="0">
                <a:latin typeface="+mj-lt"/>
              </a:rPr>
              <a:t> (Jeremiah 1:8),  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00B0F0"/>
                </a:solidFill>
                <a:latin typeface="+mj-lt"/>
              </a:rPr>
              <a:t>John the Baptist </a:t>
            </a:r>
            <a:r>
              <a:rPr lang="en-US" sz="2400" dirty="0">
                <a:latin typeface="+mj-lt"/>
              </a:rPr>
              <a:t>(Luke 1:66).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827584" y="332656"/>
            <a:ext cx="748883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93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0" cap="none" spc="150" normalizeH="0" baseline="0" noProof="0" dirty="0" smtClean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Lucida Sans" pitchFamily="34" charset="0"/>
                <a:ea typeface="+mj-ea"/>
                <a:cs typeface="+mj-cs"/>
              </a:rPr>
              <a:t>“The Lord Was With Them”</a:t>
            </a:r>
            <a:endParaRPr kumimoji="0" lang="en-US" sz="3600" b="1" i="0" u="none" strike="noStrike" kern="0" cap="none" spc="150" normalizeH="0" baseline="0" noProof="0" dirty="0">
              <a:ln w="11430"/>
              <a:solidFill>
                <a:srgbClr val="00B0F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Lucida Sans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1979713" y="1447801"/>
          <a:ext cx="5256583" cy="4669499"/>
        </p:xfrm>
        <a:graphic>
          <a:graphicData uri="http://schemas.openxmlformats.org/presentationml/2006/ole">
            <p:oleObj spid="_x0000_s26626" name="Image Document" r:id="rId3" imgW="4781520" imgH="5010120" progId="">
              <p:embed/>
            </p:oleObj>
          </a:graphicData>
        </a:graphic>
      </p:graphicFrame>
      <p:grpSp>
        <p:nvGrpSpPr>
          <p:cNvPr id="26627" name="Group 3"/>
          <p:cNvGrpSpPr>
            <a:grpSpLocks/>
          </p:cNvGrpSpPr>
          <p:nvPr/>
        </p:nvGrpSpPr>
        <p:grpSpPr bwMode="auto">
          <a:xfrm>
            <a:off x="971600" y="1484784"/>
            <a:ext cx="2809056" cy="1869747"/>
            <a:chOff x="240" y="912"/>
            <a:chExt cx="1824" cy="925"/>
          </a:xfrm>
        </p:grpSpPr>
        <p:sp>
          <p:nvSpPr>
            <p:cNvPr id="26628" name="AutoShape 4"/>
            <p:cNvSpPr>
              <a:spLocks noChangeArrowheads="1"/>
            </p:cNvSpPr>
            <p:nvPr/>
          </p:nvSpPr>
          <p:spPr bwMode="auto">
            <a:xfrm flipH="1">
              <a:off x="240" y="912"/>
              <a:ext cx="1824" cy="912"/>
            </a:xfrm>
            <a:prstGeom prst="wedgeEllipseCallout">
              <a:avLst>
                <a:gd name="adj1" fmla="val -23508"/>
                <a:gd name="adj2" fmla="val 63764"/>
              </a:avLst>
            </a:prstGeom>
            <a:solidFill>
              <a:schemeClr val="tx2"/>
            </a:solidFill>
            <a:ln w="12700">
              <a:solidFill>
                <a:schemeClr val="bg2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CA" sz="4800" b="1">
                <a:latin typeface="Arial" charset="0"/>
              </a:endParaRPr>
            </a:p>
          </p:txBody>
        </p:sp>
        <p:sp>
          <p:nvSpPr>
            <p:cNvPr id="26629" name="Text Box 5"/>
            <p:cNvSpPr txBox="1">
              <a:spLocks noChangeArrowheads="1"/>
            </p:cNvSpPr>
            <p:nvPr/>
          </p:nvSpPr>
          <p:spPr bwMode="auto">
            <a:xfrm>
              <a:off x="240" y="1009"/>
              <a:ext cx="1823" cy="82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2000" b="1" dirty="0">
                  <a:solidFill>
                    <a:srgbClr val="000000"/>
                  </a:solidFill>
                  <a:latin typeface="Arial" charset="0"/>
                </a:rPr>
                <a:t>Boy am I glad we </a:t>
              </a:r>
            </a:p>
            <a:p>
              <a:pPr algn="ctr" eaLnBrk="0" hangingPunct="0"/>
              <a:r>
                <a:rPr lang="en-US" sz="2000" b="1" dirty="0">
                  <a:solidFill>
                    <a:srgbClr val="000000"/>
                  </a:solidFill>
                  <a:latin typeface="Arial" charset="0"/>
                </a:rPr>
                <a:t>discovered those </a:t>
              </a:r>
              <a:r>
                <a:rPr lang="en-US" sz="2000" b="1" dirty="0" smtClean="0">
                  <a:solidFill>
                    <a:srgbClr val="000000"/>
                  </a:solidFill>
                  <a:latin typeface="Arial" charset="0"/>
                </a:rPr>
                <a:t>round wheels </a:t>
              </a:r>
              <a:r>
                <a:rPr lang="en-US" sz="2000" b="1" dirty="0">
                  <a:solidFill>
                    <a:srgbClr val="000000"/>
                  </a:solidFill>
                  <a:latin typeface="Arial" charset="0"/>
                </a:rPr>
                <a:t>and the sail </a:t>
              </a:r>
              <a:r>
                <a:rPr lang="en-US" sz="2000" b="1" dirty="0" smtClean="0">
                  <a:solidFill>
                    <a:srgbClr val="000000"/>
                  </a:solidFill>
                  <a:latin typeface="Arial" charset="0"/>
                </a:rPr>
                <a:t>in </a:t>
              </a:r>
              <a:r>
                <a:rPr lang="en-US" sz="2000" b="1" dirty="0">
                  <a:solidFill>
                    <a:srgbClr val="000000"/>
                  </a:solidFill>
                  <a:latin typeface="Arial" charset="0"/>
                </a:rPr>
                <a:t>our wagon!</a:t>
              </a:r>
            </a:p>
          </p:txBody>
        </p:sp>
      </p:grpSp>
      <p:grpSp>
        <p:nvGrpSpPr>
          <p:cNvPr id="26630" name="Group 6"/>
          <p:cNvGrpSpPr>
            <a:grpSpLocks/>
          </p:cNvGrpSpPr>
          <p:nvPr/>
        </p:nvGrpSpPr>
        <p:grpSpPr bwMode="auto">
          <a:xfrm>
            <a:off x="5868534" y="1699524"/>
            <a:ext cx="2520280" cy="2808313"/>
            <a:chOff x="3701" y="1458"/>
            <a:chExt cx="1845" cy="1008"/>
          </a:xfrm>
        </p:grpSpPr>
        <p:sp>
          <p:nvSpPr>
            <p:cNvPr id="26631" name="AutoShape 7"/>
            <p:cNvSpPr>
              <a:spLocks noChangeArrowheads="1"/>
            </p:cNvSpPr>
            <p:nvPr/>
          </p:nvSpPr>
          <p:spPr bwMode="auto">
            <a:xfrm>
              <a:off x="3701" y="1458"/>
              <a:ext cx="1845" cy="1008"/>
            </a:xfrm>
            <a:prstGeom prst="wedgeEllipseCallout">
              <a:avLst>
                <a:gd name="adj1" fmla="val -60052"/>
                <a:gd name="adj2" fmla="val 30250"/>
              </a:avLst>
            </a:prstGeom>
            <a:solidFill>
              <a:schemeClr val="tx2"/>
            </a:solidFill>
            <a:ln w="12700">
              <a:solidFill>
                <a:schemeClr val="bg2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CA" sz="4800" b="1">
                <a:latin typeface="Arial" charset="0"/>
              </a:endParaRPr>
            </a:p>
          </p:txBody>
        </p:sp>
        <p:sp>
          <p:nvSpPr>
            <p:cNvPr id="26632" name="Text Box 8"/>
            <p:cNvSpPr txBox="1">
              <a:spLocks noChangeArrowheads="1"/>
            </p:cNvSpPr>
            <p:nvPr/>
          </p:nvSpPr>
          <p:spPr bwMode="auto">
            <a:xfrm>
              <a:off x="3701" y="1639"/>
              <a:ext cx="1845" cy="696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2000" b="1" dirty="0">
                  <a:solidFill>
                    <a:srgbClr val="000000"/>
                  </a:solidFill>
                  <a:latin typeface="Arial" charset="0"/>
                </a:rPr>
                <a:t>I’m just thankful</a:t>
              </a:r>
            </a:p>
            <a:p>
              <a:pPr algn="ctr" eaLnBrk="0" hangingPunct="0"/>
              <a:r>
                <a:rPr lang="en-US" sz="2000" b="1" dirty="0">
                  <a:solidFill>
                    <a:srgbClr val="000000"/>
                  </a:solidFill>
                  <a:latin typeface="Arial" charset="0"/>
                </a:rPr>
                <a:t> that </a:t>
              </a:r>
              <a:r>
                <a:rPr lang="en-US" sz="20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God will be with </a:t>
              </a:r>
              <a:r>
                <a:rPr lang="en-US" sz="20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us </a:t>
              </a:r>
              <a:r>
                <a:rPr lang="en-US" sz="2000" b="1" dirty="0" smtClean="0">
                  <a:solidFill>
                    <a:srgbClr val="000000"/>
                  </a:solidFill>
                  <a:latin typeface="Arial" charset="0"/>
                </a:rPr>
                <a:t>as </a:t>
              </a:r>
              <a:r>
                <a:rPr lang="en-US" sz="2000" b="1" dirty="0">
                  <a:solidFill>
                    <a:srgbClr val="000000"/>
                  </a:solidFill>
                  <a:latin typeface="Arial" charset="0"/>
                </a:rPr>
                <a:t>we accomplish </a:t>
              </a:r>
              <a:r>
                <a:rPr lang="en-US" sz="2000" b="1" dirty="0" smtClean="0">
                  <a:solidFill>
                    <a:srgbClr val="000000"/>
                  </a:solidFill>
                  <a:latin typeface="Arial" charset="0"/>
                </a:rPr>
                <a:t>the priorities </a:t>
              </a:r>
              <a:r>
                <a:rPr lang="en-US" sz="2000" b="1" dirty="0">
                  <a:solidFill>
                    <a:srgbClr val="000000"/>
                  </a:solidFill>
                  <a:latin typeface="Arial" charset="0"/>
                </a:rPr>
                <a:t>He has for us!</a:t>
              </a:r>
            </a:p>
          </p:txBody>
        </p:sp>
      </p:grpSp>
      <p:sp>
        <p:nvSpPr>
          <p:cNvPr id="26633" name="Rectangle 9"/>
          <p:cNvSpPr>
            <a:spLocks noGrp="1" noChangeArrowheads="1"/>
          </p:cNvSpPr>
          <p:nvPr>
            <p:ph type="title"/>
          </p:nvPr>
        </p:nvSpPr>
        <p:spPr>
          <a:xfrm>
            <a:off x="1763688" y="5373216"/>
            <a:ext cx="5702870" cy="1077880"/>
          </a:xfrm>
          <a:solidFill>
            <a:schemeClr val="hlink"/>
          </a:solidFill>
          <a:ln w="57150" cmpd="thickThin">
            <a:solidFill>
              <a:srgbClr val="FF0000"/>
            </a:solidFill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/>
            </a:outerShdw>
          </a:effectLst>
        </p:spPr>
        <p:txBody>
          <a:bodyPr/>
          <a:lstStyle/>
          <a:p>
            <a:pPr>
              <a:lnSpc>
                <a:spcPct val="85000"/>
              </a:lnSpc>
            </a:pPr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Pray!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Ask God </a:t>
            </a:r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show you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 Priorities.</a:t>
            </a:r>
            <a:endParaRPr lang="en-US" sz="36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634" name="Text Box 10"/>
          <p:cNvSpPr txBox="1">
            <a:spLocks noChangeArrowheads="1"/>
          </p:cNvSpPr>
          <p:nvPr/>
        </p:nvSpPr>
        <p:spPr bwMode="auto">
          <a:xfrm>
            <a:off x="1115616" y="548680"/>
            <a:ext cx="6912768" cy="95410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95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God Has Already Provided Everything</a:t>
            </a:r>
          </a:p>
          <a:p>
            <a:pPr algn="ctr" eaLnBrk="0" hangingPunct="0"/>
            <a:r>
              <a:rPr lang="en-US" sz="2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You’ll Ever Need to Grow Your </a:t>
            </a:r>
            <a:r>
              <a:rPr lang="en-US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Ministry</a:t>
            </a:r>
            <a:endParaRPr lang="en-US" sz="2800" dirty="0">
              <a:solidFill>
                <a:srgbClr val="00B0F0"/>
              </a:solidFill>
              <a:latin typeface="Arial" charset="0"/>
            </a:endParaRPr>
          </a:p>
        </p:txBody>
      </p:sp>
      <p:sp>
        <p:nvSpPr>
          <p:cNvPr id="26635" name="Text Box 11"/>
          <p:cNvSpPr txBox="1">
            <a:spLocks noChangeArrowheads="1"/>
          </p:cNvSpPr>
          <p:nvPr/>
        </p:nvSpPr>
        <p:spPr bwMode="auto">
          <a:xfrm>
            <a:off x="899592" y="3645024"/>
            <a:ext cx="18002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2700000" algn="tl" rotWithShape="0">
              <a:srgbClr val="FFFF00">
                <a:alpha val="63000"/>
              </a:srgbClr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rgbClr val="000000"/>
                </a:solidFill>
              </a:rPr>
              <a:t>Right Priorities and Strategies</a:t>
            </a:r>
          </a:p>
        </p:txBody>
      </p:sp>
      <p:sp>
        <p:nvSpPr>
          <p:cNvPr id="26636" name="Text Box 12"/>
          <p:cNvSpPr txBox="1">
            <a:spLocks noChangeArrowheads="1"/>
          </p:cNvSpPr>
          <p:nvPr/>
        </p:nvSpPr>
        <p:spPr bwMode="auto">
          <a:xfrm>
            <a:off x="4067944" y="2348880"/>
            <a:ext cx="194421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62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rgbClr val="00B0F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</a:rPr>
              <a:t>Our God is With Us!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6" dur="10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3" grpId="0" animBg="1" autoUpdateAnimBg="0"/>
      <p:bldP spid="26635" grpId="0"/>
      <p:bldP spid="266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548680"/>
            <a:ext cx="8229600" cy="1143000"/>
          </a:xfrm>
          <a:effectLst>
            <a:outerShdw blurRad="50800" dist="38100" dir="2700000" algn="tl" rotWithShape="0">
              <a:prstClr val="black">
                <a:alpha val="96000"/>
              </a:prstClr>
            </a:outerShdw>
          </a:effectLst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z="4800" i="1" dirty="0">
                <a:ln/>
                <a:solidFill>
                  <a:srgbClr val="00B0F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Lucida Sans" pitchFamily="34" charset="0"/>
              </a:rPr>
              <a:t>The Great Commission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96819"/>
            <a:ext cx="8208912" cy="4031655"/>
          </a:xfrm>
          <a:effectLst/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GB" b="1" i="1" dirty="0">
                <a:solidFill>
                  <a:schemeClr val="hlink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+mj-lt"/>
              </a:rPr>
              <a:t>   </a:t>
            </a:r>
            <a:r>
              <a:rPr lang="en-US" dirty="0"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+mj-lt"/>
              </a:rPr>
              <a:t>“All authority in heaven and earth has been given to me. Therefore </a:t>
            </a:r>
            <a:r>
              <a:rPr lang="en-US" b="1" i="1" dirty="0">
                <a:solidFill>
                  <a:srgbClr val="00B0F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+mj-lt"/>
              </a:rPr>
              <a:t>go</a:t>
            </a:r>
            <a:r>
              <a:rPr lang="en-US" dirty="0">
                <a:solidFill>
                  <a:srgbClr val="DFEA02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+mj-lt"/>
              </a:rPr>
              <a:t> </a:t>
            </a:r>
            <a:r>
              <a:rPr lang="en-US" dirty="0"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+mj-lt"/>
              </a:rPr>
              <a:t>and</a:t>
            </a:r>
            <a:r>
              <a:rPr lang="en-US" dirty="0">
                <a:solidFill>
                  <a:srgbClr val="DFEA02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+mj-lt"/>
              </a:rPr>
              <a:t> </a:t>
            </a:r>
            <a:r>
              <a:rPr lang="en-US" b="1" i="1" dirty="0">
                <a:solidFill>
                  <a:srgbClr val="00B0F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+mj-lt"/>
              </a:rPr>
              <a:t>make disciples</a:t>
            </a:r>
            <a:r>
              <a:rPr lang="en-US" dirty="0">
                <a:solidFill>
                  <a:srgbClr val="00B0F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+mj-lt"/>
              </a:rPr>
              <a:t> </a:t>
            </a:r>
            <a:r>
              <a:rPr lang="en-US" b="1" i="1" dirty="0">
                <a:solidFill>
                  <a:srgbClr val="00B0F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+mj-lt"/>
              </a:rPr>
              <a:t>of all nations</a:t>
            </a:r>
            <a:r>
              <a:rPr lang="en-US" dirty="0">
                <a:solidFill>
                  <a:srgbClr val="00B0F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+mj-lt"/>
              </a:rPr>
              <a:t>, </a:t>
            </a:r>
            <a:r>
              <a:rPr lang="en-US" b="1" i="1" dirty="0">
                <a:solidFill>
                  <a:srgbClr val="00B0F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+mj-lt"/>
              </a:rPr>
              <a:t>baptizing</a:t>
            </a:r>
            <a:r>
              <a:rPr lang="en-US" dirty="0">
                <a:solidFill>
                  <a:srgbClr val="00B0F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+mj-lt"/>
              </a:rPr>
              <a:t> </a:t>
            </a:r>
            <a:r>
              <a:rPr lang="en-US" dirty="0"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+mj-lt"/>
              </a:rPr>
              <a:t>them in the name of the Father and the Son and the Holy Spirit, and </a:t>
            </a:r>
            <a:r>
              <a:rPr lang="en-US" b="1" i="1" dirty="0">
                <a:solidFill>
                  <a:srgbClr val="00B0F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+mj-lt"/>
              </a:rPr>
              <a:t>teaching them to obey</a:t>
            </a:r>
            <a:r>
              <a:rPr lang="en-US" dirty="0">
                <a:solidFill>
                  <a:srgbClr val="FCFFC5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+mj-lt"/>
              </a:rPr>
              <a:t> </a:t>
            </a:r>
            <a:r>
              <a:rPr lang="en-US" dirty="0"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+mj-lt"/>
              </a:rPr>
              <a:t>everything I have commanded you. And surely</a:t>
            </a:r>
            <a:r>
              <a:rPr lang="en-US" dirty="0">
                <a:solidFill>
                  <a:schemeClr val="hlink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+mj-lt"/>
              </a:rPr>
              <a:t> </a:t>
            </a:r>
            <a:r>
              <a:rPr lang="en-US" b="1" i="1" u="sng" dirty="0">
                <a:solidFill>
                  <a:srgbClr val="00B0F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+mj-lt"/>
              </a:rPr>
              <a:t>I am with you always</a:t>
            </a:r>
            <a:r>
              <a:rPr lang="en-US" u="sng" dirty="0"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+mj-lt"/>
              </a:rPr>
              <a:t>, to the very end of the age</a:t>
            </a:r>
            <a:r>
              <a:rPr lang="en-US" dirty="0" smtClean="0"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+mj-lt"/>
              </a:rPr>
              <a:t>.”         Matt</a:t>
            </a:r>
            <a:r>
              <a:rPr lang="en-US" dirty="0"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+mj-lt"/>
              </a:rPr>
              <a:t>. 28:18 -20</a:t>
            </a:r>
            <a:endParaRPr lang="en-US" b="1" i="1" dirty="0">
              <a:effectLst>
                <a:outerShdw blurRad="63500" dist="114300" dir="3000000" algn="tl">
                  <a:srgbClr val="000000">
                    <a:alpha val="80000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620713"/>
            <a:ext cx="8135938" cy="1143000"/>
          </a:xfrm>
          <a:effectLst>
            <a:outerShdw blurRad="50800" dist="38100" dir="2700000" algn="tl" rotWithShape="0">
              <a:prstClr val="black">
                <a:alpha val="87000"/>
              </a:prstClr>
            </a:outerShdw>
          </a:effectLst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4800" b="1" i="1" spc="150" dirty="0">
                <a:ln w="11430"/>
                <a:solidFill>
                  <a:srgbClr val="00B0F0"/>
                </a:solidFill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  <a:latin typeface="Lucida Sans" pitchFamily="34" charset="0"/>
              </a:rPr>
              <a:t>God’s Promise!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9592" y="2060848"/>
            <a:ext cx="6912768" cy="3384376"/>
          </a:xfrm>
          <a:effectLst/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sz="4000" b="1" i="1" dirty="0">
                <a:solidFill>
                  <a:srgbClr val="FFFF0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Arial" charset="0"/>
              </a:rPr>
              <a:t>	Seek God and Focus on the Right Priorities and Strategies and He Promises to be With </a:t>
            </a:r>
            <a:r>
              <a:rPr lang="en-US" sz="4000" b="1" i="1" dirty="0" smtClean="0">
                <a:solidFill>
                  <a:srgbClr val="FFFF0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Arial" charset="0"/>
              </a:rPr>
              <a:t>You – </a:t>
            </a:r>
            <a:r>
              <a:rPr lang="en-US" sz="4000" b="1" i="1" dirty="0">
                <a:solidFill>
                  <a:srgbClr val="FFFF0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Arial" charset="0"/>
              </a:rPr>
              <a:t>Right to the End!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740700"/>
            <a:ext cx="6912768" cy="1248139"/>
          </a:xfrm>
          <a:effectLst>
            <a:outerShdw blurRad="50800" dist="38100" dir="2700000" algn="tl" rotWithShape="0">
              <a:prstClr val="black">
                <a:alpha val="78000"/>
              </a:prstClr>
            </a:outerShdw>
          </a:effectLst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lnSpc>
                <a:spcPct val="90000"/>
              </a:lnSpc>
            </a:pPr>
            <a:r>
              <a:rPr lang="en-US" sz="4800" b="1" i="1" spc="150" dirty="0" smtClean="0">
                <a:ln w="11430"/>
                <a:solidFill>
                  <a:srgbClr val="00B0F0"/>
                </a:solidFill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  <a:latin typeface="Lucida Sans" pitchFamily="34" charset="0"/>
              </a:rPr>
              <a:t>What Will be the Results:</a:t>
            </a:r>
            <a:endParaRPr lang="en-US" sz="4800" b="1" i="1" spc="150" dirty="0">
              <a:ln w="11430"/>
              <a:solidFill>
                <a:srgbClr val="00B0F0"/>
              </a:solidFill>
              <a:effectLst>
                <a:outerShdw blurRad="63500" dist="114300" dir="3000000" algn="tl" rotWithShape="0">
                  <a:srgbClr val="000000">
                    <a:alpha val="80000"/>
                  </a:srgbClr>
                </a:outerShdw>
              </a:effectLst>
              <a:latin typeface="Lucida Sans" pitchFamily="34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47664" y="2132856"/>
            <a:ext cx="6408712" cy="4194688"/>
          </a:xfrm>
          <a:effectLst/>
        </p:spPr>
        <p:txBody>
          <a:bodyPr/>
          <a:lstStyle/>
          <a:p>
            <a:pPr lvl="1">
              <a:lnSpc>
                <a:spcPct val="90000"/>
              </a:lnSpc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+mj-lt"/>
              </a:rPr>
              <a:t> Changed Lives</a:t>
            </a:r>
          </a:p>
          <a:p>
            <a:pPr lvl="1">
              <a:lnSpc>
                <a:spcPct val="90000"/>
              </a:lnSpc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+mj-lt"/>
              </a:rPr>
              <a:t> Changed Families</a:t>
            </a:r>
            <a:endParaRPr lang="en-US" sz="3600" dirty="0">
              <a:solidFill>
                <a:srgbClr val="FFFF00"/>
              </a:solidFill>
              <a:effectLst>
                <a:outerShdw blurRad="63500" dist="114300" dir="3000000" algn="tl">
                  <a:srgbClr val="000000">
                    <a:alpha val="80000"/>
                  </a:srgbClr>
                </a:outerShdw>
              </a:effectLst>
              <a:latin typeface="+mj-lt"/>
            </a:endParaRPr>
          </a:p>
          <a:p>
            <a:pPr lvl="1">
              <a:lnSpc>
                <a:spcPct val="90000"/>
              </a:lnSpc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+mj-lt"/>
              </a:rPr>
              <a:t> Changed </a:t>
            </a:r>
            <a:r>
              <a:rPr lang="en-US" sz="3600" dirty="0">
                <a:solidFill>
                  <a:srgbClr val="FFFF0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+mj-lt"/>
              </a:rPr>
              <a:t>Churches</a:t>
            </a:r>
          </a:p>
          <a:p>
            <a:pPr lvl="1">
              <a:lnSpc>
                <a:spcPct val="90000"/>
              </a:lnSpc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+mj-lt"/>
              </a:rPr>
              <a:t> Changed Communities</a:t>
            </a:r>
          </a:p>
          <a:p>
            <a:pPr lvl="1">
              <a:lnSpc>
                <a:spcPct val="90000"/>
              </a:lnSpc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+mj-lt"/>
              </a:rPr>
              <a:t> Changed Nations </a:t>
            </a:r>
            <a:r>
              <a:rPr lang="en-US" sz="3600" dirty="0">
                <a:solidFill>
                  <a:srgbClr val="FFFF0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+mj-lt"/>
              </a:rPr>
              <a:t>and</a:t>
            </a:r>
          </a:p>
          <a:p>
            <a:pPr lvl="1">
              <a:lnSpc>
                <a:spcPct val="90000"/>
              </a:lnSpc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+mj-lt"/>
              </a:rPr>
              <a:t> A Changed World!</a:t>
            </a:r>
            <a:endParaRPr lang="en-US" sz="3600" dirty="0">
              <a:solidFill>
                <a:srgbClr val="FFFF00"/>
              </a:solidFill>
              <a:effectLst>
                <a:outerShdw blurRad="63500" dist="114300" dir="3000000" algn="tl">
                  <a:srgbClr val="000000">
                    <a:alpha val="80000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lance">
  <a:themeElements>
    <a:clrScheme name="Balance 1">
      <a:dk1>
        <a:srgbClr val="663300"/>
      </a:dk1>
      <a:lt1>
        <a:srgbClr val="FFFFFF"/>
      </a:lt1>
      <a:dk2>
        <a:srgbClr val="996600"/>
      </a:dk2>
      <a:lt2>
        <a:srgbClr val="DBBD71"/>
      </a:lt2>
      <a:accent1>
        <a:srgbClr val="F8A500"/>
      </a:accent1>
      <a:accent2>
        <a:srgbClr val="808000"/>
      </a:accent2>
      <a:accent3>
        <a:srgbClr val="CAB8AA"/>
      </a:accent3>
      <a:accent4>
        <a:srgbClr val="DADADA"/>
      </a:accent4>
      <a:accent5>
        <a:srgbClr val="FBCFAA"/>
      </a:accent5>
      <a:accent6>
        <a:srgbClr val="737300"/>
      </a:accent6>
      <a:hlink>
        <a:srgbClr val="FFCC66"/>
      </a:hlink>
      <a:folHlink>
        <a:srgbClr val="CCA500"/>
      </a:folHlink>
    </a:clrScheme>
    <a:fontScheme name="Balance">
      <a:majorFont>
        <a:latin typeface="Arial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alance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ance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3256</TotalTime>
  <Words>918</Words>
  <Application>Microsoft Office PowerPoint</Application>
  <PresentationFormat>Letter Paper (8.5x11 in)</PresentationFormat>
  <Paragraphs>139</Paragraphs>
  <Slides>19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Balance</vt:lpstr>
      <vt:lpstr>Image Document</vt:lpstr>
      <vt:lpstr>Choosing Our Priorities</vt:lpstr>
      <vt:lpstr>Slide 2</vt:lpstr>
      <vt:lpstr>Slide 3</vt:lpstr>
      <vt:lpstr>Slide 4</vt:lpstr>
      <vt:lpstr>Slide 5</vt:lpstr>
      <vt:lpstr>Slide 6</vt:lpstr>
      <vt:lpstr>Slide 7</vt:lpstr>
      <vt:lpstr>What Do You Value In Life and Ministry?</vt:lpstr>
      <vt:lpstr>Are You Tired of Pushing and Pulling A Church With Square Wheels?</vt:lpstr>
      <vt:lpstr>What Does God Value?</vt:lpstr>
      <vt:lpstr>Slide 11</vt:lpstr>
      <vt:lpstr>God’s People Also Need Excellent Leaders</vt:lpstr>
      <vt:lpstr>“The Lord Was With Them”</vt:lpstr>
      <vt:lpstr>Slide 14</vt:lpstr>
      <vt:lpstr>Pray!  Ask God to show you  His Priorities.</vt:lpstr>
      <vt:lpstr>The Great Commission</vt:lpstr>
      <vt:lpstr>God’s Promise!</vt:lpstr>
      <vt:lpstr>What Will be the Results:</vt:lpstr>
      <vt:lpstr>Slide 19</vt:lpstr>
    </vt:vector>
  </TitlesOfParts>
  <Company>Dynamic Churches International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Allan Middleton</dc:creator>
  <cp:lastModifiedBy>Al Middleton</cp:lastModifiedBy>
  <cp:revision>69</cp:revision>
  <dcterms:created xsi:type="dcterms:W3CDTF">2008-01-17T21:56:30Z</dcterms:created>
  <dcterms:modified xsi:type="dcterms:W3CDTF">2015-10-08T17:54:28Z</dcterms:modified>
</cp:coreProperties>
</file>