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58" r:id="rId3"/>
    <p:sldId id="259" r:id="rId4"/>
    <p:sldId id="262" r:id="rId5"/>
    <p:sldId id="263" r:id="rId6"/>
    <p:sldId id="264" r:id="rId7"/>
    <p:sldId id="265" r:id="rId8"/>
    <p:sldId id="266" r:id="rId9"/>
    <p:sldId id="280" r:id="rId10"/>
    <p:sldId id="281" r:id="rId11"/>
    <p:sldId id="268" r:id="rId12"/>
    <p:sldId id="270" r:id="rId13"/>
    <p:sldId id="271" r:id="rId14"/>
    <p:sldId id="272" r:id="rId15"/>
    <p:sldId id="273" r:id="rId16"/>
    <p:sldId id="269" r:id="rId17"/>
    <p:sldId id="275" r:id="rId18"/>
    <p:sldId id="278" r:id="rId19"/>
    <p:sldId id="276" r:id="rId20"/>
    <p:sldId id="279"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4660"/>
  </p:normalViewPr>
  <p:slideViewPr>
    <p:cSldViewPr>
      <p:cViewPr>
        <p:scale>
          <a:sx n="70" d="100"/>
          <a:sy n="70" d="100"/>
        </p:scale>
        <p:origin x="-570" y="-8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BFD6DA90-9ABA-44F6-B845-D6E27E61303E}" type="datetimeFigureOut">
              <a:rPr lang="en-GB" smtClean="0"/>
              <a:pPr/>
              <a:t>14/10/2015</a:t>
            </a:fld>
            <a:endParaRPr lang="en-GB"/>
          </a:p>
        </p:txBody>
      </p:sp>
      <p:sp>
        <p:nvSpPr>
          <p:cNvPr id="17" name="Footer Placeholder 16"/>
          <p:cNvSpPr>
            <a:spLocks noGrp="1"/>
          </p:cNvSpPr>
          <p:nvPr>
            <p:ph type="ftr" sz="quarter" idx="11"/>
          </p:nvPr>
        </p:nvSpPr>
        <p:spPr/>
        <p:txBody>
          <a:bodyPr/>
          <a:lstStyle/>
          <a:p>
            <a:endParaRPr lang="en-GB"/>
          </a:p>
        </p:txBody>
      </p:sp>
      <p:sp>
        <p:nvSpPr>
          <p:cNvPr id="29" name="Slide Number Placeholder 28"/>
          <p:cNvSpPr>
            <a:spLocks noGrp="1"/>
          </p:cNvSpPr>
          <p:nvPr>
            <p:ph type="sldNum" sz="quarter" idx="12"/>
          </p:nvPr>
        </p:nvSpPr>
        <p:spPr/>
        <p:txBody>
          <a:bodyPr/>
          <a:lstStyle/>
          <a:p>
            <a:fld id="{1EB603DD-6A6D-4505-807E-1783361CF443}" type="slidenum">
              <a:rPr lang="en-GB" smtClean="0"/>
              <a:pPr/>
              <a:t>‹#›</a:t>
            </a:fld>
            <a:endParaRPr lang="en-GB"/>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FD6DA90-9ABA-44F6-B845-D6E27E61303E}" type="datetimeFigureOut">
              <a:rPr lang="en-GB" smtClean="0"/>
              <a:pPr/>
              <a:t>14/10/2015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EB603DD-6A6D-4505-807E-1783361CF443}"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BFD6DA90-9ABA-44F6-B845-D6E27E61303E}" type="datetimeFigureOut">
              <a:rPr lang="en-GB" smtClean="0"/>
              <a:pPr/>
              <a:t>14/10/2015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a:xfrm>
            <a:off x="7924800" y="6416675"/>
            <a:ext cx="762000" cy="365125"/>
          </a:xfrm>
        </p:spPr>
        <p:txBody>
          <a:bodyPr/>
          <a:lstStyle/>
          <a:p>
            <a:fld id="{1EB603DD-6A6D-4505-807E-1783361CF443}" type="slidenum">
              <a:rPr lang="en-GB" smtClean="0"/>
              <a:pPr/>
              <a:t>‹#›</a:t>
            </a:fld>
            <a:endParaRPr lang="en-GB"/>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BFD6DA90-9ABA-44F6-B845-D6E27E61303E}" type="datetimeFigureOut">
              <a:rPr lang="en-GB" smtClean="0"/>
              <a:pPr/>
              <a:t>14/10/2015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EB603DD-6A6D-4505-807E-1783361CF443}"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BFD6DA90-9ABA-44F6-B845-D6E27E61303E}" type="datetimeFigureOut">
              <a:rPr lang="en-GB" smtClean="0"/>
              <a:pPr/>
              <a:t>14/10/2015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1EB603DD-6A6D-4505-807E-1783361CF443}"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BFD6DA90-9ABA-44F6-B845-D6E27E61303E}" type="datetimeFigureOut">
              <a:rPr lang="en-GB" smtClean="0"/>
              <a:pPr/>
              <a:t>14/10/2015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1EB603DD-6A6D-4505-807E-1783361CF443}"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FD6DA90-9ABA-44F6-B845-D6E27E61303E}" type="datetimeFigureOut">
              <a:rPr lang="en-GB" smtClean="0"/>
              <a:pPr/>
              <a:t>14/10/2015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1EB603DD-6A6D-4505-807E-1783361CF443}"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BFD6DA90-9ABA-44F6-B845-D6E27E61303E}" type="datetimeFigureOut">
              <a:rPr lang="en-GB" smtClean="0"/>
              <a:pPr/>
              <a:t>14/10/2015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EB603DD-6A6D-4505-807E-1783361CF443}"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BFD6DA90-9ABA-44F6-B845-D6E27E61303E}" type="datetimeFigureOut">
              <a:rPr lang="en-GB" smtClean="0"/>
              <a:pPr/>
              <a:t>14/10/2015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EB603DD-6A6D-4505-807E-1783361CF443}"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FD6DA90-9ABA-44F6-B845-D6E27E61303E}" type="datetimeFigureOut">
              <a:rPr lang="en-GB" smtClean="0"/>
              <a:pPr/>
              <a:t>14/10/2015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EB603DD-6A6D-4505-807E-1783361CF443}"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FD6DA90-9ABA-44F6-B845-D6E27E61303E}" type="datetimeFigureOut">
              <a:rPr lang="en-GB" smtClean="0"/>
              <a:pPr/>
              <a:t>14/10/2015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EB603DD-6A6D-4505-807E-1783361CF443}"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BFD6DA90-9ABA-44F6-B845-D6E27E61303E}" type="datetimeFigureOut">
              <a:rPr lang="en-GB" smtClean="0"/>
              <a:pPr/>
              <a:t>14/10/2015</a:t>
            </a:fld>
            <a:endParaRPr lang="en-GB"/>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GB"/>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1EB603DD-6A6D-4505-807E-1783361CF443}" type="slidenum">
              <a:rPr lang="en-GB" smtClean="0"/>
              <a:pPr/>
              <a:t>‹#›</a:t>
            </a:fld>
            <a:endParaRPr lang="en-GB"/>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3573016"/>
            <a:ext cx="8208912" cy="2548136"/>
          </a:xfrm>
        </p:spPr>
        <p:txBody>
          <a:bodyPr>
            <a:noAutofit/>
          </a:bodyPr>
          <a:lstStyle/>
          <a:p>
            <a:pPr>
              <a:lnSpc>
                <a:spcPct val="90000"/>
              </a:lnSpc>
            </a:pPr>
            <a:r>
              <a:rPr lang="en-US" sz="4800" i="1" dirty="0" smtClean="0">
                <a:solidFill>
                  <a:srgbClr val="FFC000"/>
                </a:solidFill>
              </a:rPr>
              <a:t>Discovery Group Leader Development</a:t>
            </a:r>
            <a:endParaRPr lang="en-US" sz="4800" i="1" dirty="0">
              <a:solidFill>
                <a:srgbClr val="FFC000"/>
              </a:solidFill>
              <a:effectLst>
                <a:outerShdw blurRad="63500" dist="127000" dir="3000000" algn="ctr" rotWithShape="0">
                  <a:srgbClr val="000000">
                    <a:alpha val="80000"/>
                  </a:srgbClr>
                </a:outerShdw>
              </a:effectLst>
            </a:endParaRPr>
          </a:p>
        </p:txBody>
      </p:sp>
      <p:pic>
        <p:nvPicPr>
          <p:cNvPr id="4" name="Picture 10"/>
          <p:cNvPicPr>
            <a:picLocks noChangeAspect="1" noChangeArrowheads="1"/>
          </p:cNvPicPr>
          <p:nvPr/>
        </p:nvPicPr>
        <p:blipFill>
          <a:blip r:embed="rId2" cstate="print"/>
          <a:srcRect/>
          <a:stretch>
            <a:fillRect/>
          </a:stretch>
        </p:blipFill>
        <p:spPr>
          <a:xfrm>
            <a:off x="3059832" y="1052736"/>
            <a:ext cx="3048000" cy="2640244"/>
          </a:xfrm>
          <a:prstGeom prst="rect">
            <a:avLst/>
          </a:prstGeom>
          <a:effectLst>
            <a:outerShdw dist="35921" dir="2700000" algn="ctr" rotWithShape="0">
              <a:srgbClr val="000000"/>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2000" fill="hold"/>
                                        <p:tgtEl>
                                          <p:spTgt spid="4"/>
                                        </p:tgtEl>
                                        <p:attrNameLst>
                                          <p:attrName>ppt_w</p:attrName>
                                        </p:attrNameLst>
                                      </p:cBhvr>
                                      <p:tavLst>
                                        <p:tav tm="0">
                                          <p:val>
                                            <p:fltVal val="0"/>
                                          </p:val>
                                        </p:tav>
                                        <p:tav tm="100000">
                                          <p:val>
                                            <p:strVal val="#ppt_w"/>
                                          </p:val>
                                        </p:tav>
                                      </p:tavLst>
                                    </p:anim>
                                    <p:anim calcmode="lin" valueType="num">
                                      <p:cBhvr>
                                        <p:cTn id="8" dur="2000" fill="hold"/>
                                        <p:tgtEl>
                                          <p:spTgt spid="4"/>
                                        </p:tgtEl>
                                        <p:attrNameLst>
                                          <p:attrName>ppt_h</p:attrName>
                                        </p:attrNameLst>
                                      </p:cBhvr>
                                      <p:tavLst>
                                        <p:tav tm="0">
                                          <p:val>
                                            <p:fltVal val="0"/>
                                          </p:val>
                                        </p:tav>
                                        <p:tav tm="100000">
                                          <p:val>
                                            <p:strVal val="#ppt_h"/>
                                          </p:val>
                                        </p:tav>
                                      </p:tavLst>
                                    </p:anim>
                                    <p:animEffect transition="in" filter="fade">
                                      <p:cBhvr>
                                        <p:cTn id="9" dur="20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p:cTn id="14" dur="2000" fill="hold"/>
                                        <p:tgtEl>
                                          <p:spTgt spid="2"/>
                                        </p:tgtEl>
                                        <p:attrNameLst>
                                          <p:attrName>ppt_w</p:attrName>
                                        </p:attrNameLst>
                                      </p:cBhvr>
                                      <p:tavLst>
                                        <p:tav tm="0">
                                          <p:val>
                                            <p:fltVal val="0"/>
                                          </p:val>
                                        </p:tav>
                                        <p:tav tm="100000">
                                          <p:val>
                                            <p:strVal val="#ppt_w"/>
                                          </p:val>
                                        </p:tav>
                                      </p:tavLst>
                                    </p:anim>
                                    <p:anim calcmode="lin" valueType="num">
                                      <p:cBhvr>
                                        <p:cTn id="15" dur="2000" fill="hold"/>
                                        <p:tgtEl>
                                          <p:spTgt spid="2"/>
                                        </p:tgtEl>
                                        <p:attrNameLst>
                                          <p:attrName>ppt_h</p:attrName>
                                        </p:attrNameLst>
                                      </p:cBhvr>
                                      <p:tavLst>
                                        <p:tav tm="0">
                                          <p:val>
                                            <p:fltVal val="0"/>
                                          </p:val>
                                        </p:tav>
                                        <p:tav tm="100000">
                                          <p:val>
                                            <p:strVal val="#ppt_h"/>
                                          </p:val>
                                        </p:tav>
                                      </p:tavLst>
                                    </p:anim>
                                    <p:animEffect transition="in" filter="fade">
                                      <p:cBhvr>
                                        <p:cTn id="16"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800" i="1" dirty="0" smtClean="0">
                <a:solidFill>
                  <a:srgbClr val="FFC000"/>
                </a:solidFill>
              </a:rPr>
              <a:t>Discovery Group Leader Development</a:t>
            </a:r>
            <a:endParaRPr lang="en-GB" sz="4800" i="1" dirty="0">
              <a:solidFill>
                <a:srgbClr val="92D050"/>
              </a:solidFill>
            </a:endParaRPr>
          </a:p>
        </p:txBody>
      </p:sp>
      <p:sp>
        <p:nvSpPr>
          <p:cNvPr id="3" name="Content Placeholder 2"/>
          <p:cNvSpPr>
            <a:spLocks noGrp="1"/>
          </p:cNvSpPr>
          <p:nvPr>
            <p:ph idx="1"/>
          </p:nvPr>
        </p:nvSpPr>
        <p:spPr>
          <a:xfrm>
            <a:off x="457200" y="1484784"/>
            <a:ext cx="8229600" cy="4824576"/>
          </a:xfrm>
        </p:spPr>
        <p:txBody>
          <a:bodyPr>
            <a:normAutofit/>
          </a:bodyPr>
          <a:lstStyle/>
          <a:p>
            <a:pPr marL="0" indent="0" algn="ctr">
              <a:buNone/>
            </a:pPr>
            <a:endParaRPr lang="en-CA" sz="4800" b="1" i="1" dirty="0" smtClean="0">
              <a:effectLst>
                <a:outerShdw blurRad="63500" dist="114300" dir="3000000" algn="ctr" rotWithShape="0">
                  <a:srgbClr val="000000">
                    <a:alpha val="80000"/>
                  </a:srgbClr>
                </a:outerShdw>
              </a:effectLst>
            </a:endParaRPr>
          </a:p>
          <a:p>
            <a:pPr marL="0" indent="0" algn="ctr">
              <a:buNone/>
            </a:pPr>
            <a:r>
              <a:rPr lang="en-CA" sz="4800" b="1" i="1" dirty="0" smtClean="0">
                <a:effectLst>
                  <a:outerShdw blurRad="63500" dist="114300" dir="3000000" algn="ctr" rotWithShape="0">
                    <a:srgbClr val="000000">
                      <a:alpha val="80000"/>
                    </a:srgbClr>
                  </a:outerShdw>
                </a:effectLst>
              </a:rPr>
              <a:t>“True Leaders don’t create followers – they create more Leaders”   </a:t>
            </a:r>
            <a:r>
              <a:rPr lang="en-CA" sz="3200" b="1" i="1" dirty="0" smtClean="0">
                <a:effectLst>
                  <a:outerShdw blurRad="63500" dist="114300" dir="3000000" algn="ctr" rotWithShape="0">
                    <a:srgbClr val="000000">
                      <a:alpha val="80000"/>
                    </a:srgbClr>
                  </a:outerShdw>
                </a:effectLst>
              </a:rPr>
              <a:t>Tom Peters</a:t>
            </a:r>
            <a:endParaRPr lang="en-GB" sz="3200" b="1" i="1" dirty="0">
              <a:effectLst>
                <a:outerShdw blurRad="63500" dist="114300" dir="3000000" algn="ctr" rotWithShape="0">
                  <a:srgbClr val="000000">
                    <a:alpha val="80000"/>
                  </a:srgbClr>
                </a:outerShdw>
              </a:effectLst>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9" dur="1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800" i="1" dirty="0" smtClean="0">
                <a:solidFill>
                  <a:srgbClr val="FFC000"/>
                </a:solidFill>
              </a:rPr>
              <a:t>Discovery Group Leader Development</a:t>
            </a:r>
            <a:endParaRPr lang="en-GB" sz="4800" i="1" dirty="0">
              <a:solidFill>
                <a:srgbClr val="92D050"/>
              </a:solidFill>
            </a:endParaRPr>
          </a:p>
        </p:txBody>
      </p:sp>
      <p:sp>
        <p:nvSpPr>
          <p:cNvPr id="3" name="Content Placeholder 2"/>
          <p:cNvSpPr>
            <a:spLocks noGrp="1"/>
          </p:cNvSpPr>
          <p:nvPr>
            <p:ph idx="1"/>
          </p:nvPr>
        </p:nvSpPr>
        <p:spPr>
          <a:xfrm>
            <a:off x="457200" y="1988840"/>
            <a:ext cx="8229600" cy="4320520"/>
          </a:xfrm>
        </p:spPr>
        <p:txBody>
          <a:bodyPr>
            <a:normAutofit/>
          </a:bodyPr>
          <a:lstStyle/>
          <a:p>
            <a:pPr marL="0" indent="0">
              <a:buNone/>
            </a:pPr>
            <a:r>
              <a:rPr lang="en-CA" sz="3600" dirty="0" smtClean="0">
                <a:effectLst>
                  <a:outerShdw blurRad="63500" dist="114300" dir="3000000" algn="ctr" rotWithShape="0">
                    <a:srgbClr val="000000">
                      <a:alpha val="80000"/>
                    </a:srgbClr>
                  </a:outerShdw>
                </a:effectLst>
                <a:latin typeface="Arial" pitchFamily="34" charset="0"/>
                <a:cs typeface="Arial" pitchFamily="34" charset="0"/>
              </a:rPr>
              <a:t>In order to help the new Discovery Group Leaders grow to maturity in life and character you need to spend much time with them. You could use the Dynamic </a:t>
            </a:r>
            <a:r>
              <a:rPr lang="en-CA" sz="3600" dirty="0" err="1" smtClean="0">
                <a:effectLst>
                  <a:outerShdw blurRad="63500" dist="114300" dir="3000000" algn="ctr" rotWithShape="0">
                    <a:srgbClr val="000000">
                      <a:alpha val="80000"/>
                    </a:srgbClr>
                  </a:outerShdw>
                </a:effectLst>
                <a:latin typeface="Arial" pitchFamily="34" charset="0"/>
                <a:cs typeface="Arial" pitchFamily="34" charset="0"/>
              </a:rPr>
              <a:t>Discipling</a:t>
            </a:r>
            <a:r>
              <a:rPr lang="en-CA" sz="3600" dirty="0" smtClean="0">
                <a:effectLst>
                  <a:outerShdw blurRad="63500" dist="114300" dir="3000000" algn="ctr" rotWithShape="0">
                    <a:srgbClr val="000000">
                      <a:alpha val="80000"/>
                    </a:srgbClr>
                  </a:outerShdw>
                </a:effectLst>
                <a:latin typeface="Arial" pitchFamily="34" charset="0"/>
                <a:cs typeface="Arial" pitchFamily="34" charset="0"/>
              </a:rPr>
              <a:t> One-to-One to develop these new leaders.</a:t>
            </a:r>
            <a:endParaRPr lang="en-CA" sz="3600" dirty="0">
              <a:effectLst>
                <a:outerShdw blurRad="63500" dist="114300" dir="3000000" algn="ctr" rotWithShape="0">
                  <a:srgbClr val="000000">
                    <a:alpha val="80000"/>
                  </a:srgbClr>
                </a:outerShdw>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22114"/>
          </a:xfrm>
        </p:spPr>
        <p:txBody>
          <a:bodyPr>
            <a:normAutofit fontScale="90000"/>
          </a:bodyPr>
          <a:lstStyle/>
          <a:p>
            <a:r>
              <a:rPr lang="en-GB" sz="4400" i="1" dirty="0" smtClean="0">
                <a:solidFill>
                  <a:srgbClr val="FFC000"/>
                </a:solidFill>
              </a:rPr>
              <a:t>Dynamic Discipling Workshop </a:t>
            </a:r>
            <a:endParaRPr lang="en-CA" sz="4400" i="1" dirty="0">
              <a:solidFill>
                <a:srgbClr val="FFC000"/>
              </a:solidFill>
            </a:endParaRPr>
          </a:p>
        </p:txBody>
      </p:sp>
      <p:sp>
        <p:nvSpPr>
          <p:cNvPr id="3" name="Content Placeholder 2"/>
          <p:cNvSpPr>
            <a:spLocks noGrp="1"/>
          </p:cNvSpPr>
          <p:nvPr>
            <p:ph idx="1"/>
          </p:nvPr>
        </p:nvSpPr>
        <p:spPr>
          <a:xfrm>
            <a:off x="457200" y="1412776"/>
            <a:ext cx="8229600" cy="4896584"/>
          </a:xfrm>
        </p:spPr>
        <p:txBody>
          <a:bodyPr>
            <a:normAutofit fontScale="77500" lnSpcReduction="20000"/>
          </a:bodyPr>
          <a:lstStyle/>
          <a:p>
            <a:pPr lvl="0"/>
            <a:r>
              <a:rPr lang="en-GB" sz="3600" b="1" dirty="0" smtClean="0">
                <a:solidFill>
                  <a:srgbClr val="FFFF00"/>
                </a:solidFill>
                <a:effectLst>
                  <a:outerShdw blurRad="63500" dist="114300" dir="3000000" algn="ctr" rotWithShape="0">
                    <a:srgbClr val="000000">
                      <a:alpha val="80000"/>
                    </a:srgbClr>
                  </a:outerShdw>
                </a:effectLst>
                <a:latin typeface="Arial" pitchFamily="34" charset="0"/>
                <a:cs typeface="Arial" pitchFamily="34" charset="0"/>
              </a:rPr>
              <a:t>Have several people </a:t>
            </a:r>
            <a:r>
              <a:rPr lang="en-GB" sz="3600" b="1" u="sng" dirty="0" smtClean="0">
                <a:solidFill>
                  <a:srgbClr val="FFFF00"/>
                </a:solidFill>
                <a:effectLst>
                  <a:outerShdw blurRad="63500" dist="114300" dir="3000000" algn="ctr" rotWithShape="0">
                    <a:srgbClr val="000000">
                      <a:alpha val="80000"/>
                    </a:srgbClr>
                  </a:outerShdw>
                </a:effectLst>
                <a:latin typeface="Arial" pitchFamily="34" charset="0"/>
                <a:cs typeface="Arial" pitchFamily="34" charset="0"/>
              </a:rPr>
              <a:t>briefly</a:t>
            </a:r>
            <a:r>
              <a:rPr lang="en-GB" sz="3600" b="1" dirty="0" smtClean="0">
                <a:solidFill>
                  <a:srgbClr val="FFFF00"/>
                </a:solidFill>
                <a:effectLst>
                  <a:outerShdw blurRad="63500" dist="114300" dir="3000000" algn="ctr" rotWithShape="0">
                    <a:srgbClr val="000000">
                      <a:alpha val="80000"/>
                    </a:srgbClr>
                  </a:outerShdw>
                </a:effectLst>
                <a:latin typeface="Arial" pitchFamily="34" charset="0"/>
                <a:cs typeface="Arial" pitchFamily="34" charset="0"/>
              </a:rPr>
              <a:t> share their experience in Dynamic Basics so far.</a:t>
            </a:r>
            <a:endParaRPr lang="en-CA" sz="3600" b="1" dirty="0" smtClean="0">
              <a:solidFill>
                <a:srgbClr val="FFFF00"/>
              </a:solidFill>
              <a:effectLst>
                <a:outerShdw blurRad="63500" dist="114300" dir="3000000" algn="ctr" rotWithShape="0">
                  <a:srgbClr val="000000">
                    <a:alpha val="80000"/>
                  </a:srgbClr>
                </a:outerShdw>
              </a:effectLst>
              <a:latin typeface="Arial" pitchFamily="34" charset="0"/>
              <a:cs typeface="Arial" pitchFamily="34" charset="0"/>
            </a:endParaRPr>
          </a:p>
          <a:p>
            <a:pPr lvl="0"/>
            <a:r>
              <a:rPr lang="en-GB" sz="3600" dirty="0" smtClean="0">
                <a:effectLst>
                  <a:outerShdw blurRad="63500" dist="114300" dir="3000000" algn="ctr" rotWithShape="0">
                    <a:srgbClr val="000000">
                      <a:alpha val="80000"/>
                    </a:srgbClr>
                  </a:outerShdw>
                </a:effectLst>
                <a:latin typeface="Arial" pitchFamily="34" charset="0"/>
                <a:cs typeface="Arial" pitchFamily="34" charset="0"/>
              </a:rPr>
              <a:t>Be sure each person has a copy of </a:t>
            </a:r>
            <a:r>
              <a:rPr lang="en-GB" sz="3600" b="1" i="1" dirty="0" smtClean="0">
                <a:solidFill>
                  <a:srgbClr val="FFFF00"/>
                </a:solidFill>
                <a:effectLst>
                  <a:outerShdw blurRad="63500" dist="114300" dir="3000000" algn="ctr" rotWithShape="0">
                    <a:srgbClr val="000000">
                      <a:alpha val="80000"/>
                    </a:srgbClr>
                  </a:outerShdw>
                </a:effectLst>
                <a:latin typeface="Arial" pitchFamily="34" charset="0"/>
                <a:cs typeface="Arial" pitchFamily="34" charset="0"/>
              </a:rPr>
              <a:t>Dynamic Discipling.</a:t>
            </a:r>
            <a:r>
              <a:rPr lang="en-GB" sz="3600" dirty="0" smtClean="0">
                <a:solidFill>
                  <a:srgbClr val="FFFF00"/>
                </a:solidFill>
                <a:effectLst>
                  <a:outerShdw blurRad="63500" dist="114300" dir="3000000" algn="ctr" rotWithShape="0">
                    <a:srgbClr val="000000">
                      <a:alpha val="80000"/>
                    </a:srgbClr>
                  </a:outerShdw>
                </a:effectLst>
                <a:latin typeface="Arial" pitchFamily="34" charset="0"/>
                <a:cs typeface="Arial" pitchFamily="34" charset="0"/>
              </a:rPr>
              <a:t> </a:t>
            </a:r>
            <a:r>
              <a:rPr lang="en-GB" sz="3600" dirty="0" smtClean="0">
                <a:effectLst>
                  <a:outerShdw blurRad="63500" dist="114300" dir="3000000" algn="ctr" rotWithShape="0">
                    <a:srgbClr val="000000">
                      <a:alpha val="80000"/>
                    </a:srgbClr>
                  </a:outerShdw>
                </a:effectLst>
                <a:latin typeface="Arial" pitchFamily="34" charset="0"/>
                <a:cs typeface="Arial" pitchFamily="34" charset="0"/>
              </a:rPr>
              <a:t>Help them locate the </a:t>
            </a:r>
            <a:r>
              <a:rPr lang="en-GB" sz="3600" b="1" i="1" dirty="0" smtClean="0">
                <a:solidFill>
                  <a:srgbClr val="FFFF00"/>
                </a:solidFill>
                <a:effectLst>
                  <a:outerShdw blurRad="63500" dist="114300" dir="3000000" algn="ctr" rotWithShape="0">
                    <a:srgbClr val="000000">
                      <a:alpha val="80000"/>
                    </a:srgbClr>
                  </a:outerShdw>
                </a:effectLst>
                <a:latin typeface="Arial" pitchFamily="34" charset="0"/>
                <a:cs typeface="Arial" pitchFamily="34" charset="0"/>
              </a:rPr>
              <a:t>General Instructions for</a:t>
            </a:r>
            <a:r>
              <a:rPr lang="en-GB" sz="3600" b="1" dirty="0" smtClean="0">
                <a:solidFill>
                  <a:srgbClr val="FFFF00"/>
                </a:solidFill>
                <a:effectLst>
                  <a:outerShdw blurRad="63500" dist="114300" dir="3000000" algn="ctr" rotWithShape="0">
                    <a:srgbClr val="000000">
                      <a:alpha val="80000"/>
                    </a:srgbClr>
                  </a:outerShdw>
                </a:effectLst>
                <a:latin typeface="Arial" pitchFamily="34" charset="0"/>
                <a:cs typeface="Arial" pitchFamily="34" charset="0"/>
              </a:rPr>
              <a:t> </a:t>
            </a:r>
            <a:r>
              <a:rPr lang="en-GB" sz="3600" b="1" i="1" dirty="0" smtClean="0">
                <a:solidFill>
                  <a:srgbClr val="FFFF00"/>
                </a:solidFill>
                <a:effectLst>
                  <a:outerShdw blurRad="63500" dist="114300" dir="3000000" algn="ctr" rotWithShape="0">
                    <a:srgbClr val="000000">
                      <a:alpha val="80000"/>
                    </a:srgbClr>
                  </a:outerShdw>
                </a:effectLst>
                <a:latin typeface="Arial" pitchFamily="34" charset="0"/>
                <a:cs typeface="Arial" pitchFamily="34" charset="0"/>
              </a:rPr>
              <a:t>Disciplers </a:t>
            </a:r>
            <a:r>
              <a:rPr lang="en-GB" sz="3600" dirty="0" smtClean="0">
                <a:effectLst>
                  <a:outerShdw blurRad="63500" dist="114300" dir="3000000" algn="ctr" rotWithShape="0">
                    <a:srgbClr val="000000">
                      <a:alpha val="80000"/>
                    </a:srgbClr>
                  </a:outerShdw>
                </a:effectLst>
                <a:latin typeface="Arial" pitchFamily="34" charset="0"/>
                <a:cs typeface="Arial" pitchFamily="34" charset="0"/>
              </a:rPr>
              <a:t>at the end of</a:t>
            </a:r>
            <a:r>
              <a:rPr lang="en-GB" sz="3600" b="1" i="1" dirty="0" smtClean="0">
                <a:effectLst>
                  <a:outerShdw blurRad="63500" dist="114300" dir="3000000" algn="ctr" rotWithShape="0">
                    <a:srgbClr val="000000">
                      <a:alpha val="80000"/>
                    </a:srgbClr>
                  </a:outerShdw>
                </a:effectLst>
                <a:latin typeface="Arial" pitchFamily="34" charset="0"/>
                <a:cs typeface="Arial" pitchFamily="34" charset="0"/>
              </a:rPr>
              <a:t> </a:t>
            </a:r>
            <a:r>
              <a:rPr lang="en-GB" sz="3600" b="1" i="1" dirty="0" smtClean="0">
                <a:solidFill>
                  <a:srgbClr val="FFFF00"/>
                </a:solidFill>
                <a:effectLst>
                  <a:outerShdw blurRad="63500" dist="114300" dir="3000000" algn="ctr" rotWithShape="0">
                    <a:srgbClr val="000000">
                      <a:alpha val="80000"/>
                    </a:srgbClr>
                  </a:outerShdw>
                </a:effectLst>
                <a:latin typeface="Arial" pitchFamily="34" charset="0"/>
                <a:cs typeface="Arial" pitchFamily="34" charset="0"/>
              </a:rPr>
              <a:t>Dynamic Discipling</a:t>
            </a:r>
            <a:r>
              <a:rPr lang="en-GB" sz="3600" dirty="0" smtClean="0">
                <a:effectLst>
                  <a:outerShdw blurRad="63500" dist="114300" dir="3000000" algn="ctr" rotWithShape="0">
                    <a:srgbClr val="000000">
                      <a:alpha val="80000"/>
                    </a:srgbClr>
                  </a:outerShdw>
                </a:effectLst>
                <a:latin typeface="Arial" pitchFamily="34" charset="0"/>
                <a:cs typeface="Arial" pitchFamily="34" charset="0"/>
              </a:rPr>
              <a:t>.</a:t>
            </a:r>
            <a:endParaRPr lang="en-CA" sz="3600" dirty="0" smtClean="0">
              <a:effectLst>
                <a:outerShdw blurRad="63500" dist="114300" dir="3000000" algn="ctr" rotWithShape="0">
                  <a:srgbClr val="000000">
                    <a:alpha val="80000"/>
                  </a:srgbClr>
                </a:outerShdw>
              </a:effectLst>
              <a:latin typeface="Arial" pitchFamily="34" charset="0"/>
              <a:cs typeface="Arial" pitchFamily="34" charset="0"/>
            </a:endParaRPr>
          </a:p>
          <a:p>
            <a:pPr lvl="0"/>
            <a:r>
              <a:rPr lang="en-GB" sz="3600" dirty="0" smtClean="0">
                <a:effectLst>
                  <a:outerShdw blurRad="63500" dist="114300" dir="3000000" algn="ctr" rotWithShape="0">
                    <a:srgbClr val="000000">
                      <a:alpha val="80000"/>
                    </a:srgbClr>
                  </a:outerShdw>
                </a:effectLst>
                <a:latin typeface="Arial" pitchFamily="34" charset="0"/>
                <a:cs typeface="Arial" pitchFamily="34" charset="0"/>
              </a:rPr>
              <a:t>Read through the </a:t>
            </a:r>
            <a:r>
              <a:rPr lang="en-GB" sz="3600" b="1" i="1" dirty="0" smtClean="0">
                <a:solidFill>
                  <a:srgbClr val="FFFF00"/>
                </a:solidFill>
                <a:effectLst>
                  <a:outerShdw blurRad="63500" dist="114300" dir="3000000" algn="ctr" rotWithShape="0">
                    <a:srgbClr val="000000">
                      <a:alpha val="80000"/>
                    </a:srgbClr>
                  </a:outerShdw>
                </a:effectLst>
                <a:latin typeface="Arial" pitchFamily="34" charset="0"/>
                <a:cs typeface="Arial" pitchFamily="34" charset="0"/>
              </a:rPr>
              <a:t>General Instructions</a:t>
            </a:r>
            <a:r>
              <a:rPr lang="en-GB" sz="3600" dirty="0" smtClean="0">
                <a:solidFill>
                  <a:srgbClr val="FFFF00"/>
                </a:solidFill>
                <a:effectLst>
                  <a:outerShdw blurRad="63500" dist="114300" dir="3000000" algn="ctr" rotWithShape="0">
                    <a:srgbClr val="000000">
                      <a:alpha val="80000"/>
                    </a:srgbClr>
                  </a:outerShdw>
                </a:effectLst>
                <a:latin typeface="Arial" pitchFamily="34" charset="0"/>
                <a:cs typeface="Arial" pitchFamily="34" charset="0"/>
              </a:rPr>
              <a:t> </a:t>
            </a:r>
            <a:r>
              <a:rPr lang="en-GB" sz="3600" dirty="0" smtClean="0">
                <a:effectLst>
                  <a:outerShdw blurRad="63500" dist="114300" dir="3000000" algn="ctr" rotWithShape="0">
                    <a:srgbClr val="000000">
                      <a:alpha val="80000"/>
                    </a:srgbClr>
                  </a:outerShdw>
                </a:effectLst>
                <a:latin typeface="Arial" pitchFamily="34" charset="0"/>
                <a:cs typeface="Arial" pitchFamily="34" charset="0"/>
              </a:rPr>
              <a:t>without comment.</a:t>
            </a:r>
            <a:endParaRPr lang="en-CA" sz="3600" dirty="0" smtClean="0">
              <a:effectLst>
                <a:outerShdw blurRad="63500" dist="114300" dir="3000000" algn="ctr" rotWithShape="0">
                  <a:srgbClr val="000000">
                    <a:alpha val="80000"/>
                  </a:srgbClr>
                </a:outerShdw>
              </a:effectLst>
              <a:latin typeface="Arial" pitchFamily="34" charset="0"/>
              <a:cs typeface="Arial" pitchFamily="34" charset="0"/>
            </a:endParaRPr>
          </a:p>
          <a:p>
            <a:pPr lvl="0"/>
            <a:r>
              <a:rPr lang="en-GB" sz="3600" b="1" dirty="0" smtClean="0">
                <a:solidFill>
                  <a:srgbClr val="FFFF00"/>
                </a:solidFill>
                <a:effectLst>
                  <a:outerShdw blurRad="63500" dist="114300" dir="3000000" algn="ctr" rotWithShape="0">
                    <a:srgbClr val="000000">
                      <a:alpha val="80000"/>
                    </a:srgbClr>
                  </a:outerShdw>
                </a:effectLst>
                <a:latin typeface="Arial" pitchFamily="34" charset="0"/>
                <a:cs typeface="Arial" pitchFamily="34" charset="0"/>
              </a:rPr>
              <a:t>Pair them up </a:t>
            </a:r>
            <a:r>
              <a:rPr lang="en-GB" sz="3600" dirty="0" smtClean="0">
                <a:effectLst>
                  <a:outerShdw blurRad="63500" dist="114300" dir="3000000" algn="ctr" rotWithShape="0">
                    <a:srgbClr val="000000">
                      <a:alpha val="80000"/>
                    </a:srgbClr>
                  </a:outerShdw>
                </a:effectLst>
                <a:latin typeface="Arial" pitchFamily="34" charset="0"/>
                <a:cs typeface="Arial" pitchFamily="34" charset="0"/>
              </a:rPr>
              <a:t>(a man with a man and a woman with a woman).</a:t>
            </a:r>
            <a:endParaRPr lang="en-CA" sz="3600" dirty="0" smtClean="0">
              <a:effectLst>
                <a:outerShdw blurRad="63500" dist="114300" dir="3000000" algn="ctr" rotWithShape="0">
                  <a:srgbClr val="000000">
                    <a:alpha val="80000"/>
                  </a:srgbClr>
                </a:outerShdw>
              </a:effectLst>
              <a:latin typeface="Arial" pitchFamily="34" charset="0"/>
              <a:cs typeface="Arial" pitchFamily="34" charset="0"/>
            </a:endParaRPr>
          </a:p>
          <a:p>
            <a:pPr lvl="0"/>
            <a:r>
              <a:rPr lang="en-GB" sz="3600" b="1" dirty="0" smtClean="0">
                <a:solidFill>
                  <a:srgbClr val="FFFF00"/>
                </a:solidFill>
                <a:effectLst>
                  <a:outerShdw blurRad="63500" dist="114300" dir="3000000" algn="ctr" rotWithShape="0">
                    <a:srgbClr val="000000">
                      <a:alpha val="80000"/>
                    </a:srgbClr>
                  </a:outerShdw>
                </a:effectLst>
                <a:latin typeface="Arial" pitchFamily="34" charset="0"/>
                <a:cs typeface="Arial" pitchFamily="34" charset="0"/>
              </a:rPr>
              <a:t>Have them decide who will be the disciple and who will be the discipler.  </a:t>
            </a:r>
            <a:endParaRPr lang="en-CA" sz="3600" dirty="0">
              <a:solidFill>
                <a:srgbClr val="FFFF00"/>
              </a:solidFill>
              <a:effectLst>
                <a:outerShdw blurRad="63500" dist="114300" dir="3000000" algn="ctr" rotWithShape="0">
                  <a:srgbClr val="000000">
                    <a:alpha val="80000"/>
                  </a:srgbClr>
                </a:outerShdw>
              </a:effectLst>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10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10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9" dur="10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0" dur="10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6" dur="10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37"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22114"/>
          </a:xfrm>
        </p:spPr>
        <p:txBody>
          <a:bodyPr>
            <a:normAutofit fontScale="90000"/>
          </a:bodyPr>
          <a:lstStyle/>
          <a:p>
            <a:r>
              <a:rPr lang="en-GB" sz="4400" i="1" dirty="0" smtClean="0">
                <a:solidFill>
                  <a:srgbClr val="FFC000"/>
                </a:solidFill>
              </a:rPr>
              <a:t>Dynamic Discipling Workshop </a:t>
            </a:r>
            <a:endParaRPr lang="en-CA" sz="4400" i="1" dirty="0">
              <a:solidFill>
                <a:srgbClr val="FFC000"/>
              </a:solidFill>
            </a:endParaRPr>
          </a:p>
        </p:txBody>
      </p:sp>
      <p:sp>
        <p:nvSpPr>
          <p:cNvPr id="3" name="Content Placeholder 2"/>
          <p:cNvSpPr>
            <a:spLocks noGrp="1"/>
          </p:cNvSpPr>
          <p:nvPr>
            <p:ph idx="1"/>
          </p:nvPr>
        </p:nvSpPr>
        <p:spPr>
          <a:xfrm>
            <a:off x="457200" y="1628800"/>
            <a:ext cx="8229600" cy="4680560"/>
          </a:xfrm>
        </p:spPr>
        <p:txBody>
          <a:bodyPr>
            <a:normAutofit/>
          </a:bodyPr>
          <a:lstStyle/>
          <a:p>
            <a:pPr marL="0" indent="0">
              <a:buNone/>
            </a:pPr>
            <a:r>
              <a:rPr lang="en-GB" sz="3200" b="1" i="1" dirty="0" smtClean="0">
                <a:solidFill>
                  <a:srgbClr val="00B0F0"/>
                </a:solidFill>
                <a:effectLst>
                  <a:outerShdw blurRad="63500" dist="114300" dir="3000000" algn="ctr" rotWithShape="0">
                    <a:srgbClr val="000000">
                      <a:alpha val="80000"/>
                    </a:srgbClr>
                  </a:outerShdw>
                </a:effectLst>
                <a:latin typeface="Arial" pitchFamily="34" charset="0"/>
                <a:cs typeface="Arial" pitchFamily="34" charset="0"/>
              </a:rPr>
              <a:t>Note:</a:t>
            </a:r>
            <a:r>
              <a:rPr lang="en-GB" sz="3200" b="1" i="1" dirty="0" smtClean="0">
                <a:effectLst>
                  <a:outerShdw blurRad="63500" dist="114300" dir="3000000" algn="ctr" rotWithShape="0">
                    <a:srgbClr val="000000">
                      <a:alpha val="80000"/>
                    </a:srgbClr>
                  </a:outerShdw>
                </a:effectLst>
                <a:latin typeface="Arial" pitchFamily="34" charset="0"/>
                <a:cs typeface="Arial" pitchFamily="34" charset="0"/>
              </a:rPr>
              <a:t> In a normal discipling experience there would be a discipler who would have completed Lesson One before meeting, and a disciple who is going through this lesson for the first time. Today however, the discipler has not completed the lesson on his/her own. You will both be learning together.  </a:t>
            </a:r>
            <a:endParaRPr lang="en-CA" sz="3200" dirty="0">
              <a:effectLst>
                <a:outerShdw blurRad="63500" dist="114300" dir="3000000" algn="ctr" rotWithShape="0">
                  <a:srgbClr val="000000">
                    <a:alpha val="80000"/>
                  </a:srgbClr>
                </a:outerShdw>
              </a:effectLst>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22114"/>
          </a:xfrm>
        </p:spPr>
        <p:txBody>
          <a:bodyPr>
            <a:normAutofit fontScale="90000"/>
          </a:bodyPr>
          <a:lstStyle/>
          <a:p>
            <a:r>
              <a:rPr lang="en-GB" sz="4400" i="1" dirty="0" smtClean="0">
                <a:solidFill>
                  <a:srgbClr val="FFC000"/>
                </a:solidFill>
              </a:rPr>
              <a:t>Dynamic Discipling Workshop </a:t>
            </a:r>
            <a:endParaRPr lang="en-CA" sz="4400" i="1" dirty="0">
              <a:solidFill>
                <a:srgbClr val="FFC000"/>
              </a:solidFill>
            </a:endParaRPr>
          </a:p>
        </p:txBody>
      </p:sp>
      <p:sp>
        <p:nvSpPr>
          <p:cNvPr id="3" name="Content Placeholder 2"/>
          <p:cNvSpPr>
            <a:spLocks noGrp="1"/>
          </p:cNvSpPr>
          <p:nvPr>
            <p:ph idx="1"/>
          </p:nvPr>
        </p:nvSpPr>
        <p:spPr>
          <a:xfrm>
            <a:off x="457200" y="1196752"/>
            <a:ext cx="8003232" cy="5112608"/>
          </a:xfrm>
        </p:spPr>
        <p:txBody>
          <a:bodyPr>
            <a:noAutofit/>
          </a:bodyPr>
          <a:lstStyle/>
          <a:p>
            <a:pPr marL="0" lvl="0" indent="0">
              <a:buNone/>
            </a:pPr>
            <a:r>
              <a:rPr lang="en-GB" sz="2400" dirty="0" smtClean="0">
                <a:effectLst>
                  <a:outerShdw blurRad="63500" dist="114300" dir="3000000" algn="ctr" rotWithShape="0">
                    <a:srgbClr val="000000">
                      <a:alpha val="80000"/>
                    </a:srgbClr>
                  </a:outerShdw>
                </a:effectLst>
                <a:latin typeface="Arial" pitchFamily="34" charset="0"/>
                <a:cs typeface="Arial" pitchFamily="34" charset="0"/>
              </a:rPr>
              <a:t>Turn to </a:t>
            </a:r>
            <a:r>
              <a:rPr lang="en-GB" sz="2400" b="1" dirty="0" smtClean="0">
                <a:solidFill>
                  <a:srgbClr val="FFFF00"/>
                </a:solidFill>
                <a:effectLst>
                  <a:outerShdw blurRad="63500" dist="114300" dir="3000000" algn="ctr" rotWithShape="0">
                    <a:srgbClr val="000000">
                      <a:alpha val="80000"/>
                    </a:srgbClr>
                  </a:outerShdw>
                </a:effectLst>
                <a:latin typeface="Arial" pitchFamily="34" charset="0"/>
                <a:cs typeface="Arial" pitchFamily="34" charset="0"/>
              </a:rPr>
              <a:t>page 1, in Dynamic Discipling One-to-One </a:t>
            </a:r>
            <a:r>
              <a:rPr lang="en-GB" sz="2400" b="1" i="1" dirty="0" smtClean="0">
                <a:solidFill>
                  <a:srgbClr val="FFFF00"/>
                </a:solidFill>
                <a:effectLst>
                  <a:outerShdw blurRad="63500" dist="114300" dir="3000000" algn="ctr" rotWithShape="0">
                    <a:srgbClr val="000000">
                      <a:alpha val="80000"/>
                    </a:srgbClr>
                  </a:outerShdw>
                </a:effectLst>
                <a:latin typeface="Arial" pitchFamily="34" charset="0"/>
                <a:cs typeface="Arial" pitchFamily="34" charset="0"/>
              </a:rPr>
              <a:t>- Check Out for Lesson One</a:t>
            </a:r>
            <a:r>
              <a:rPr lang="en-GB" sz="2400" dirty="0" smtClean="0">
                <a:solidFill>
                  <a:srgbClr val="FFFF00"/>
                </a:solidFill>
                <a:effectLst>
                  <a:outerShdw blurRad="63500" dist="114300" dir="3000000" algn="ctr" rotWithShape="0">
                    <a:srgbClr val="000000">
                      <a:alpha val="80000"/>
                    </a:srgbClr>
                  </a:outerShdw>
                </a:effectLst>
                <a:latin typeface="Arial" pitchFamily="34" charset="0"/>
                <a:cs typeface="Arial" pitchFamily="34" charset="0"/>
              </a:rPr>
              <a:t> </a:t>
            </a:r>
            <a:r>
              <a:rPr lang="en-GB" sz="2400" dirty="0" smtClean="0">
                <a:effectLst>
                  <a:outerShdw blurRad="63500" dist="114300" dir="3000000" algn="ctr" rotWithShape="0">
                    <a:srgbClr val="000000">
                      <a:alpha val="80000"/>
                    </a:srgbClr>
                  </a:outerShdw>
                </a:effectLst>
                <a:latin typeface="Arial" pitchFamily="34" charset="0"/>
                <a:cs typeface="Arial" pitchFamily="34" charset="0"/>
              </a:rPr>
              <a:t>and follow this agenda.  Check (</a:t>
            </a:r>
            <a:r>
              <a:rPr lang="en-GB" sz="2400" dirty="0" smtClean="0">
                <a:effectLst>
                  <a:outerShdw blurRad="63500" dist="114300" dir="3000000" algn="ctr" rotWithShape="0">
                    <a:srgbClr val="000000">
                      <a:alpha val="80000"/>
                    </a:srgbClr>
                  </a:outerShdw>
                </a:effectLst>
                <a:latin typeface="Arial" pitchFamily="34" charset="0"/>
                <a:cs typeface="Arial" pitchFamily="34" charset="0"/>
                <a:sym typeface="Symbol"/>
              </a:rPr>
              <a:t>)</a:t>
            </a:r>
            <a:r>
              <a:rPr lang="en-GB" sz="2400" dirty="0" smtClean="0">
                <a:effectLst>
                  <a:outerShdw blurRad="63500" dist="114300" dir="3000000" algn="ctr" rotWithShape="0">
                    <a:srgbClr val="000000">
                      <a:alpha val="80000"/>
                    </a:srgbClr>
                  </a:outerShdw>
                </a:effectLst>
                <a:latin typeface="Arial" pitchFamily="34" charset="0"/>
                <a:cs typeface="Arial" pitchFamily="34" charset="0"/>
              </a:rPr>
              <a:t> each assignment as you complete it together.  Go as far as you can in the time we have.</a:t>
            </a:r>
            <a:endParaRPr lang="en-CA" sz="2400" dirty="0" smtClean="0">
              <a:effectLst>
                <a:outerShdw blurRad="63500" dist="114300" dir="3000000" algn="ctr" rotWithShape="0">
                  <a:srgbClr val="000000">
                    <a:alpha val="80000"/>
                  </a:srgbClr>
                </a:outerShdw>
              </a:effectLst>
              <a:latin typeface="Arial" pitchFamily="34" charset="0"/>
              <a:cs typeface="Arial" pitchFamily="34" charset="0"/>
            </a:endParaRPr>
          </a:p>
          <a:p>
            <a:pPr marL="0" lvl="0" indent="0">
              <a:buNone/>
            </a:pPr>
            <a:r>
              <a:rPr lang="en-GB" sz="2400" dirty="0" smtClean="0">
                <a:effectLst>
                  <a:outerShdw blurRad="63500" dist="114300" dir="3000000" algn="ctr" rotWithShape="0">
                    <a:srgbClr val="000000">
                      <a:alpha val="80000"/>
                    </a:srgbClr>
                  </a:outerShdw>
                </a:effectLst>
                <a:latin typeface="Arial" pitchFamily="34" charset="0"/>
                <a:cs typeface="Arial" pitchFamily="34" charset="0"/>
              </a:rPr>
              <a:t>Work on </a:t>
            </a:r>
            <a:r>
              <a:rPr lang="en-GB" sz="2400" b="1" dirty="0" smtClean="0">
                <a:solidFill>
                  <a:srgbClr val="FFFF00"/>
                </a:solidFill>
                <a:effectLst>
                  <a:outerShdw blurRad="63500" dist="114300" dir="3000000" algn="ctr" rotWithShape="0">
                    <a:srgbClr val="000000">
                      <a:alpha val="80000"/>
                    </a:srgbClr>
                  </a:outerShdw>
                </a:effectLst>
                <a:latin typeface="Arial" pitchFamily="34" charset="0"/>
                <a:cs typeface="Arial" pitchFamily="34" charset="0"/>
              </a:rPr>
              <a:t>Lesson One </a:t>
            </a:r>
            <a:r>
              <a:rPr lang="en-GB" sz="2400" b="1" i="1" dirty="0" smtClean="0">
                <a:solidFill>
                  <a:srgbClr val="FFFF00"/>
                </a:solidFill>
                <a:effectLst>
                  <a:outerShdw blurRad="63500" dist="114300" dir="3000000" algn="ctr" rotWithShape="0">
                    <a:srgbClr val="000000">
                      <a:alpha val="80000"/>
                    </a:srgbClr>
                  </a:outerShdw>
                </a:effectLst>
                <a:latin typeface="Arial" pitchFamily="34" charset="0"/>
                <a:cs typeface="Arial" pitchFamily="34" charset="0"/>
              </a:rPr>
              <a:t>Knowing Jesus as My Saviour</a:t>
            </a:r>
            <a:r>
              <a:rPr lang="en-GB" sz="2400" b="1" dirty="0" smtClean="0">
                <a:solidFill>
                  <a:srgbClr val="FFFF00"/>
                </a:solidFill>
                <a:effectLst>
                  <a:outerShdw blurRad="63500" dist="114300" dir="3000000" algn="ctr" rotWithShape="0">
                    <a:srgbClr val="000000">
                      <a:alpha val="80000"/>
                    </a:srgbClr>
                  </a:outerShdw>
                </a:effectLst>
                <a:latin typeface="Arial" pitchFamily="34" charset="0"/>
                <a:cs typeface="Arial" pitchFamily="34" charset="0"/>
              </a:rPr>
              <a:t> beginning page 3.</a:t>
            </a:r>
            <a:endParaRPr lang="en-CA" sz="2400" b="1" dirty="0" smtClean="0">
              <a:solidFill>
                <a:srgbClr val="FFFF00"/>
              </a:solidFill>
              <a:effectLst>
                <a:outerShdw blurRad="63500" dist="114300" dir="3000000" algn="ctr" rotWithShape="0">
                  <a:srgbClr val="000000">
                    <a:alpha val="80000"/>
                  </a:srgbClr>
                </a:outerShdw>
              </a:effectLst>
              <a:latin typeface="Arial" pitchFamily="34" charset="0"/>
              <a:cs typeface="Arial" pitchFamily="34" charset="0"/>
            </a:endParaRPr>
          </a:p>
          <a:p>
            <a:pPr marL="0" lvl="0" indent="0">
              <a:buNone/>
            </a:pPr>
            <a:r>
              <a:rPr lang="en-GB" sz="2400" dirty="0" smtClean="0">
                <a:effectLst>
                  <a:outerShdw blurRad="63500" dist="114300" dir="3000000" algn="ctr" rotWithShape="0">
                    <a:srgbClr val="000000">
                      <a:alpha val="80000"/>
                    </a:srgbClr>
                  </a:outerShdw>
                </a:effectLst>
                <a:latin typeface="Arial" pitchFamily="34" charset="0"/>
                <a:cs typeface="Arial" pitchFamily="34" charset="0"/>
              </a:rPr>
              <a:t>Workshop Trainer, be available to answer any questions as you move around and observe. Make sure that everyone </a:t>
            </a:r>
            <a:r>
              <a:rPr lang="en-GB" sz="2400" b="1" dirty="0" smtClean="0">
                <a:solidFill>
                  <a:srgbClr val="FFFF00"/>
                </a:solidFill>
                <a:effectLst>
                  <a:outerShdw blurRad="63500" dist="114300" dir="3000000" algn="ctr" rotWithShape="0">
                    <a:srgbClr val="000000">
                      <a:alpha val="80000"/>
                    </a:srgbClr>
                  </a:outerShdw>
                </a:effectLst>
                <a:latin typeface="Arial" pitchFamily="34" charset="0"/>
                <a:cs typeface="Arial" pitchFamily="34" charset="0"/>
              </a:rPr>
              <a:t>is paired up</a:t>
            </a:r>
            <a:r>
              <a:rPr lang="en-GB" sz="2400" dirty="0" smtClean="0">
                <a:solidFill>
                  <a:srgbClr val="FFFF00"/>
                </a:solidFill>
                <a:effectLst>
                  <a:outerShdw blurRad="63500" dist="114300" dir="3000000" algn="ctr" rotWithShape="0">
                    <a:srgbClr val="000000">
                      <a:alpha val="80000"/>
                    </a:srgbClr>
                  </a:outerShdw>
                </a:effectLst>
                <a:latin typeface="Arial" pitchFamily="34" charset="0"/>
                <a:cs typeface="Arial" pitchFamily="34" charset="0"/>
              </a:rPr>
              <a:t> and </a:t>
            </a:r>
            <a:r>
              <a:rPr lang="en-GB" sz="2400" b="1" dirty="0" smtClean="0">
                <a:solidFill>
                  <a:srgbClr val="FFFF00"/>
                </a:solidFill>
                <a:effectLst>
                  <a:outerShdw blurRad="63500" dist="114300" dir="3000000" algn="ctr" rotWithShape="0">
                    <a:srgbClr val="000000">
                      <a:alpha val="80000"/>
                    </a:srgbClr>
                  </a:outerShdw>
                </a:effectLst>
                <a:latin typeface="Arial" pitchFamily="34" charset="0"/>
                <a:cs typeface="Arial" pitchFamily="34" charset="0"/>
              </a:rPr>
              <a:t>is working on</a:t>
            </a:r>
            <a:r>
              <a:rPr lang="en-GB" sz="2400" dirty="0" smtClean="0">
                <a:solidFill>
                  <a:srgbClr val="FFFF00"/>
                </a:solidFill>
                <a:effectLst>
                  <a:outerShdw blurRad="63500" dist="114300" dir="3000000" algn="ctr" rotWithShape="0">
                    <a:srgbClr val="000000">
                      <a:alpha val="80000"/>
                    </a:srgbClr>
                  </a:outerShdw>
                </a:effectLst>
                <a:latin typeface="Arial" pitchFamily="34" charset="0"/>
                <a:cs typeface="Arial" pitchFamily="34" charset="0"/>
              </a:rPr>
              <a:t> </a:t>
            </a:r>
            <a:r>
              <a:rPr lang="en-GB" sz="2400" b="1" dirty="0" smtClean="0">
                <a:solidFill>
                  <a:srgbClr val="FFFF00"/>
                </a:solidFill>
                <a:effectLst>
                  <a:outerShdw blurRad="63500" dist="114300" dir="3000000" algn="ctr" rotWithShape="0">
                    <a:srgbClr val="000000">
                      <a:alpha val="80000"/>
                    </a:srgbClr>
                  </a:outerShdw>
                </a:effectLst>
                <a:latin typeface="Arial" pitchFamily="34" charset="0"/>
                <a:cs typeface="Arial" pitchFamily="34" charset="0"/>
              </a:rPr>
              <a:t>Lesson One</a:t>
            </a:r>
            <a:r>
              <a:rPr lang="en-GB" sz="2400" dirty="0" smtClean="0">
                <a:solidFill>
                  <a:srgbClr val="FFFF00"/>
                </a:solidFill>
                <a:effectLst>
                  <a:outerShdw blurRad="63500" dist="114300" dir="3000000" algn="ctr" rotWithShape="0">
                    <a:srgbClr val="000000">
                      <a:alpha val="80000"/>
                    </a:srgbClr>
                  </a:outerShdw>
                </a:effectLst>
                <a:latin typeface="Arial" pitchFamily="34" charset="0"/>
                <a:cs typeface="Arial" pitchFamily="34" charset="0"/>
              </a:rPr>
              <a:t>.</a:t>
            </a:r>
            <a:endParaRPr lang="en-CA" sz="2400" dirty="0" smtClean="0">
              <a:solidFill>
                <a:srgbClr val="FFFF00"/>
              </a:solidFill>
              <a:effectLst>
                <a:outerShdw blurRad="63500" dist="114300" dir="3000000" algn="ctr" rotWithShape="0">
                  <a:srgbClr val="000000">
                    <a:alpha val="80000"/>
                  </a:srgbClr>
                </a:outerShdw>
              </a:effectLst>
              <a:latin typeface="Arial" pitchFamily="34" charset="0"/>
              <a:cs typeface="Arial" pitchFamily="34" charset="0"/>
            </a:endParaRPr>
          </a:p>
          <a:p>
            <a:pPr marL="0" lvl="0" indent="0">
              <a:buNone/>
            </a:pPr>
            <a:r>
              <a:rPr lang="en-GB" sz="2400" dirty="0" smtClean="0">
                <a:effectLst>
                  <a:outerShdw blurRad="63500" dist="114300" dir="3000000" algn="ctr" rotWithShape="0">
                    <a:srgbClr val="000000">
                      <a:alpha val="80000"/>
                    </a:srgbClr>
                  </a:outerShdw>
                </a:effectLst>
                <a:latin typeface="Arial" pitchFamily="34" charset="0"/>
                <a:cs typeface="Arial" pitchFamily="34" charset="0"/>
              </a:rPr>
              <a:t>When it is time, bring the group back together again.  Discuss some of their answers so they will feel confident and able to disciple other people. </a:t>
            </a:r>
            <a:endParaRPr lang="en-CA" sz="2400" dirty="0" smtClean="0">
              <a:effectLst>
                <a:outerShdw blurRad="63500" dist="114300" dir="3000000" algn="ctr" rotWithShape="0">
                  <a:srgbClr val="000000">
                    <a:alpha val="80000"/>
                  </a:srgbClr>
                </a:outerShdw>
              </a:effectLst>
              <a:latin typeface="Arial" pitchFamily="34" charset="0"/>
              <a:cs typeface="Arial" pitchFamily="34" charset="0"/>
            </a:endParaRPr>
          </a:p>
          <a:p>
            <a:pPr marL="0" lvl="0" indent="0">
              <a:buNone/>
            </a:pPr>
            <a:r>
              <a:rPr lang="en-GB" sz="2400" b="1" dirty="0" smtClean="0">
                <a:solidFill>
                  <a:srgbClr val="FFFF00"/>
                </a:solidFill>
                <a:effectLst>
                  <a:outerShdw blurRad="63500" dist="114300" dir="3000000" algn="ctr" rotWithShape="0">
                    <a:srgbClr val="000000">
                      <a:alpha val="80000"/>
                    </a:srgbClr>
                  </a:outerShdw>
                </a:effectLst>
                <a:latin typeface="Arial" pitchFamily="34" charset="0"/>
                <a:cs typeface="Arial" pitchFamily="34" charset="0"/>
              </a:rPr>
              <a:t>Give opportunity for questions at this time.</a:t>
            </a:r>
            <a:endParaRPr lang="en-CA" sz="2400" dirty="0">
              <a:solidFill>
                <a:srgbClr val="FFFF00"/>
              </a:solidFill>
              <a:effectLst>
                <a:outerShdw blurRad="63500" dist="114300" dir="3000000" algn="ctr" rotWithShape="0">
                  <a:srgbClr val="000000">
                    <a:alpha val="80000"/>
                  </a:srgbClr>
                </a:outerShdw>
              </a:effectLst>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10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10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9" dur="10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0" dur="10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6" dur="10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37"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22114"/>
          </a:xfrm>
        </p:spPr>
        <p:txBody>
          <a:bodyPr>
            <a:normAutofit fontScale="90000"/>
          </a:bodyPr>
          <a:lstStyle/>
          <a:p>
            <a:r>
              <a:rPr lang="en-GB" sz="4400" i="1" dirty="0" smtClean="0">
                <a:solidFill>
                  <a:srgbClr val="FFC000"/>
                </a:solidFill>
              </a:rPr>
              <a:t>Dynamic Discipling Workshop </a:t>
            </a:r>
            <a:endParaRPr lang="en-CA" sz="4400" i="1" dirty="0">
              <a:solidFill>
                <a:srgbClr val="FFC000"/>
              </a:solidFill>
            </a:endParaRPr>
          </a:p>
        </p:txBody>
      </p:sp>
      <p:sp>
        <p:nvSpPr>
          <p:cNvPr id="3" name="Content Placeholder 2"/>
          <p:cNvSpPr>
            <a:spLocks noGrp="1"/>
          </p:cNvSpPr>
          <p:nvPr>
            <p:ph idx="1"/>
          </p:nvPr>
        </p:nvSpPr>
        <p:spPr>
          <a:xfrm>
            <a:off x="457200" y="1196752"/>
            <a:ext cx="8229600" cy="5112608"/>
          </a:xfrm>
        </p:spPr>
        <p:txBody>
          <a:bodyPr>
            <a:noAutofit/>
          </a:bodyPr>
          <a:lstStyle/>
          <a:p>
            <a:pPr marL="0" indent="0">
              <a:buNone/>
            </a:pPr>
            <a:r>
              <a:rPr lang="en-GB" sz="3200" b="1" dirty="0" smtClean="0">
                <a:solidFill>
                  <a:srgbClr val="00B0F0"/>
                </a:solidFill>
                <a:effectLst>
                  <a:outerShdw blurRad="63500" dist="114300" dir="3000000" algn="ctr" rotWithShape="0">
                    <a:srgbClr val="000000">
                      <a:alpha val="80000"/>
                    </a:srgbClr>
                  </a:outerShdw>
                </a:effectLst>
                <a:latin typeface="Arial" pitchFamily="34" charset="0"/>
                <a:cs typeface="Arial" pitchFamily="34" charset="0"/>
              </a:rPr>
              <a:t>Note for Discovery Group Leaders:</a:t>
            </a:r>
            <a:endParaRPr lang="en-CA" sz="3200" b="1" dirty="0" smtClean="0">
              <a:solidFill>
                <a:srgbClr val="00B0F0"/>
              </a:solidFill>
              <a:effectLst>
                <a:outerShdw blurRad="63500" dist="114300" dir="3000000" algn="ctr" rotWithShape="0">
                  <a:srgbClr val="000000">
                    <a:alpha val="80000"/>
                  </a:srgbClr>
                </a:outerShdw>
              </a:effectLst>
              <a:latin typeface="Arial" pitchFamily="34" charset="0"/>
              <a:cs typeface="Arial" pitchFamily="34" charset="0"/>
            </a:endParaRPr>
          </a:p>
          <a:p>
            <a:pPr marL="0" indent="0">
              <a:buNone/>
            </a:pPr>
            <a:r>
              <a:rPr lang="en-GB" sz="3200" b="1" dirty="0" smtClean="0">
                <a:effectLst>
                  <a:outerShdw blurRad="63500" dist="114300" dir="3000000" algn="ctr" rotWithShape="0">
                    <a:srgbClr val="000000">
                      <a:alpha val="80000"/>
                    </a:srgbClr>
                  </a:outerShdw>
                </a:effectLst>
                <a:latin typeface="Arial" pitchFamily="34" charset="0"/>
                <a:cs typeface="Arial" pitchFamily="34" charset="0"/>
              </a:rPr>
              <a:t>If you are developing a new Discovery Group Leader you need to be sure to use Dynamic Discipling One-to-One as a way to spend quality time with him/her. These 9 sessions done one each week will allow you to be sure they are developing Godly character. It will also enable you to build a relationship with them and coach them as they lead their group each week.</a:t>
            </a:r>
            <a:endParaRPr lang="en-CA" sz="3200" b="1" dirty="0">
              <a:effectLst>
                <a:outerShdw blurRad="63500" dist="114300" dir="3000000" algn="ctr" rotWithShape="0">
                  <a:srgbClr val="000000">
                    <a:alpha val="80000"/>
                  </a:srgbClr>
                </a:outerShdw>
              </a:effectLst>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10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1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22114"/>
          </a:xfrm>
        </p:spPr>
        <p:txBody>
          <a:bodyPr>
            <a:normAutofit fontScale="90000"/>
          </a:bodyPr>
          <a:lstStyle/>
          <a:p>
            <a:r>
              <a:rPr lang="en-GB" sz="4400" i="1" dirty="0" smtClean="0">
                <a:solidFill>
                  <a:srgbClr val="FFC000"/>
                </a:solidFill>
              </a:rPr>
              <a:t>Dynamic Discipling Workshop </a:t>
            </a:r>
            <a:endParaRPr lang="en-CA" sz="4400" i="1" dirty="0">
              <a:solidFill>
                <a:srgbClr val="FFC000"/>
              </a:solidFill>
            </a:endParaRPr>
          </a:p>
        </p:txBody>
      </p:sp>
      <p:sp>
        <p:nvSpPr>
          <p:cNvPr id="3" name="Content Placeholder 2"/>
          <p:cNvSpPr>
            <a:spLocks noGrp="1"/>
          </p:cNvSpPr>
          <p:nvPr>
            <p:ph idx="1"/>
          </p:nvPr>
        </p:nvSpPr>
        <p:spPr>
          <a:xfrm>
            <a:off x="457200" y="1556792"/>
            <a:ext cx="8229600" cy="4752568"/>
          </a:xfrm>
        </p:spPr>
        <p:txBody>
          <a:bodyPr>
            <a:noAutofit/>
          </a:bodyPr>
          <a:lstStyle/>
          <a:p>
            <a:pPr marL="0" indent="0">
              <a:buNone/>
            </a:pPr>
            <a:r>
              <a:rPr lang="en-GB" sz="3200" b="1" dirty="0" smtClean="0">
                <a:effectLst>
                  <a:outerShdw blurRad="63500" dist="114300" dir="3000000" algn="ctr" rotWithShape="0">
                    <a:srgbClr val="000000">
                      <a:alpha val="80000"/>
                    </a:srgbClr>
                  </a:outerShdw>
                </a:effectLst>
                <a:latin typeface="Arial" pitchFamily="34" charset="0"/>
                <a:cs typeface="Arial" pitchFamily="34" charset="0"/>
              </a:rPr>
              <a:t>Go over Checkout for Lesson Two - Preparation Assignment with your partner.  </a:t>
            </a:r>
          </a:p>
          <a:p>
            <a:pPr marL="0" indent="0">
              <a:buNone/>
            </a:pPr>
            <a:r>
              <a:rPr lang="en-GB" sz="3200" b="1" dirty="0" smtClean="0">
                <a:solidFill>
                  <a:srgbClr val="FFFF00"/>
                </a:solidFill>
                <a:effectLst>
                  <a:outerShdw blurRad="63500" dist="114300" dir="3000000" algn="ctr" rotWithShape="0">
                    <a:srgbClr val="000000">
                      <a:alpha val="80000"/>
                    </a:srgbClr>
                  </a:outerShdw>
                </a:effectLst>
                <a:latin typeface="Arial" pitchFamily="34" charset="0"/>
                <a:cs typeface="Arial" pitchFamily="34" charset="0"/>
              </a:rPr>
              <a:t>Lesson Two is to be completed before they meet with their partner next time.</a:t>
            </a:r>
          </a:p>
          <a:p>
            <a:pPr marL="0" indent="0">
              <a:buNone/>
            </a:pPr>
            <a:r>
              <a:rPr lang="en-GB" sz="3200" b="1" dirty="0" smtClean="0">
                <a:solidFill>
                  <a:srgbClr val="00B0F0"/>
                </a:solidFill>
                <a:effectLst>
                  <a:outerShdw blurRad="63500" dist="114300" dir="3000000" algn="ctr" rotWithShape="0">
                    <a:srgbClr val="000000">
                      <a:alpha val="80000"/>
                    </a:srgbClr>
                  </a:outerShdw>
                </a:effectLst>
                <a:latin typeface="Arial" pitchFamily="34" charset="0"/>
                <a:cs typeface="Arial" pitchFamily="34" charset="0"/>
              </a:rPr>
              <a:t>(They may need to take 2 sessions to complete Lesson One before they go on to Lesson 2.)</a:t>
            </a:r>
            <a:endParaRPr lang="en-CA" sz="3200" b="1" dirty="0">
              <a:solidFill>
                <a:srgbClr val="00B0F0"/>
              </a:solidFill>
              <a:effectLst>
                <a:outerShdw blurRad="63500" dist="114300" dir="3000000" algn="ctr" rotWithShape="0">
                  <a:srgbClr val="000000">
                    <a:alpha val="80000"/>
                  </a:srgbClr>
                </a:outerShdw>
              </a:effectLst>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10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10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22114"/>
          </a:xfrm>
        </p:spPr>
        <p:txBody>
          <a:bodyPr>
            <a:normAutofit fontScale="90000"/>
          </a:bodyPr>
          <a:lstStyle/>
          <a:p>
            <a:r>
              <a:rPr lang="en-GB" sz="4400" i="1" dirty="0" smtClean="0">
                <a:solidFill>
                  <a:srgbClr val="FFC000"/>
                </a:solidFill>
              </a:rPr>
              <a:t>Dynamic Discipling Workshop </a:t>
            </a:r>
            <a:endParaRPr lang="en-CA" sz="4400" i="1" dirty="0">
              <a:solidFill>
                <a:srgbClr val="FFC000"/>
              </a:solidFill>
            </a:endParaRPr>
          </a:p>
        </p:txBody>
      </p:sp>
      <p:sp>
        <p:nvSpPr>
          <p:cNvPr id="3" name="Content Placeholder 2"/>
          <p:cNvSpPr>
            <a:spLocks noGrp="1"/>
          </p:cNvSpPr>
          <p:nvPr>
            <p:ph idx="1"/>
          </p:nvPr>
        </p:nvSpPr>
        <p:spPr>
          <a:xfrm>
            <a:off x="457200" y="1628800"/>
            <a:ext cx="8229600" cy="4680560"/>
          </a:xfrm>
        </p:spPr>
        <p:txBody>
          <a:bodyPr>
            <a:noAutofit/>
          </a:bodyPr>
          <a:lstStyle/>
          <a:p>
            <a:pPr marL="0" indent="0">
              <a:buNone/>
            </a:pPr>
            <a:r>
              <a:rPr lang="en-GB" sz="3200" b="1" dirty="0" smtClean="0">
                <a:effectLst>
                  <a:outerShdw blurRad="63500" dist="114300" dir="3000000" algn="ctr" rotWithShape="0">
                    <a:srgbClr val="000000">
                      <a:alpha val="80000"/>
                    </a:srgbClr>
                  </a:outerShdw>
                </a:effectLst>
                <a:latin typeface="Arial" pitchFamily="34" charset="0"/>
                <a:cs typeface="Arial" pitchFamily="34" charset="0"/>
              </a:rPr>
              <a:t>Give them opportunity to arrange dates and times to meet with their partner from this training workshop (if possible) to complete the remaining lessons in the weeks after the Training Workshop.</a:t>
            </a:r>
          </a:p>
          <a:p>
            <a:pPr>
              <a:buNone/>
            </a:pPr>
            <a:r>
              <a:rPr lang="en-GB" sz="3200" b="1" dirty="0" smtClean="0">
                <a:effectLst>
                  <a:outerShdw blurRad="63500" dist="114300" dir="3000000" algn="ctr" rotWithShape="0">
                    <a:srgbClr val="000000">
                      <a:alpha val="80000"/>
                    </a:srgbClr>
                  </a:outerShdw>
                </a:effectLst>
                <a:latin typeface="Arial" pitchFamily="34" charset="0"/>
                <a:cs typeface="Arial" pitchFamily="34" charset="0"/>
              </a:rPr>
              <a:t> </a:t>
            </a:r>
            <a:endParaRPr lang="en-CA" sz="3200" b="1" dirty="0">
              <a:effectLst>
                <a:outerShdw blurRad="63500" dist="114300" dir="3000000" algn="ctr" rotWithShape="0">
                  <a:srgbClr val="000000">
                    <a:alpha val="80000"/>
                  </a:srgbClr>
                </a:outerShdw>
              </a:effectLst>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22114"/>
          </a:xfrm>
        </p:spPr>
        <p:txBody>
          <a:bodyPr>
            <a:normAutofit fontScale="90000"/>
          </a:bodyPr>
          <a:lstStyle/>
          <a:p>
            <a:r>
              <a:rPr lang="en-GB" sz="4400" i="1" dirty="0" smtClean="0">
                <a:solidFill>
                  <a:srgbClr val="FFC000"/>
                </a:solidFill>
              </a:rPr>
              <a:t>Dynamic Discipling Workshop </a:t>
            </a:r>
            <a:endParaRPr lang="en-CA" sz="4400" i="1" dirty="0">
              <a:solidFill>
                <a:srgbClr val="FFC000"/>
              </a:solidFill>
            </a:endParaRPr>
          </a:p>
        </p:txBody>
      </p:sp>
      <p:sp>
        <p:nvSpPr>
          <p:cNvPr id="3" name="Content Placeholder 2"/>
          <p:cNvSpPr>
            <a:spLocks noGrp="1"/>
          </p:cNvSpPr>
          <p:nvPr>
            <p:ph idx="1"/>
          </p:nvPr>
        </p:nvSpPr>
        <p:spPr>
          <a:xfrm>
            <a:off x="457200" y="1628800"/>
            <a:ext cx="8229600" cy="4680560"/>
          </a:xfrm>
        </p:spPr>
        <p:txBody>
          <a:bodyPr>
            <a:noAutofit/>
          </a:bodyPr>
          <a:lstStyle/>
          <a:p>
            <a:pPr marL="0" indent="0">
              <a:buNone/>
            </a:pPr>
            <a:r>
              <a:rPr lang="en-GB" sz="3200" b="1" dirty="0" smtClean="0">
                <a:effectLst>
                  <a:outerShdw blurRad="63500" dist="114300" dir="3000000" algn="ctr" rotWithShape="0">
                    <a:srgbClr val="000000">
                      <a:alpha val="80000"/>
                    </a:srgbClr>
                  </a:outerShdw>
                </a:effectLst>
                <a:latin typeface="Arial" pitchFamily="34" charset="0"/>
                <a:cs typeface="Arial" pitchFamily="34" charset="0"/>
              </a:rPr>
              <a:t>As in Dynamic Basics they each should find a new disciple and train him/her in Dynamic Discipling beginning at Lesson One as they themselves continue to complete the lessons with their partner.</a:t>
            </a:r>
            <a:endParaRPr lang="en-CA" sz="3200" b="1" dirty="0" smtClean="0">
              <a:effectLst>
                <a:outerShdw blurRad="63500" dist="114300" dir="3000000" algn="ctr" rotWithShape="0">
                  <a:srgbClr val="000000">
                    <a:alpha val="80000"/>
                  </a:srgbClr>
                </a:outerShdw>
              </a:effectLst>
              <a:latin typeface="Arial" pitchFamily="34" charset="0"/>
              <a:cs typeface="Arial" pitchFamily="34" charset="0"/>
            </a:endParaRPr>
          </a:p>
          <a:p>
            <a:pPr>
              <a:buNone/>
            </a:pPr>
            <a:r>
              <a:rPr lang="en-GB" sz="3200" b="1" dirty="0" smtClean="0">
                <a:effectLst>
                  <a:outerShdw blurRad="63500" dist="114300" dir="3000000" algn="ctr" rotWithShape="0">
                    <a:srgbClr val="000000">
                      <a:alpha val="80000"/>
                    </a:srgbClr>
                  </a:outerShdw>
                </a:effectLst>
                <a:latin typeface="Arial" pitchFamily="34" charset="0"/>
                <a:cs typeface="Arial" pitchFamily="34" charset="0"/>
              </a:rPr>
              <a:t> </a:t>
            </a:r>
            <a:endParaRPr lang="en-CA" sz="3200" b="1" dirty="0">
              <a:effectLst>
                <a:outerShdw blurRad="63500" dist="114300" dir="3000000" algn="ctr" rotWithShape="0">
                  <a:srgbClr val="000000">
                    <a:alpha val="80000"/>
                  </a:srgbClr>
                </a:outerShdw>
              </a:effectLst>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22114"/>
          </a:xfrm>
        </p:spPr>
        <p:txBody>
          <a:bodyPr>
            <a:normAutofit fontScale="90000"/>
          </a:bodyPr>
          <a:lstStyle/>
          <a:p>
            <a:r>
              <a:rPr lang="en-GB" sz="4400" i="1" dirty="0" smtClean="0">
                <a:solidFill>
                  <a:srgbClr val="FFC000"/>
                </a:solidFill>
              </a:rPr>
              <a:t>Dynamic Discipling Workshop </a:t>
            </a:r>
            <a:endParaRPr lang="en-CA" sz="4400" i="1" dirty="0">
              <a:solidFill>
                <a:srgbClr val="FFC000"/>
              </a:solidFill>
            </a:endParaRPr>
          </a:p>
        </p:txBody>
      </p:sp>
      <p:sp>
        <p:nvSpPr>
          <p:cNvPr id="3" name="Content Placeholder 2"/>
          <p:cNvSpPr>
            <a:spLocks noGrp="1"/>
          </p:cNvSpPr>
          <p:nvPr>
            <p:ph idx="1"/>
          </p:nvPr>
        </p:nvSpPr>
        <p:spPr>
          <a:xfrm>
            <a:off x="457200" y="1844824"/>
            <a:ext cx="8229600" cy="4464536"/>
          </a:xfrm>
        </p:spPr>
        <p:txBody>
          <a:bodyPr>
            <a:noAutofit/>
          </a:bodyPr>
          <a:lstStyle/>
          <a:p>
            <a:pPr marL="0" indent="0">
              <a:buNone/>
            </a:pPr>
            <a:r>
              <a:rPr lang="en-GB" sz="3200" b="1" dirty="0" smtClean="0">
                <a:solidFill>
                  <a:srgbClr val="00B0F0"/>
                </a:solidFill>
                <a:effectLst>
                  <a:outerShdw blurRad="63500" dist="114300" dir="3000000" algn="ctr" rotWithShape="0">
                    <a:srgbClr val="000000">
                      <a:alpha val="80000"/>
                    </a:srgbClr>
                  </a:outerShdw>
                </a:effectLst>
                <a:latin typeface="Arial" pitchFamily="34" charset="0"/>
                <a:cs typeface="Arial" pitchFamily="34" charset="0"/>
              </a:rPr>
              <a:t>Decide who will disciple who:</a:t>
            </a:r>
            <a:endParaRPr lang="en-CA" sz="3200" b="1" dirty="0" smtClean="0">
              <a:solidFill>
                <a:srgbClr val="00B0F0"/>
              </a:solidFill>
              <a:effectLst>
                <a:outerShdw blurRad="63500" dist="114300" dir="3000000" algn="ctr" rotWithShape="0">
                  <a:srgbClr val="000000">
                    <a:alpha val="80000"/>
                  </a:srgbClr>
                </a:outerShdw>
              </a:effectLst>
              <a:latin typeface="Arial" pitchFamily="34" charset="0"/>
              <a:cs typeface="Arial" pitchFamily="34" charset="0"/>
            </a:endParaRPr>
          </a:p>
          <a:p>
            <a:pPr marL="0" indent="0">
              <a:buNone/>
            </a:pPr>
            <a:r>
              <a:rPr lang="en-GB" sz="2400" dirty="0" smtClean="0">
                <a:effectLst>
                  <a:outerShdw blurRad="63500" dist="114300" dir="3000000" algn="ctr" rotWithShape="0">
                    <a:srgbClr val="000000">
                      <a:alpha val="80000"/>
                    </a:srgbClr>
                  </a:outerShdw>
                </a:effectLst>
                <a:latin typeface="Arial" pitchFamily="34" charset="0"/>
                <a:cs typeface="Arial" pitchFamily="34" charset="0"/>
              </a:rPr>
              <a:t>After the Workshop __________ will disciple ___________</a:t>
            </a:r>
            <a:endParaRPr lang="en-CA" sz="2400" dirty="0" smtClean="0">
              <a:effectLst>
                <a:outerShdw blurRad="63500" dist="114300" dir="3000000" algn="ctr" rotWithShape="0">
                  <a:srgbClr val="000000">
                    <a:alpha val="80000"/>
                  </a:srgbClr>
                </a:outerShdw>
              </a:effectLst>
              <a:latin typeface="Arial" pitchFamily="34" charset="0"/>
              <a:cs typeface="Arial" pitchFamily="34" charset="0"/>
            </a:endParaRPr>
          </a:p>
          <a:p>
            <a:pPr marL="0" indent="0">
              <a:buNone/>
            </a:pPr>
            <a:r>
              <a:rPr lang="en-GB" sz="2400" dirty="0" smtClean="0">
                <a:effectLst>
                  <a:outerShdw blurRad="63500" dist="114300" dir="3000000" algn="ctr" rotWithShape="0">
                    <a:srgbClr val="000000">
                      <a:alpha val="80000"/>
                    </a:srgbClr>
                  </a:outerShdw>
                </a:effectLst>
                <a:latin typeface="Arial" pitchFamily="34" charset="0"/>
                <a:cs typeface="Arial" pitchFamily="34" charset="0"/>
              </a:rPr>
              <a:t>After the Workshop __________ will disciple ___________</a:t>
            </a:r>
            <a:endParaRPr lang="en-CA" sz="2400" dirty="0" smtClean="0">
              <a:effectLst>
                <a:outerShdw blurRad="63500" dist="114300" dir="3000000" algn="ctr" rotWithShape="0">
                  <a:srgbClr val="000000">
                    <a:alpha val="80000"/>
                  </a:srgbClr>
                </a:outerShdw>
              </a:effectLst>
              <a:latin typeface="Arial" pitchFamily="34" charset="0"/>
              <a:cs typeface="Arial" pitchFamily="34" charset="0"/>
            </a:endParaRPr>
          </a:p>
          <a:p>
            <a:pPr marL="0" indent="0">
              <a:buNone/>
            </a:pPr>
            <a:r>
              <a:rPr lang="en-US" sz="3200" b="1" dirty="0" smtClean="0">
                <a:effectLst>
                  <a:outerShdw blurRad="63500" dist="114300" dir="3000000" algn="ctr" rotWithShape="0">
                    <a:srgbClr val="000000">
                      <a:alpha val="80000"/>
                    </a:srgbClr>
                  </a:outerShdw>
                </a:effectLst>
                <a:latin typeface="Arial" pitchFamily="34" charset="0"/>
                <a:cs typeface="Arial" pitchFamily="34" charset="0"/>
              </a:rPr>
              <a:t> </a:t>
            </a:r>
            <a:endParaRPr lang="en-CA" sz="3200" dirty="0" smtClean="0">
              <a:effectLst>
                <a:outerShdw blurRad="63500" dist="114300" dir="3000000" algn="ctr" rotWithShape="0">
                  <a:srgbClr val="000000">
                    <a:alpha val="80000"/>
                  </a:srgbClr>
                </a:outerShdw>
              </a:effectLst>
              <a:latin typeface="Arial" pitchFamily="34" charset="0"/>
              <a:cs typeface="Arial" pitchFamily="34" charset="0"/>
            </a:endParaRPr>
          </a:p>
          <a:p>
            <a:pPr marL="0" indent="0">
              <a:buNone/>
            </a:pPr>
            <a:r>
              <a:rPr lang="en-US" sz="3200" b="1" dirty="0" smtClean="0">
                <a:solidFill>
                  <a:srgbClr val="00B0F0"/>
                </a:solidFill>
                <a:effectLst>
                  <a:outerShdw blurRad="63500" dist="114300" dir="3000000" algn="ctr" rotWithShape="0">
                    <a:srgbClr val="000000">
                      <a:alpha val="80000"/>
                    </a:srgbClr>
                  </a:outerShdw>
                </a:effectLst>
                <a:latin typeface="Arial" pitchFamily="34" charset="0"/>
                <a:cs typeface="Arial" pitchFamily="34" charset="0"/>
              </a:rPr>
              <a:t>Have them spend time in prayer with their partner then you, (the workshop Leader), close in prayer.</a:t>
            </a:r>
            <a:endParaRPr lang="en-CA" sz="3200" dirty="0" smtClean="0">
              <a:solidFill>
                <a:srgbClr val="00B0F0"/>
              </a:solidFill>
              <a:effectLst>
                <a:outerShdw blurRad="63500" dist="114300" dir="3000000" algn="ctr" rotWithShape="0">
                  <a:srgbClr val="000000">
                    <a:alpha val="80000"/>
                  </a:srgbClr>
                </a:outerShdw>
              </a:effectLst>
              <a:latin typeface="Arial" pitchFamily="34" charset="0"/>
              <a:cs typeface="Arial" pitchFamily="34" charset="0"/>
            </a:endParaRPr>
          </a:p>
          <a:p>
            <a:pPr>
              <a:buNone/>
            </a:pPr>
            <a:r>
              <a:rPr lang="en-GB" sz="3200" b="1" dirty="0" smtClean="0">
                <a:solidFill>
                  <a:srgbClr val="00B0F0"/>
                </a:solidFill>
                <a:effectLst>
                  <a:outerShdw blurRad="63500" dist="114300" dir="3000000" algn="ctr" rotWithShape="0">
                    <a:srgbClr val="000000">
                      <a:alpha val="80000"/>
                    </a:srgbClr>
                  </a:outerShdw>
                </a:effectLst>
                <a:latin typeface="Arial" pitchFamily="34" charset="0"/>
                <a:cs typeface="Arial" pitchFamily="34" charset="0"/>
              </a:rPr>
              <a:t> </a:t>
            </a:r>
            <a:endParaRPr lang="en-CA" sz="3200" b="1" dirty="0">
              <a:solidFill>
                <a:srgbClr val="00B0F0"/>
              </a:solidFill>
              <a:effectLst>
                <a:outerShdw blurRad="63500" dist="114300" dir="3000000" algn="ctr" rotWithShape="0">
                  <a:srgbClr val="000000">
                    <a:alpha val="80000"/>
                  </a:srgbClr>
                </a:outerShdw>
              </a:effectLst>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1000"/>
                                        <p:tgtEl>
                                          <p:spTgt spid="3">
                                            <p:txEl>
                                              <p:pRg st="0" end="0"/>
                                            </p:txEl>
                                          </p:spTgt>
                                        </p:tgtEl>
                                      </p:cBhvr>
                                    </p:animEffect>
                                  </p:childTnLst>
                                </p:cTn>
                              </p:par>
                              <p:par>
                                <p:cTn id="10" presetID="53" presetClass="entr" presetSubtype="0" fill="hold" grpId="0"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p:cTn id="12"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3" dur="10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4" dur="1000"/>
                                        <p:tgtEl>
                                          <p:spTgt spid="3">
                                            <p:txEl>
                                              <p:pRg st="1" end="1"/>
                                            </p:txEl>
                                          </p:spTgt>
                                        </p:tgtEl>
                                      </p:cBhvr>
                                    </p:animEffect>
                                  </p:childTnLst>
                                </p:cTn>
                              </p:par>
                              <p:par>
                                <p:cTn id="15" presetID="53" presetClass="entr" presetSubtype="0"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p:cTn id="17"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8" dur="10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19" dur="1000"/>
                                        <p:tgtEl>
                                          <p:spTgt spid="3">
                                            <p:txEl>
                                              <p:pRg st="2" end="2"/>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0" fill="hold" grpId="0" nodeType="click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 calcmode="lin" valueType="num">
                                      <p:cBhvr>
                                        <p:cTn id="24"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25" dur="10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26"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210146"/>
          </a:xfrm>
        </p:spPr>
        <p:txBody>
          <a:bodyPr>
            <a:noAutofit/>
          </a:bodyPr>
          <a:lstStyle/>
          <a:p>
            <a:r>
              <a:rPr lang="en-GB" sz="4400" i="1" dirty="0" smtClean="0">
                <a:solidFill>
                  <a:srgbClr val="FFC000"/>
                </a:solidFill>
              </a:rPr>
              <a:t>Preparing to Begin New Discovery Groups</a:t>
            </a:r>
            <a:endParaRPr lang="en-CA" sz="4400" i="1" dirty="0">
              <a:solidFill>
                <a:srgbClr val="FFC000"/>
              </a:solidFill>
            </a:endParaRPr>
          </a:p>
        </p:txBody>
      </p:sp>
      <p:sp>
        <p:nvSpPr>
          <p:cNvPr id="3" name="Content Placeholder 2"/>
          <p:cNvSpPr>
            <a:spLocks noGrp="1"/>
          </p:cNvSpPr>
          <p:nvPr>
            <p:ph idx="1"/>
          </p:nvPr>
        </p:nvSpPr>
        <p:spPr>
          <a:xfrm>
            <a:off x="457200" y="1844824"/>
            <a:ext cx="8229600" cy="4464536"/>
          </a:xfrm>
        </p:spPr>
        <p:txBody>
          <a:bodyPr>
            <a:noAutofit/>
          </a:bodyPr>
          <a:lstStyle/>
          <a:p>
            <a:pPr marL="0" indent="0">
              <a:buNone/>
            </a:pPr>
            <a:r>
              <a:rPr lang="en-CA" sz="3200" dirty="0" smtClean="0">
                <a:effectLst>
                  <a:outerShdw blurRad="63500" dist="114300" dir="3000000" algn="ctr" rotWithShape="0">
                    <a:srgbClr val="000000">
                      <a:alpha val="80000"/>
                    </a:srgbClr>
                  </a:outerShdw>
                </a:effectLst>
                <a:latin typeface="Arial" pitchFamily="34" charset="0"/>
                <a:cs typeface="Arial" pitchFamily="34" charset="0"/>
              </a:rPr>
              <a:t>The people in each Discovery Group will be encouraged to and want to share with their friends and family. </a:t>
            </a:r>
          </a:p>
          <a:p>
            <a:pPr marL="0" indent="0">
              <a:buNone/>
            </a:pPr>
            <a:r>
              <a:rPr lang="en-CA" sz="3200" dirty="0" smtClean="0">
                <a:effectLst>
                  <a:outerShdw blurRad="63500" dist="114300" dir="3000000" algn="ctr" rotWithShape="0">
                    <a:srgbClr val="000000">
                      <a:alpha val="80000"/>
                    </a:srgbClr>
                  </a:outerShdw>
                </a:effectLst>
                <a:latin typeface="Arial" pitchFamily="34" charset="0"/>
                <a:cs typeface="Arial" pitchFamily="34" charset="0"/>
              </a:rPr>
              <a:t>Rather than inviting their friend to the existing Discovery Group, the leader would offer to help them begin a new Discovery Group with this interested person and encourage him/her to invite their friends, as described earlier.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10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1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210146"/>
          </a:xfrm>
        </p:spPr>
        <p:txBody>
          <a:bodyPr>
            <a:noAutofit/>
          </a:bodyPr>
          <a:lstStyle/>
          <a:p>
            <a:r>
              <a:rPr lang="en-GB" sz="4400" i="1" dirty="0" smtClean="0">
                <a:solidFill>
                  <a:srgbClr val="FFC000"/>
                </a:solidFill>
              </a:rPr>
              <a:t>Preparing to Begin New Discovery Groups</a:t>
            </a:r>
            <a:endParaRPr lang="en-CA" sz="4400" i="1" dirty="0">
              <a:solidFill>
                <a:srgbClr val="FFC000"/>
              </a:solidFill>
            </a:endParaRPr>
          </a:p>
        </p:txBody>
      </p:sp>
      <p:sp>
        <p:nvSpPr>
          <p:cNvPr id="3" name="Content Placeholder 2"/>
          <p:cNvSpPr>
            <a:spLocks noGrp="1"/>
          </p:cNvSpPr>
          <p:nvPr>
            <p:ph idx="1"/>
          </p:nvPr>
        </p:nvSpPr>
        <p:spPr>
          <a:xfrm>
            <a:off x="467544" y="1745392"/>
            <a:ext cx="8229600" cy="3339792"/>
          </a:xfrm>
        </p:spPr>
        <p:txBody>
          <a:bodyPr>
            <a:noAutofit/>
          </a:bodyPr>
          <a:lstStyle/>
          <a:p>
            <a:pPr marL="0" indent="0">
              <a:buNone/>
            </a:pPr>
            <a:r>
              <a:rPr lang="en-CA" sz="3200" dirty="0" smtClean="0">
                <a:effectLst>
                  <a:outerShdw blurRad="63500" dist="114300" dir="3000000" algn="ctr" rotWithShape="0">
                    <a:srgbClr val="000000">
                      <a:alpha val="80000"/>
                    </a:srgbClr>
                  </a:outerShdw>
                </a:effectLst>
                <a:latin typeface="Arial" pitchFamily="34" charset="0"/>
                <a:cs typeface="Arial" pitchFamily="34" charset="0"/>
              </a:rPr>
              <a:t>You could use Dynamic Basics – One-to-One and Dynamic </a:t>
            </a:r>
            <a:r>
              <a:rPr lang="en-CA" sz="3200" dirty="0" err="1" smtClean="0">
                <a:effectLst>
                  <a:outerShdw blurRad="63500" dist="114300" dir="3000000" algn="ctr" rotWithShape="0">
                    <a:srgbClr val="000000">
                      <a:alpha val="80000"/>
                    </a:srgbClr>
                  </a:outerShdw>
                </a:effectLst>
                <a:latin typeface="Arial" pitchFamily="34" charset="0"/>
                <a:cs typeface="Arial" pitchFamily="34" charset="0"/>
              </a:rPr>
              <a:t>Discipling</a:t>
            </a:r>
            <a:r>
              <a:rPr lang="en-CA" sz="3200" dirty="0" smtClean="0">
                <a:effectLst>
                  <a:outerShdw blurRad="63500" dist="114300" dir="3000000" algn="ctr" rotWithShape="0">
                    <a:srgbClr val="000000">
                      <a:alpha val="80000"/>
                    </a:srgbClr>
                  </a:outerShdw>
                </a:effectLst>
                <a:latin typeface="Arial" pitchFamily="34" charset="0"/>
                <a:cs typeface="Arial" pitchFamily="34" charset="0"/>
              </a:rPr>
              <a:t> – One-to-One to equip new leaders of the new Discovery Groups. </a:t>
            </a:r>
          </a:p>
          <a:p>
            <a:pPr marL="0" indent="0">
              <a:buNone/>
            </a:pPr>
            <a:r>
              <a:rPr lang="en-CA" sz="3200" dirty="0" smtClean="0">
                <a:effectLst>
                  <a:outerShdw blurRad="63500" dist="114300" dir="3000000" algn="ctr" rotWithShape="0">
                    <a:srgbClr val="000000">
                      <a:alpha val="80000"/>
                    </a:srgbClr>
                  </a:outerShdw>
                </a:effectLst>
                <a:latin typeface="Arial" pitchFamily="34" charset="0"/>
                <a:cs typeface="Arial" pitchFamily="34" charset="0"/>
              </a:rPr>
              <a:t>They will then equip their new leaders as they begin to lead their own new groups.</a:t>
            </a:r>
            <a:endParaRPr lang="en-CA" sz="3200" dirty="0">
              <a:effectLst>
                <a:outerShdw blurRad="63500" dist="114300" dir="3000000" algn="ctr" rotWithShape="0">
                  <a:srgbClr val="000000">
                    <a:alpha val="80000"/>
                  </a:srgbClr>
                </a:outerShdw>
              </a:effectLst>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10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1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66130"/>
          </a:xfrm>
        </p:spPr>
        <p:txBody>
          <a:bodyPr>
            <a:noAutofit/>
          </a:bodyPr>
          <a:lstStyle/>
          <a:p>
            <a:r>
              <a:rPr lang="en-GB" sz="4400" i="1" dirty="0" smtClean="0">
                <a:solidFill>
                  <a:srgbClr val="FFC000"/>
                </a:solidFill>
              </a:rPr>
              <a:t>Steps to Developing Discovery Groups</a:t>
            </a:r>
            <a:endParaRPr lang="en-CA" sz="4400" i="1" dirty="0">
              <a:solidFill>
                <a:srgbClr val="FFC000"/>
              </a:solidFill>
            </a:endParaRPr>
          </a:p>
        </p:txBody>
      </p:sp>
      <p:sp>
        <p:nvSpPr>
          <p:cNvPr id="3" name="Content Placeholder 2"/>
          <p:cNvSpPr>
            <a:spLocks noGrp="1"/>
          </p:cNvSpPr>
          <p:nvPr>
            <p:ph idx="1"/>
          </p:nvPr>
        </p:nvSpPr>
        <p:spPr>
          <a:xfrm>
            <a:off x="323528" y="1700808"/>
            <a:ext cx="3960440" cy="4608552"/>
          </a:xfrm>
        </p:spPr>
        <p:txBody>
          <a:bodyPr>
            <a:noAutofit/>
          </a:bodyPr>
          <a:lstStyle/>
          <a:p>
            <a:pPr marL="355600" lvl="0" indent="-355600">
              <a:buSzPct val="80000"/>
              <a:buFont typeface="+mj-lt"/>
              <a:buAutoNum type="arabicPeriod"/>
            </a:pPr>
            <a:r>
              <a:rPr lang="en-CA" dirty="0" smtClean="0">
                <a:effectLst>
                  <a:outerShdw blurRad="63500" dist="114300" dir="3000000" algn="ctr" rotWithShape="0">
                    <a:srgbClr val="000000">
                      <a:alpha val="80000"/>
                    </a:srgbClr>
                  </a:outerShdw>
                </a:effectLst>
                <a:latin typeface="Arial" pitchFamily="34" charset="0"/>
                <a:cs typeface="Arial" pitchFamily="34" charset="0"/>
              </a:rPr>
              <a:t>Find a Person who is interested and open to the gospel and begin your First   Discovery Group (1)       with </a:t>
            </a:r>
            <a:r>
              <a:rPr lang="en-US" dirty="0" smtClean="0">
                <a:effectLst>
                  <a:outerShdw blurRad="63500" dist="114300" dir="3000000" algn="ctr" rotWithShape="0">
                    <a:srgbClr val="000000">
                      <a:alpha val="80000"/>
                    </a:srgbClr>
                  </a:outerShdw>
                </a:effectLst>
                <a:latin typeface="Arial" pitchFamily="34" charset="0"/>
                <a:cs typeface="Arial" pitchFamily="34" charset="0"/>
              </a:rPr>
              <a:t>his/her Family    and Friends.</a:t>
            </a:r>
          </a:p>
          <a:p>
            <a:pPr marL="355600" lvl="0" indent="-355600">
              <a:buSzPct val="80000"/>
              <a:buFont typeface="+mj-lt"/>
              <a:buAutoNum type="arabicPeriod"/>
            </a:pPr>
            <a:r>
              <a:rPr lang="en-US" dirty="0" smtClean="0">
                <a:effectLst>
                  <a:outerShdw blurRad="63500" dist="114300" dir="3000000" algn="ctr" rotWithShape="0">
                    <a:srgbClr val="000000">
                      <a:alpha val="80000"/>
                    </a:srgbClr>
                  </a:outerShdw>
                </a:effectLst>
                <a:latin typeface="Arial" pitchFamily="34" charset="0"/>
                <a:ea typeface="SimSun"/>
                <a:cs typeface="Arial" pitchFamily="34" charset="0"/>
              </a:rPr>
              <a:t>When 2 and 5 are ready they can begin their own group.</a:t>
            </a:r>
            <a:endParaRPr lang="en-CA" dirty="0">
              <a:effectLst>
                <a:outerShdw blurRad="63500" dist="114300" dir="3000000" algn="ctr" rotWithShape="0">
                  <a:srgbClr val="000000">
                    <a:alpha val="80000"/>
                  </a:srgbClr>
                </a:outerShdw>
              </a:effectLst>
              <a:latin typeface="Times New Roman"/>
              <a:ea typeface="SimSun"/>
            </a:endParaRPr>
          </a:p>
        </p:txBody>
      </p:sp>
      <p:grpSp>
        <p:nvGrpSpPr>
          <p:cNvPr id="4" name="Group 2"/>
          <p:cNvGrpSpPr>
            <a:grpSpLocks/>
          </p:cNvGrpSpPr>
          <p:nvPr/>
        </p:nvGrpSpPr>
        <p:grpSpPr bwMode="auto">
          <a:xfrm>
            <a:off x="4283968" y="2132856"/>
            <a:ext cx="4248472" cy="3960440"/>
            <a:chOff x="7353" y="3311"/>
            <a:chExt cx="3039" cy="2855"/>
          </a:xfrm>
        </p:grpSpPr>
        <p:grpSp>
          <p:nvGrpSpPr>
            <p:cNvPr id="1027" name="Group 3"/>
            <p:cNvGrpSpPr>
              <a:grpSpLocks/>
            </p:cNvGrpSpPr>
            <p:nvPr/>
          </p:nvGrpSpPr>
          <p:grpSpPr bwMode="auto">
            <a:xfrm>
              <a:off x="7353" y="3311"/>
              <a:ext cx="3029" cy="2855"/>
              <a:chOff x="7363" y="3311"/>
              <a:chExt cx="3029" cy="2855"/>
            </a:xfrm>
          </p:grpSpPr>
          <p:grpSp>
            <p:nvGrpSpPr>
              <p:cNvPr id="1028" name="Group 4"/>
              <p:cNvGrpSpPr>
                <a:grpSpLocks/>
              </p:cNvGrpSpPr>
              <p:nvPr/>
            </p:nvGrpSpPr>
            <p:grpSpPr bwMode="auto">
              <a:xfrm>
                <a:off x="7363" y="3311"/>
                <a:ext cx="3029" cy="2855"/>
                <a:chOff x="5011" y="3074"/>
                <a:chExt cx="3029" cy="2855"/>
              </a:xfrm>
            </p:grpSpPr>
            <p:grpSp>
              <p:nvGrpSpPr>
                <p:cNvPr id="1029" name="Group 5"/>
                <p:cNvGrpSpPr>
                  <a:grpSpLocks/>
                </p:cNvGrpSpPr>
                <p:nvPr/>
              </p:nvGrpSpPr>
              <p:grpSpPr bwMode="auto">
                <a:xfrm>
                  <a:off x="5011" y="3074"/>
                  <a:ext cx="3029" cy="2855"/>
                  <a:chOff x="3312" y="4320"/>
                  <a:chExt cx="1728" cy="1584"/>
                </a:xfrm>
              </p:grpSpPr>
              <p:sp>
                <p:nvSpPr>
                  <p:cNvPr id="1030" name="Line 6"/>
                  <p:cNvSpPr>
                    <a:spLocks noChangeShapeType="1"/>
                  </p:cNvSpPr>
                  <p:nvPr/>
                </p:nvSpPr>
                <p:spPr bwMode="auto">
                  <a:xfrm flipH="1">
                    <a:off x="4176" y="4608"/>
                    <a:ext cx="576" cy="576"/>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sz="2400">
                      <a:solidFill>
                        <a:schemeClr val="bg1"/>
                      </a:solidFill>
                    </a:endParaRPr>
                  </a:p>
                </p:txBody>
              </p:sp>
              <p:sp>
                <p:nvSpPr>
                  <p:cNvPr id="1031" name="Line 7"/>
                  <p:cNvSpPr>
                    <a:spLocks noChangeShapeType="1"/>
                  </p:cNvSpPr>
                  <p:nvPr/>
                </p:nvSpPr>
                <p:spPr bwMode="auto">
                  <a:xfrm>
                    <a:off x="3600" y="4752"/>
                    <a:ext cx="576" cy="432"/>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sz="2400">
                      <a:solidFill>
                        <a:schemeClr val="bg1"/>
                      </a:solidFill>
                    </a:endParaRPr>
                  </a:p>
                </p:txBody>
              </p:sp>
              <p:sp>
                <p:nvSpPr>
                  <p:cNvPr id="1032" name="Line 8"/>
                  <p:cNvSpPr>
                    <a:spLocks noChangeShapeType="1"/>
                  </p:cNvSpPr>
                  <p:nvPr/>
                </p:nvSpPr>
                <p:spPr bwMode="auto">
                  <a:xfrm flipV="1">
                    <a:off x="3456" y="5184"/>
                    <a:ext cx="720" cy="144"/>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sz="2400">
                      <a:solidFill>
                        <a:schemeClr val="bg1"/>
                      </a:solidFill>
                    </a:endParaRPr>
                  </a:p>
                </p:txBody>
              </p:sp>
              <p:sp>
                <p:nvSpPr>
                  <p:cNvPr id="1033" name="Line 9"/>
                  <p:cNvSpPr>
                    <a:spLocks noChangeShapeType="1"/>
                  </p:cNvSpPr>
                  <p:nvPr/>
                </p:nvSpPr>
                <p:spPr bwMode="auto">
                  <a:xfrm flipV="1">
                    <a:off x="3888" y="5184"/>
                    <a:ext cx="288" cy="576"/>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sz="2400">
                      <a:solidFill>
                        <a:schemeClr val="bg1"/>
                      </a:solidFill>
                    </a:endParaRPr>
                  </a:p>
                </p:txBody>
              </p:sp>
              <p:sp>
                <p:nvSpPr>
                  <p:cNvPr id="1034" name="Line 10"/>
                  <p:cNvSpPr>
                    <a:spLocks noChangeShapeType="1"/>
                  </p:cNvSpPr>
                  <p:nvPr/>
                </p:nvSpPr>
                <p:spPr bwMode="auto">
                  <a:xfrm flipH="1" flipV="1">
                    <a:off x="4176" y="5184"/>
                    <a:ext cx="432" cy="576"/>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sz="2400">
                      <a:solidFill>
                        <a:schemeClr val="bg1"/>
                      </a:solidFill>
                    </a:endParaRPr>
                  </a:p>
                </p:txBody>
              </p:sp>
              <p:sp>
                <p:nvSpPr>
                  <p:cNvPr id="1035" name="Line 11"/>
                  <p:cNvSpPr>
                    <a:spLocks noChangeShapeType="1"/>
                  </p:cNvSpPr>
                  <p:nvPr/>
                </p:nvSpPr>
                <p:spPr bwMode="auto">
                  <a:xfrm flipH="1">
                    <a:off x="4320" y="5184"/>
                    <a:ext cx="576" cy="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sz="2400">
                      <a:solidFill>
                        <a:schemeClr val="bg1"/>
                      </a:solidFill>
                    </a:endParaRPr>
                  </a:p>
                </p:txBody>
              </p:sp>
              <p:sp>
                <p:nvSpPr>
                  <p:cNvPr id="1036" name="Oval 12"/>
                  <p:cNvSpPr>
                    <a:spLocks noChangeArrowheads="1"/>
                  </p:cNvSpPr>
                  <p:nvPr/>
                </p:nvSpPr>
                <p:spPr bwMode="auto">
                  <a:xfrm>
                    <a:off x="4032" y="4320"/>
                    <a:ext cx="288" cy="288"/>
                  </a:xfrm>
                  <a:prstGeom prst="ellipse">
                    <a:avLst/>
                  </a:prstGeom>
                  <a:gradFill rotWithShape="0">
                    <a:gsLst>
                      <a:gs pos="0">
                        <a:srgbClr val="FFFFFF"/>
                      </a:gs>
                      <a:gs pos="100000">
                        <a:srgbClr val="FFFFFF">
                          <a:gamma/>
                          <a:shade val="48627"/>
                          <a:invGamma/>
                        </a:srgbClr>
                      </a:gs>
                    </a:gsLst>
                    <a:path path="shape">
                      <a:fillToRect l="50000" t="50000" r="50000" b="50000"/>
                    </a:path>
                  </a:gra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sz="2400">
                      <a:solidFill>
                        <a:schemeClr val="bg1"/>
                      </a:solidFill>
                    </a:endParaRPr>
                  </a:p>
                </p:txBody>
              </p:sp>
              <p:sp>
                <p:nvSpPr>
                  <p:cNvPr id="1037" name="Oval 13"/>
                  <p:cNvSpPr>
                    <a:spLocks noChangeArrowheads="1"/>
                  </p:cNvSpPr>
                  <p:nvPr/>
                </p:nvSpPr>
                <p:spPr bwMode="auto">
                  <a:xfrm>
                    <a:off x="4608" y="4464"/>
                    <a:ext cx="288" cy="288"/>
                  </a:xfrm>
                  <a:prstGeom prst="ellipse">
                    <a:avLst/>
                  </a:prstGeom>
                  <a:gradFill rotWithShape="0">
                    <a:gsLst>
                      <a:gs pos="0">
                        <a:srgbClr val="FFFFFF"/>
                      </a:gs>
                      <a:gs pos="100000">
                        <a:srgbClr val="FFFFFF">
                          <a:gamma/>
                          <a:shade val="48627"/>
                          <a:invGamma/>
                        </a:srgbClr>
                      </a:gs>
                    </a:gsLst>
                    <a:path path="shape">
                      <a:fillToRect l="50000" t="50000" r="50000" b="50000"/>
                    </a:path>
                  </a:gra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sz="2400">
                      <a:solidFill>
                        <a:schemeClr val="bg1"/>
                      </a:solidFill>
                    </a:endParaRPr>
                  </a:p>
                </p:txBody>
              </p:sp>
              <p:sp>
                <p:nvSpPr>
                  <p:cNvPr id="1038" name="Oval 14"/>
                  <p:cNvSpPr>
                    <a:spLocks noChangeArrowheads="1"/>
                  </p:cNvSpPr>
                  <p:nvPr/>
                </p:nvSpPr>
                <p:spPr bwMode="auto">
                  <a:xfrm>
                    <a:off x="3456" y="4608"/>
                    <a:ext cx="288" cy="288"/>
                  </a:xfrm>
                  <a:prstGeom prst="ellipse">
                    <a:avLst/>
                  </a:prstGeom>
                  <a:gradFill rotWithShape="0">
                    <a:gsLst>
                      <a:gs pos="0">
                        <a:srgbClr val="FFFFFF"/>
                      </a:gs>
                      <a:gs pos="100000">
                        <a:srgbClr val="FFFFFF">
                          <a:gamma/>
                          <a:shade val="48627"/>
                          <a:invGamma/>
                        </a:srgbClr>
                      </a:gs>
                    </a:gsLst>
                    <a:path path="shape">
                      <a:fillToRect l="50000" t="50000" r="50000" b="50000"/>
                    </a:path>
                  </a:gra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sz="2400">
                      <a:solidFill>
                        <a:schemeClr val="bg1"/>
                      </a:solidFill>
                    </a:endParaRPr>
                  </a:p>
                </p:txBody>
              </p:sp>
              <p:sp>
                <p:nvSpPr>
                  <p:cNvPr id="1039" name="Oval 15"/>
                  <p:cNvSpPr>
                    <a:spLocks noChangeArrowheads="1"/>
                  </p:cNvSpPr>
                  <p:nvPr/>
                </p:nvSpPr>
                <p:spPr bwMode="auto">
                  <a:xfrm>
                    <a:off x="4752" y="5040"/>
                    <a:ext cx="288" cy="288"/>
                  </a:xfrm>
                  <a:prstGeom prst="ellipse">
                    <a:avLst/>
                  </a:pr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path path="circle">
                      <a:fillToRect l="50000" t="50000" r="50000" b="50000"/>
                    </a:path>
                    <a:tileRect/>
                  </a:gra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sz="2400">
                      <a:solidFill>
                        <a:schemeClr val="bg1"/>
                      </a:solidFill>
                    </a:endParaRPr>
                  </a:p>
                </p:txBody>
              </p:sp>
              <p:sp>
                <p:nvSpPr>
                  <p:cNvPr id="1040" name="Oval 16"/>
                  <p:cNvSpPr>
                    <a:spLocks noChangeArrowheads="1"/>
                  </p:cNvSpPr>
                  <p:nvPr/>
                </p:nvSpPr>
                <p:spPr bwMode="auto">
                  <a:xfrm>
                    <a:off x="3312" y="5184"/>
                    <a:ext cx="288" cy="288"/>
                  </a:xfrm>
                  <a:prstGeom prst="ellipse">
                    <a:avLst/>
                  </a:pr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path path="circle">
                      <a:fillToRect l="50000" t="50000" r="50000" b="50000"/>
                    </a:path>
                    <a:tileRect/>
                  </a:gra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sz="2400" dirty="0">
                      <a:solidFill>
                        <a:srgbClr val="00B0F0"/>
                      </a:solidFill>
                    </a:endParaRPr>
                  </a:p>
                </p:txBody>
              </p:sp>
              <p:sp>
                <p:nvSpPr>
                  <p:cNvPr id="1041" name="Oval 17"/>
                  <p:cNvSpPr>
                    <a:spLocks noChangeArrowheads="1"/>
                  </p:cNvSpPr>
                  <p:nvPr/>
                </p:nvSpPr>
                <p:spPr bwMode="auto">
                  <a:xfrm>
                    <a:off x="3744" y="5616"/>
                    <a:ext cx="288" cy="288"/>
                  </a:xfrm>
                  <a:prstGeom prst="ellipse">
                    <a:avLst/>
                  </a:prstGeom>
                  <a:gradFill rotWithShape="0">
                    <a:gsLst>
                      <a:gs pos="0">
                        <a:srgbClr val="FFFFFF"/>
                      </a:gs>
                      <a:gs pos="100000">
                        <a:srgbClr val="FFFFFF">
                          <a:gamma/>
                          <a:shade val="48627"/>
                          <a:invGamma/>
                        </a:srgbClr>
                      </a:gs>
                    </a:gsLst>
                    <a:path path="shape">
                      <a:fillToRect l="50000" t="50000" r="50000" b="50000"/>
                    </a:path>
                  </a:gra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sz="2400">
                      <a:solidFill>
                        <a:schemeClr val="bg1"/>
                      </a:solidFill>
                    </a:endParaRPr>
                  </a:p>
                </p:txBody>
              </p:sp>
              <p:sp>
                <p:nvSpPr>
                  <p:cNvPr id="1042" name="Oval 18"/>
                  <p:cNvSpPr>
                    <a:spLocks noChangeArrowheads="1"/>
                  </p:cNvSpPr>
                  <p:nvPr/>
                </p:nvSpPr>
                <p:spPr bwMode="auto">
                  <a:xfrm>
                    <a:off x="4464" y="5616"/>
                    <a:ext cx="288" cy="288"/>
                  </a:xfrm>
                  <a:prstGeom prst="ellipse">
                    <a:avLst/>
                  </a:prstGeom>
                  <a:gradFill rotWithShape="0">
                    <a:gsLst>
                      <a:gs pos="0">
                        <a:srgbClr val="FFFFFF"/>
                      </a:gs>
                      <a:gs pos="100000">
                        <a:srgbClr val="FFFFFF">
                          <a:gamma/>
                          <a:shade val="48627"/>
                          <a:invGamma/>
                        </a:srgbClr>
                      </a:gs>
                    </a:gsLst>
                    <a:path path="shape">
                      <a:fillToRect l="50000" t="50000" r="50000" b="50000"/>
                    </a:path>
                  </a:gra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sz="2400">
                      <a:solidFill>
                        <a:schemeClr val="bg1"/>
                      </a:solidFill>
                    </a:endParaRPr>
                  </a:p>
                </p:txBody>
              </p:sp>
              <p:sp>
                <p:nvSpPr>
                  <p:cNvPr id="1043" name="Line 19"/>
                  <p:cNvSpPr>
                    <a:spLocks noChangeShapeType="1"/>
                  </p:cNvSpPr>
                  <p:nvPr/>
                </p:nvSpPr>
                <p:spPr bwMode="auto">
                  <a:xfrm>
                    <a:off x="4176" y="4608"/>
                    <a:ext cx="0" cy="288"/>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sz="2400">
                      <a:solidFill>
                        <a:schemeClr val="bg1"/>
                      </a:solidFill>
                    </a:endParaRPr>
                  </a:p>
                </p:txBody>
              </p:sp>
            </p:grpSp>
            <p:sp>
              <p:nvSpPr>
                <p:cNvPr id="1044" name="Oval 20"/>
                <p:cNvSpPr>
                  <a:spLocks noChangeArrowheads="1"/>
                </p:cNvSpPr>
                <p:nvPr/>
              </p:nvSpPr>
              <p:spPr bwMode="auto">
                <a:xfrm>
                  <a:off x="6019" y="4079"/>
                  <a:ext cx="1011" cy="1038"/>
                </a:xfrm>
                <a:prstGeom prst="ellipse">
                  <a:avLst/>
                </a:prstGeom>
                <a:gradFill rotWithShape="0">
                  <a:gsLst>
                    <a:gs pos="0">
                      <a:srgbClr val="FFFFFF"/>
                    </a:gs>
                    <a:gs pos="100000">
                      <a:srgbClr val="FFFFFF">
                        <a:gamma/>
                        <a:shade val="46275"/>
                        <a:invGamma/>
                      </a:srgbClr>
                    </a:gs>
                  </a:gsLst>
                  <a:path path="shape">
                    <a:fillToRect l="50000" t="50000" r="50000" b="50000"/>
                  </a:path>
                </a:gradFill>
                <a:ln w="9525">
                  <a:noFill/>
                  <a:round/>
                  <a:headEnd/>
                  <a:tailEnd/>
                </a:ln>
              </p:spPr>
              <p:txBody>
                <a:bodyPr vert="horz" wrap="square" lIns="91440" tIns="45720" rIns="91440" bIns="45720" numCol="1" anchor="t" anchorCtr="0" compatLnSpc="1">
                  <a:prstTxWarp prst="textNoShape">
                    <a:avLst/>
                  </a:prstTxWarp>
                </a:bodyPr>
                <a:lstStyle/>
                <a:p>
                  <a:endParaRPr lang="en-GB" sz="2400">
                    <a:solidFill>
                      <a:schemeClr val="bg1"/>
                    </a:solidFill>
                  </a:endParaRPr>
                </a:p>
              </p:txBody>
            </p:sp>
          </p:grpSp>
          <p:sp>
            <p:nvSpPr>
              <p:cNvPr id="1045" name="Text Box 21"/>
              <p:cNvSpPr txBox="1">
                <a:spLocks noChangeArrowheads="1"/>
              </p:cNvSpPr>
              <p:nvPr/>
            </p:nvSpPr>
            <p:spPr bwMode="auto">
              <a:xfrm>
                <a:off x="8371" y="4609"/>
                <a:ext cx="1009" cy="37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CA" sz="2400" b="1" i="0" u="none" strike="noStrike" cap="none" normalizeH="0" baseline="0" smtClean="0">
                    <a:ln>
                      <a:noFill/>
                    </a:ln>
                    <a:solidFill>
                      <a:schemeClr val="bg1"/>
                    </a:solidFill>
                    <a:effectLst/>
                    <a:latin typeface="Arial" pitchFamily="34" charset="0"/>
                    <a:cs typeface="Arial" pitchFamily="34" charset="0"/>
                  </a:rPr>
                  <a:t>1</a:t>
                </a:r>
                <a:endParaRPr kumimoji="0" lang="en-US" sz="2400" b="0" i="0" u="none" strike="noStrike" cap="none" normalizeH="0" baseline="0" smtClean="0">
                  <a:ln>
                    <a:noFill/>
                  </a:ln>
                  <a:solidFill>
                    <a:schemeClr val="bg1"/>
                  </a:solidFill>
                  <a:effectLst/>
                  <a:latin typeface="Arial" pitchFamily="34" charset="0"/>
                  <a:cs typeface="Arial" pitchFamily="34" charset="0"/>
                </a:endParaRPr>
              </a:p>
            </p:txBody>
          </p:sp>
        </p:grpSp>
        <p:sp>
          <p:nvSpPr>
            <p:cNvPr id="1046" name="Text Box 22"/>
            <p:cNvSpPr txBox="1">
              <a:spLocks noChangeArrowheads="1"/>
            </p:cNvSpPr>
            <p:nvPr/>
          </p:nvSpPr>
          <p:spPr bwMode="auto">
            <a:xfrm>
              <a:off x="9625" y="3571"/>
              <a:ext cx="505" cy="51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CA" sz="2400" b="1" i="0" u="none" strike="noStrike" cap="none" normalizeH="0" baseline="0" smtClean="0">
                  <a:ln>
                    <a:noFill/>
                  </a:ln>
                  <a:solidFill>
                    <a:schemeClr val="bg1"/>
                  </a:solidFill>
                  <a:effectLst/>
                  <a:latin typeface="Arial" pitchFamily="34" charset="0"/>
                  <a:cs typeface="Arial" pitchFamily="34" charset="0"/>
                </a:rPr>
                <a:t>8</a:t>
              </a:r>
              <a:endParaRPr kumimoji="0" lang="en-US" sz="2400" b="0" i="0" u="none" strike="noStrike" cap="none" normalizeH="0" baseline="0" smtClean="0">
                <a:ln>
                  <a:noFill/>
                </a:ln>
                <a:solidFill>
                  <a:schemeClr val="bg1"/>
                </a:solidFill>
                <a:effectLst/>
                <a:latin typeface="Arial" pitchFamily="34" charset="0"/>
                <a:cs typeface="Arial" pitchFamily="34" charset="0"/>
              </a:endParaRPr>
            </a:p>
          </p:txBody>
        </p:sp>
        <p:sp>
          <p:nvSpPr>
            <p:cNvPr id="1047" name="Text Box 23"/>
            <p:cNvSpPr txBox="1">
              <a:spLocks noChangeArrowheads="1"/>
            </p:cNvSpPr>
            <p:nvPr/>
          </p:nvSpPr>
          <p:spPr bwMode="auto">
            <a:xfrm>
              <a:off x="9887" y="4609"/>
              <a:ext cx="505" cy="51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CA" sz="2400" b="1" i="0" u="none" strike="noStrike" cap="none" normalizeH="0" baseline="0" smtClean="0">
                  <a:ln>
                    <a:noFill/>
                  </a:ln>
                  <a:solidFill>
                    <a:schemeClr val="bg1"/>
                  </a:solidFill>
                  <a:effectLst/>
                  <a:latin typeface="Arial" pitchFamily="34" charset="0"/>
                  <a:cs typeface="Arial" pitchFamily="34" charset="0"/>
                </a:rPr>
                <a:t>2</a:t>
              </a:r>
              <a:endParaRPr kumimoji="0" lang="en-US" sz="2400" b="0" i="0" u="none" strike="noStrike" cap="none" normalizeH="0" baseline="0" smtClean="0">
                <a:ln>
                  <a:noFill/>
                </a:ln>
                <a:solidFill>
                  <a:schemeClr val="bg1"/>
                </a:solidFill>
                <a:effectLst/>
                <a:latin typeface="Arial" pitchFamily="34" charset="0"/>
                <a:cs typeface="Arial" pitchFamily="34" charset="0"/>
              </a:endParaRPr>
            </a:p>
          </p:txBody>
        </p:sp>
        <p:sp>
          <p:nvSpPr>
            <p:cNvPr id="1048" name="Text Box 24"/>
            <p:cNvSpPr txBox="1">
              <a:spLocks noChangeArrowheads="1"/>
            </p:cNvSpPr>
            <p:nvPr/>
          </p:nvSpPr>
          <p:spPr bwMode="auto">
            <a:xfrm>
              <a:off x="9370" y="5647"/>
              <a:ext cx="505" cy="51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CA" sz="2400" b="1" i="0" u="none" strike="noStrike" cap="none" normalizeH="0" baseline="0" smtClean="0">
                  <a:ln>
                    <a:noFill/>
                  </a:ln>
                  <a:solidFill>
                    <a:schemeClr val="bg1"/>
                  </a:solidFill>
                  <a:effectLst/>
                  <a:latin typeface="Arial" pitchFamily="34" charset="0"/>
                  <a:cs typeface="Arial" pitchFamily="34" charset="0"/>
                </a:rPr>
                <a:t>3</a:t>
              </a:r>
              <a:endParaRPr kumimoji="0" lang="en-US" sz="2400" b="0" i="0" u="none" strike="noStrike" cap="none" normalizeH="0" baseline="0" smtClean="0">
                <a:ln>
                  <a:noFill/>
                </a:ln>
                <a:solidFill>
                  <a:schemeClr val="bg1"/>
                </a:solidFill>
                <a:effectLst/>
                <a:latin typeface="Arial" pitchFamily="34" charset="0"/>
                <a:cs typeface="Arial" pitchFamily="34" charset="0"/>
              </a:endParaRPr>
            </a:p>
          </p:txBody>
        </p:sp>
        <p:sp>
          <p:nvSpPr>
            <p:cNvPr id="1049" name="Text Box 25"/>
            <p:cNvSpPr txBox="1">
              <a:spLocks noChangeArrowheads="1"/>
            </p:cNvSpPr>
            <p:nvPr/>
          </p:nvSpPr>
          <p:spPr bwMode="auto">
            <a:xfrm>
              <a:off x="8106" y="5647"/>
              <a:ext cx="505" cy="51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CA" sz="2400" b="1" i="0" u="none" strike="noStrike" cap="none" normalizeH="0" baseline="0" smtClean="0">
                  <a:ln>
                    <a:noFill/>
                  </a:ln>
                  <a:solidFill>
                    <a:schemeClr val="bg1"/>
                  </a:solidFill>
                  <a:effectLst/>
                  <a:latin typeface="Arial" pitchFamily="34" charset="0"/>
                  <a:cs typeface="Arial" pitchFamily="34" charset="0"/>
                </a:rPr>
                <a:t>4</a:t>
              </a:r>
              <a:endParaRPr kumimoji="0" lang="en-US" sz="2400" b="0" i="0" u="none" strike="noStrike" cap="none" normalizeH="0" baseline="0" smtClean="0">
                <a:ln>
                  <a:noFill/>
                </a:ln>
                <a:solidFill>
                  <a:schemeClr val="bg1"/>
                </a:solidFill>
                <a:effectLst/>
                <a:latin typeface="Arial" pitchFamily="34" charset="0"/>
                <a:cs typeface="Arial" pitchFamily="34" charset="0"/>
              </a:endParaRPr>
            </a:p>
          </p:txBody>
        </p:sp>
        <p:sp>
          <p:nvSpPr>
            <p:cNvPr id="1050" name="Text Box 26"/>
            <p:cNvSpPr txBox="1">
              <a:spLocks noChangeArrowheads="1"/>
            </p:cNvSpPr>
            <p:nvPr/>
          </p:nvSpPr>
          <p:spPr bwMode="auto">
            <a:xfrm>
              <a:off x="7353" y="4868"/>
              <a:ext cx="505" cy="51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CA" sz="2400" b="1" i="0" u="none" strike="noStrike" cap="none" normalizeH="0" baseline="0" smtClean="0">
                  <a:ln>
                    <a:noFill/>
                  </a:ln>
                  <a:solidFill>
                    <a:schemeClr val="bg1"/>
                  </a:solidFill>
                  <a:effectLst/>
                  <a:latin typeface="Arial" pitchFamily="34" charset="0"/>
                  <a:cs typeface="Arial" pitchFamily="34" charset="0"/>
                </a:rPr>
                <a:t>5</a:t>
              </a:r>
              <a:endParaRPr kumimoji="0" lang="en-US" sz="2400" b="0" i="0" u="none" strike="noStrike" cap="none" normalizeH="0" baseline="0" smtClean="0">
                <a:ln>
                  <a:noFill/>
                </a:ln>
                <a:solidFill>
                  <a:schemeClr val="bg1"/>
                </a:solidFill>
                <a:effectLst/>
                <a:latin typeface="Arial" pitchFamily="34" charset="0"/>
                <a:cs typeface="Arial" pitchFamily="34" charset="0"/>
              </a:endParaRPr>
            </a:p>
          </p:txBody>
        </p:sp>
        <p:sp>
          <p:nvSpPr>
            <p:cNvPr id="1051" name="Text Box 27"/>
            <p:cNvSpPr txBox="1">
              <a:spLocks noChangeArrowheads="1"/>
            </p:cNvSpPr>
            <p:nvPr/>
          </p:nvSpPr>
          <p:spPr bwMode="auto">
            <a:xfrm>
              <a:off x="7601" y="3830"/>
              <a:ext cx="505" cy="51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CA" sz="2400" b="1" i="0" u="none" strike="noStrike" cap="none" normalizeH="0" baseline="0" smtClean="0">
                  <a:ln>
                    <a:noFill/>
                  </a:ln>
                  <a:solidFill>
                    <a:schemeClr val="bg1"/>
                  </a:solidFill>
                  <a:effectLst/>
                  <a:latin typeface="Arial" pitchFamily="34" charset="0"/>
                  <a:cs typeface="Arial" pitchFamily="34" charset="0"/>
                </a:rPr>
                <a:t>6</a:t>
              </a:r>
              <a:endParaRPr kumimoji="0" lang="en-US" sz="2400" b="0" i="0" u="none" strike="noStrike" cap="none" normalizeH="0" baseline="0" smtClean="0">
                <a:ln>
                  <a:noFill/>
                </a:ln>
                <a:solidFill>
                  <a:schemeClr val="bg1"/>
                </a:solidFill>
                <a:effectLst/>
                <a:latin typeface="Arial" pitchFamily="34" charset="0"/>
                <a:cs typeface="Arial" pitchFamily="34" charset="0"/>
              </a:endParaRPr>
            </a:p>
          </p:txBody>
        </p:sp>
        <p:sp>
          <p:nvSpPr>
            <p:cNvPr id="1052" name="Text Box 28"/>
            <p:cNvSpPr txBox="1">
              <a:spLocks noChangeArrowheads="1"/>
            </p:cNvSpPr>
            <p:nvPr/>
          </p:nvSpPr>
          <p:spPr bwMode="auto">
            <a:xfrm>
              <a:off x="8615" y="3311"/>
              <a:ext cx="505" cy="51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CA" sz="2400" b="1" i="0" u="none" strike="noStrike" cap="none" normalizeH="0" baseline="0" dirty="0" smtClean="0">
                  <a:ln>
                    <a:noFill/>
                  </a:ln>
                  <a:solidFill>
                    <a:schemeClr val="bg1"/>
                  </a:solidFill>
                  <a:effectLst/>
                  <a:latin typeface="Arial" pitchFamily="34" charset="0"/>
                  <a:cs typeface="Arial" pitchFamily="34" charset="0"/>
                </a:rPr>
                <a:t>7</a:t>
              </a:r>
              <a:endParaRPr kumimoji="0" lang="en-US" sz="2400" b="0" i="0" u="none" strike="noStrike" cap="none" normalizeH="0" baseline="0" dirty="0" smtClean="0">
                <a:ln>
                  <a:noFill/>
                </a:ln>
                <a:solidFill>
                  <a:schemeClr val="bg1"/>
                </a:solidFill>
                <a:effectLst/>
                <a:latin typeface="Arial" pitchFamily="34" charset="0"/>
                <a:cs typeface="Arial" pitchFamily="34"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10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1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210146"/>
          </a:xfrm>
        </p:spPr>
        <p:txBody>
          <a:bodyPr>
            <a:noAutofit/>
          </a:bodyPr>
          <a:lstStyle/>
          <a:p>
            <a:r>
              <a:rPr lang="en-GB" sz="4400" i="1" dirty="0" smtClean="0">
                <a:solidFill>
                  <a:srgbClr val="FFC000"/>
                </a:solidFill>
              </a:rPr>
              <a:t>Steps to Developing Discovery Groups</a:t>
            </a:r>
            <a:endParaRPr lang="en-CA" sz="4400" i="1" dirty="0">
              <a:solidFill>
                <a:srgbClr val="FFC000"/>
              </a:solidFill>
            </a:endParaRPr>
          </a:p>
        </p:txBody>
      </p:sp>
      <p:sp>
        <p:nvSpPr>
          <p:cNvPr id="3" name="Content Placeholder 2"/>
          <p:cNvSpPr>
            <a:spLocks noGrp="1"/>
          </p:cNvSpPr>
          <p:nvPr>
            <p:ph idx="1"/>
          </p:nvPr>
        </p:nvSpPr>
        <p:spPr>
          <a:xfrm>
            <a:off x="457200" y="1772816"/>
            <a:ext cx="8229600" cy="4536544"/>
          </a:xfrm>
        </p:spPr>
        <p:txBody>
          <a:bodyPr>
            <a:noAutofit/>
          </a:bodyPr>
          <a:lstStyle/>
          <a:p>
            <a:pPr marL="450850" lvl="0" indent="-450850">
              <a:buNone/>
            </a:pPr>
            <a:r>
              <a:rPr lang="en-CA" dirty="0" smtClean="0">
                <a:effectLst>
                  <a:outerShdw blurRad="63500" dist="114300" dir="3000000" algn="ctr" rotWithShape="0">
                    <a:srgbClr val="000000">
                      <a:alpha val="80000"/>
                    </a:srgbClr>
                  </a:outerShdw>
                </a:effectLst>
                <a:latin typeface="Arial" pitchFamily="34" charset="0"/>
                <a:ea typeface="Calibri" pitchFamily="34" charset="0"/>
                <a:cs typeface="Arial" pitchFamily="34" charset="0"/>
              </a:rPr>
              <a:t>3.  Discovery Group Leader (1) encourages Group Members </a:t>
            </a:r>
            <a:r>
              <a:rPr lang="en-CA" b="1" dirty="0" smtClean="0">
                <a:effectLst>
                  <a:outerShdw blurRad="63500" dist="114300" dir="3000000" algn="ctr" rotWithShape="0">
                    <a:srgbClr val="000000">
                      <a:alpha val="80000"/>
                    </a:srgbClr>
                  </a:outerShdw>
                </a:effectLst>
                <a:latin typeface="Arial" pitchFamily="34" charset="0"/>
                <a:ea typeface="Calibri" pitchFamily="34" charset="0"/>
                <a:cs typeface="Arial" pitchFamily="34" charset="0"/>
              </a:rPr>
              <a:t>2</a:t>
            </a:r>
            <a:r>
              <a:rPr lang="en-CA" dirty="0" smtClean="0">
                <a:effectLst>
                  <a:outerShdw blurRad="63500" dist="114300" dir="3000000" algn="ctr" rotWithShape="0">
                    <a:srgbClr val="000000">
                      <a:alpha val="80000"/>
                    </a:srgbClr>
                  </a:outerShdw>
                </a:effectLst>
                <a:latin typeface="Arial" pitchFamily="34" charset="0"/>
                <a:ea typeface="Calibri" pitchFamily="34" charset="0"/>
                <a:cs typeface="Arial" pitchFamily="34" charset="0"/>
              </a:rPr>
              <a:t> and </a:t>
            </a:r>
            <a:r>
              <a:rPr lang="en-CA" b="1" dirty="0" smtClean="0">
                <a:effectLst>
                  <a:outerShdw blurRad="63500" dist="114300" dir="3000000" algn="ctr" rotWithShape="0">
                    <a:srgbClr val="000000">
                      <a:alpha val="80000"/>
                    </a:srgbClr>
                  </a:outerShdw>
                </a:effectLst>
                <a:latin typeface="Arial" pitchFamily="34" charset="0"/>
                <a:ea typeface="Calibri" pitchFamily="34" charset="0"/>
                <a:cs typeface="Arial" pitchFamily="34" charset="0"/>
              </a:rPr>
              <a:t>5</a:t>
            </a:r>
            <a:r>
              <a:rPr lang="en-CA" dirty="0" smtClean="0">
                <a:effectLst>
                  <a:outerShdw blurRad="63500" dist="114300" dir="3000000" algn="ctr" rotWithShape="0">
                    <a:srgbClr val="000000">
                      <a:alpha val="80000"/>
                    </a:srgbClr>
                  </a:outerShdw>
                </a:effectLst>
                <a:latin typeface="Arial" pitchFamily="34" charset="0"/>
                <a:ea typeface="Calibri" pitchFamily="34" charset="0"/>
                <a:cs typeface="Arial" pitchFamily="34" charset="0"/>
              </a:rPr>
              <a:t> to begin a Discovery Group with their Family and/or Friends. </a:t>
            </a:r>
            <a:endParaRPr lang="en-CA" dirty="0" smtClean="0"/>
          </a:p>
          <a:p>
            <a:pPr marL="0" indent="0" eaLnBrk="0" fontAlgn="base" hangingPunct="0">
              <a:spcBef>
                <a:spcPct val="0"/>
              </a:spcBef>
              <a:spcAft>
                <a:spcPct val="0"/>
              </a:spcAft>
              <a:buClrTx/>
              <a:buSzTx/>
              <a:buNone/>
            </a:pPr>
            <a:endParaRPr lang="en-CA" dirty="0" smtClean="0">
              <a:effectLst>
                <a:outerShdw blurRad="63500" dist="114300" dir="3000000" algn="ctr" rotWithShape="0">
                  <a:srgbClr val="000000">
                    <a:alpha val="80000"/>
                  </a:srgbClr>
                </a:outerShdw>
              </a:effectLst>
              <a:latin typeface="Arial" pitchFamily="34" charset="0"/>
              <a:cs typeface="Arial" pitchFamily="34" charset="0"/>
            </a:endParaRPr>
          </a:p>
          <a:p>
            <a:pPr marL="0" indent="0">
              <a:buNone/>
            </a:pPr>
            <a:endParaRPr lang="en-CA" dirty="0">
              <a:effectLst>
                <a:outerShdw blurRad="63500" dist="114300" dir="3000000" algn="ctr" rotWithShape="0">
                  <a:srgbClr val="000000">
                    <a:alpha val="80000"/>
                  </a:srgbClr>
                </a:outerShdw>
              </a:effectLst>
              <a:latin typeface="Times New Roman"/>
              <a:ea typeface="SimSun"/>
            </a:endParaRPr>
          </a:p>
        </p:txBody>
      </p:sp>
      <p:sp>
        <p:nvSpPr>
          <p:cNvPr id="2113" name="Rectangle 65"/>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CA" sz="1800" b="0" i="0" u="none" strike="noStrike" cap="none" normalizeH="0" baseline="0" smtClean="0">
              <a:ln>
                <a:noFill/>
              </a:ln>
              <a:solidFill>
                <a:schemeClr val="tx1"/>
              </a:solidFill>
              <a:effectLst/>
              <a:latin typeface="Arial" pitchFamily="34" charset="0"/>
              <a:cs typeface="Arial" pitchFamily="34" charset="0"/>
            </a:endParaRPr>
          </a:p>
        </p:txBody>
      </p:sp>
      <p:grpSp>
        <p:nvGrpSpPr>
          <p:cNvPr id="6" name="Group 5"/>
          <p:cNvGrpSpPr/>
          <p:nvPr/>
        </p:nvGrpSpPr>
        <p:grpSpPr>
          <a:xfrm>
            <a:off x="827584" y="3212976"/>
            <a:ext cx="7479828" cy="2952328"/>
            <a:chOff x="971600" y="2852936"/>
            <a:chExt cx="7479828" cy="2952328"/>
          </a:xfrm>
        </p:grpSpPr>
        <p:grpSp>
          <p:nvGrpSpPr>
            <p:cNvPr id="7" name="Group 3"/>
            <p:cNvGrpSpPr>
              <a:grpSpLocks/>
            </p:cNvGrpSpPr>
            <p:nvPr/>
          </p:nvGrpSpPr>
          <p:grpSpPr bwMode="auto">
            <a:xfrm>
              <a:off x="2411546" y="2852936"/>
              <a:ext cx="4323039" cy="2448272"/>
              <a:chOff x="6603" y="3311"/>
              <a:chExt cx="5068" cy="2855"/>
            </a:xfrm>
          </p:grpSpPr>
          <p:grpSp>
            <p:nvGrpSpPr>
              <p:cNvPr id="46" name="Group 4"/>
              <p:cNvGrpSpPr>
                <a:grpSpLocks/>
              </p:cNvGrpSpPr>
              <p:nvPr/>
            </p:nvGrpSpPr>
            <p:grpSpPr bwMode="auto">
              <a:xfrm>
                <a:off x="6603" y="3311"/>
                <a:ext cx="5068" cy="2855"/>
                <a:chOff x="4251" y="3074"/>
                <a:chExt cx="5068" cy="2855"/>
              </a:xfrm>
            </p:grpSpPr>
            <p:grpSp>
              <p:nvGrpSpPr>
                <p:cNvPr id="48" name="Group 5"/>
                <p:cNvGrpSpPr>
                  <a:grpSpLocks/>
                </p:cNvGrpSpPr>
                <p:nvPr/>
              </p:nvGrpSpPr>
              <p:grpSpPr bwMode="auto">
                <a:xfrm>
                  <a:off x="4251" y="3074"/>
                  <a:ext cx="5068" cy="2855"/>
                  <a:chOff x="2877" y="4320"/>
                  <a:chExt cx="2890" cy="1584"/>
                </a:xfrm>
              </p:grpSpPr>
              <p:sp>
                <p:nvSpPr>
                  <p:cNvPr id="50" name="Line 6"/>
                  <p:cNvSpPr>
                    <a:spLocks noChangeShapeType="1"/>
                  </p:cNvSpPr>
                  <p:nvPr/>
                </p:nvSpPr>
                <p:spPr bwMode="auto">
                  <a:xfrm flipH="1">
                    <a:off x="4176" y="4608"/>
                    <a:ext cx="576" cy="576"/>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sz="2400">
                      <a:solidFill>
                        <a:schemeClr val="bg1"/>
                      </a:solidFill>
                    </a:endParaRPr>
                  </a:p>
                </p:txBody>
              </p:sp>
              <p:sp>
                <p:nvSpPr>
                  <p:cNvPr id="51" name="Line 7"/>
                  <p:cNvSpPr>
                    <a:spLocks noChangeShapeType="1"/>
                  </p:cNvSpPr>
                  <p:nvPr/>
                </p:nvSpPr>
                <p:spPr bwMode="auto">
                  <a:xfrm>
                    <a:off x="3560" y="4726"/>
                    <a:ext cx="576" cy="432"/>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sz="2400">
                      <a:solidFill>
                        <a:schemeClr val="bg1"/>
                      </a:solidFill>
                    </a:endParaRPr>
                  </a:p>
                </p:txBody>
              </p:sp>
              <p:sp>
                <p:nvSpPr>
                  <p:cNvPr id="52" name="Line 8"/>
                  <p:cNvSpPr>
                    <a:spLocks noChangeShapeType="1"/>
                  </p:cNvSpPr>
                  <p:nvPr/>
                </p:nvSpPr>
                <p:spPr bwMode="auto">
                  <a:xfrm flipV="1">
                    <a:off x="2877" y="5184"/>
                    <a:ext cx="1297" cy="254"/>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sz="2400">
                      <a:solidFill>
                        <a:schemeClr val="bg1"/>
                      </a:solidFill>
                    </a:endParaRPr>
                  </a:p>
                </p:txBody>
              </p:sp>
              <p:sp>
                <p:nvSpPr>
                  <p:cNvPr id="53" name="Line 9"/>
                  <p:cNvSpPr>
                    <a:spLocks noChangeShapeType="1"/>
                  </p:cNvSpPr>
                  <p:nvPr/>
                </p:nvSpPr>
                <p:spPr bwMode="auto">
                  <a:xfrm flipV="1">
                    <a:off x="3888" y="5184"/>
                    <a:ext cx="288" cy="576"/>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sz="2400">
                      <a:solidFill>
                        <a:schemeClr val="bg1"/>
                      </a:solidFill>
                    </a:endParaRPr>
                  </a:p>
                </p:txBody>
              </p:sp>
              <p:sp>
                <p:nvSpPr>
                  <p:cNvPr id="54" name="Line 10"/>
                  <p:cNvSpPr>
                    <a:spLocks noChangeShapeType="1"/>
                  </p:cNvSpPr>
                  <p:nvPr/>
                </p:nvSpPr>
                <p:spPr bwMode="auto">
                  <a:xfrm flipH="1" flipV="1">
                    <a:off x="4176" y="5184"/>
                    <a:ext cx="432" cy="576"/>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sz="2400">
                      <a:solidFill>
                        <a:schemeClr val="bg1"/>
                      </a:solidFill>
                    </a:endParaRPr>
                  </a:p>
                </p:txBody>
              </p:sp>
              <p:sp>
                <p:nvSpPr>
                  <p:cNvPr id="55" name="Line 11"/>
                  <p:cNvSpPr>
                    <a:spLocks noChangeShapeType="1"/>
                  </p:cNvSpPr>
                  <p:nvPr/>
                </p:nvSpPr>
                <p:spPr bwMode="auto">
                  <a:xfrm flipH="1" flipV="1">
                    <a:off x="4318" y="5184"/>
                    <a:ext cx="1449" cy="21"/>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sz="2400">
                      <a:solidFill>
                        <a:schemeClr val="bg1"/>
                      </a:solidFill>
                    </a:endParaRPr>
                  </a:p>
                </p:txBody>
              </p:sp>
              <p:sp>
                <p:nvSpPr>
                  <p:cNvPr id="56" name="Oval 12"/>
                  <p:cNvSpPr>
                    <a:spLocks noChangeArrowheads="1"/>
                  </p:cNvSpPr>
                  <p:nvPr/>
                </p:nvSpPr>
                <p:spPr bwMode="auto">
                  <a:xfrm>
                    <a:off x="4032" y="4320"/>
                    <a:ext cx="288" cy="288"/>
                  </a:xfrm>
                  <a:prstGeom prst="ellipse">
                    <a:avLst/>
                  </a:prstGeom>
                  <a:gradFill rotWithShape="0">
                    <a:gsLst>
                      <a:gs pos="0">
                        <a:srgbClr val="FFFFFF"/>
                      </a:gs>
                      <a:gs pos="100000">
                        <a:srgbClr val="FFFFFF">
                          <a:gamma/>
                          <a:shade val="48627"/>
                          <a:invGamma/>
                        </a:srgbClr>
                      </a:gs>
                    </a:gsLst>
                    <a:path path="shape">
                      <a:fillToRect l="50000" t="50000" r="50000" b="50000"/>
                    </a:path>
                  </a:gra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sz="2400">
                      <a:solidFill>
                        <a:schemeClr val="bg1"/>
                      </a:solidFill>
                    </a:endParaRPr>
                  </a:p>
                </p:txBody>
              </p:sp>
              <p:sp>
                <p:nvSpPr>
                  <p:cNvPr id="57" name="Oval 13"/>
                  <p:cNvSpPr>
                    <a:spLocks noChangeArrowheads="1"/>
                  </p:cNvSpPr>
                  <p:nvPr/>
                </p:nvSpPr>
                <p:spPr bwMode="auto">
                  <a:xfrm>
                    <a:off x="4608" y="4464"/>
                    <a:ext cx="288" cy="288"/>
                  </a:xfrm>
                  <a:prstGeom prst="ellipse">
                    <a:avLst/>
                  </a:prstGeom>
                  <a:gradFill rotWithShape="0">
                    <a:gsLst>
                      <a:gs pos="0">
                        <a:srgbClr val="FFFFFF"/>
                      </a:gs>
                      <a:gs pos="100000">
                        <a:srgbClr val="FFFFFF">
                          <a:gamma/>
                          <a:shade val="48627"/>
                          <a:invGamma/>
                        </a:srgbClr>
                      </a:gs>
                    </a:gsLst>
                    <a:path path="shape">
                      <a:fillToRect l="50000" t="50000" r="50000" b="50000"/>
                    </a:path>
                  </a:gra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sz="2400">
                      <a:solidFill>
                        <a:schemeClr val="bg1"/>
                      </a:solidFill>
                    </a:endParaRPr>
                  </a:p>
                </p:txBody>
              </p:sp>
              <p:sp>
                <p:nvSpPr>
                  <p:cNvPr id="58" name="Oval 14"/>
                  <p:cNvSpPr>
                    <a:spLocks noChangeArrowheads="1"/>
                  </p:cNvSpPr>
                  <p:nvPr/>
                </p:nvSpPr>
                <p:spPr bwMode="auto">
                  <a:xfrm>
                    <a:off x="3456" y="4608"/>
                    <a:ext cx="288" cy="288"/>
                  </a:xfrm>
                  <a:prstGeom prst="ellipse">
                    <a:avLst/>
                  </a:prstGeom>
                  <a:gradFill rotWithShape="0">
                    <a:gsLst>
                      <a:gs pos="0">
                        <a:srgbClr val="FFFFFF"/>
                      </a:gs>
                      <a:gs pos="100000">
                        <a:srgbClr val="FFFFFF">
                          <a:gamma/>
                          <a:shade val="48627"/>
                          <a:invGamma/>
                        </a:srgbClr>
                      </a:gs>
                    </a:gsLst>
                    <a:path path="shape">
                      <a:fillToRect l="50000" t="50000" r="50000" b="50000"/>
                    </a:path>
                  </a:gra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sz="2400">
                      <a:solidFill>
                        <a:schemeClr val="bg1"/>
                      </a:solidFill>
                    </a:endParaRPr>
                  </a:p>
                </p:txBody>
              </p:sp>
              <p:sp>
                <p:nvSpPr>
                  <p:cNvPr id="59" name="Oval 17"/>
                  <p:cNvSpPr>
                    <a:spLocks noChangeArrowheads="1"/>
                  </p:cNvSpPr>
                  <p:nvPr/>
                </p:nvSpPr>
                <p:spPr bwMode="auto">
                  <a:xfrm>
                    <a:off x="3744" y="5616"/>
                    <a:ext cx="288" cy="288"/>
                  </a:xfrm>
                  <a:prstGeom prst="ellipse">
                    <a:avLst/>
                  </a:prstGeom>
                  <a:gradFill rotWithShape="0">
                    <a:gsLst>
                      <a:gs pos="0">
                        <a:srgbClr val="FFFFFF"/>
                      </a:gs>
                      <a:gs pos="100000">
                        <a:srgbClr val="FFFFFF">
                          <a:gamma/>
                          <a:shade val="48627"/>
                          <a:invGamma/>
                        </a:srgbClr>
                      </a:gs>
                    </a:gsLst>
                    <a:path path="shape">
                      <a:fillToRect l="50000" t="50000" r="50000" b="50000"/>
                    </a:path>
                  </a:gra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sz="2400">
                      <a:solidFill>
                        <a:schemeClr val="bg1"/>
                      </a:solidFill>
                    </a:endParaRPr>
                  </a:p>
                </p:txBody>
              </p:sp>
              <p:sp>
                <p:nvSpPr>
                  <p:cNvPr id="60" name="Oval 18"/>
                  <p:cNvSpPr>
                    <a:spLocks noChangeArrowheads="1"/>
                  </p:cNvSpPr>
                  <p:nvPr/>
                </p:nvSpPr>
                <p:spPr bwMode="auto">
                  <a:xfrm>
                    <a:off x="4464" y="5616"/>
                    <a:ext cx="288" cy="288"/>
                  </a:xfrm>
                  <a:prstGeom prst="ellipse">
                    <a:avLst/>
                  </a:prstGeom>
                  <a:gradFill rotWithShape="0">
                    <a:gsLst>
                      <a:gs pos="0">
                        <a:srgbClr val="FFFFFF"/>
                      </a:gs>
                      <a:gs pos="100000">
                        <a:srgbClr val="FFFFFF">
                          <a:gamma/>
                          <a:shade val="48627"/>
                          <a:invGamma/>
                        </a:srgbClr>
                      </a:gs>
                    </a:gsLst>
                    <a:path path="shape">
                      <a:fillToRect l="50000" t="50000" r="50000" b="50000"/>
                    </a:path>
                  </a:gra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sz="2400" dirty="0">
                      <a:solidFill>
                        <a:schemeClr val="bg1"/>
                      </a:solidFill>
                    </a:endParaRPr>
                  </a:p>
                </p:txBody>
              </p:sp>
              <p:sp>
                <p:nvSpPr>
                  <p:cNvPr id="61" name="Line 19"/>
                  <p:cNvSpPr>
                    <a:spLocks noChangeShapeType="1"/>
                  </p:cNvSpPr>
                  <p:nvPr/>
                </p:nvSpPr>
                <p:spPr bwMode="auto">
                  <a:xfrm>
                    <a:off x="4176" y="4608"/>
                    <a:ext cx="0" cy="288"/>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sz="2400">
                      <a:solidFill>
                        <a:schemeClr val="bg1"/>
                      </a:solidFill>
                    </a:endParaRPr>
                  </a:p>
                </p:txBody>
              </p:sp>
            </p:grpSp>
            <p:sp>
              <p:nvSpPr>
                <p:cNvPr id="49" name="Oval 20"/>
                <p:cNvSpPr>
                  <a:spLocks noChangeArrowheads="1"/>
                </p:cNvSpPr>
                <p:nvPr/>
              </p:nvSpPr>
              <p:spPr bwMode="auto">
                <a:xfrm>
                  <a:off x="6019" y="4079"/>
                  <a:ext cx="1011" cy="1038"/>
                </a:xfrm>
                <a:prstGeom prst="ellipse">
                  <a:avLst/>
                </a:prstGeom>
                <a:gradFill rotWithShape="0">
                  <a:gsLst>
                    <a:gs pos="0">
                      <a:srgbClr val="FFFFFF"/>
                    </a:gs>
                    <a:gs pos="100000">
                      <a:srgbClr val="FFFFFF">
                        <a:gamma/>
                        <a:shade val="46275"/>
                        <a:invGamma/>
                      </a:srgbClr>
                    </a:gs>
                  </a:gsLst>
                  <a:path path="shape">
                    <a:fillToRect l="50000" t="50000" r="50000" b="50000"/>
                  </a:path>
                </a:gradFill>
                <a:ln w="9525">
                  <a:noFill/>
                  <a:round/>
                  <a:headEnd/>
                  <a:tailEnd/>
                </a:ln>
              </p:spPr>
              <p:txBody>
                <a:bodyPr vert="horz" wrap="square" lIns="91440" tIns="45720" rIns="91440" bIns="45720" numCol="1" anchor="t" anchorCtr="0" compatLnSpc="1">
                  <a:prstTxWarp prst="textNoShape">
                    <a:avLst/>
                  </a:prstTxWarp>
                </a:bodyPr>
                <a:lstStyle/>
                <a:p>
                  <a:endParaRPr lang="en-GB" sz="2400">
                    <a:solidFill>
                      <a:schemeClr val="bg1"/>
                    </a:solidFill>
                  </a:endParaRPr>
                </a:p>
              </p:txBody>
            </p:sp>
          </p:grpSp>
          <p:sp>
            <p:nvSpPr>
              <p:cNvPr id="47" name="Text Box 21"/>
              <p:cNvSpPr txBox="1">
                <a:spLocks noChangeArrowheads="1"/>
              </p:cNvSpPr>
              <p:nvPr/>
            </p:nvSpPr>
            <p:spPr bwMode="auto">
              <a:xfrm>
                <a:off x="8371" y="4609"/>
                <a:ext cx="1009" cy="37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CA" sz="2400" b="1" i="0" u="none" strike="noStrike" cap="none" normalizeH="0" baseline="0" smtClean="0">
                    <a:ln>
                      <a:noFill/>
                    </a:ln>
                    <a:solidFill>
                      <a:schemeClr val="bg1"/>
                    </a:solidFill>
                    <a:effectLst/>
                    <a:latin typeface="Arial" pitchFamily="34" charset="0"/>
                    <a:cs typeface="Arial" pitchFamily="34" charset="0"/>
                  </a:rPr>
                  <a:t>1</a:t>
                </a:r>
                <a:endParaRPr kumimoji="0" lang="en-US" sz="2400" b="0" i="0" u="none" strike="noStrike" cap="none" normalizeH="0" baseline="0" smtClean="0">
                  <a:ln>
                    <a:noFill/>
                  </a:ln>
                  <a:solidFill>
                    <a:schemeClr val="bg1"/>
                  </a:solidFill>
                  <a:effectLst/>
                  <a:latin typeface="Arial" pitchFamily="34" charset="0"/>
                  <a:cs typeface="Arial" pitchFamily="34" charset="0"/>
                </a:endParaRPr>
              </a:p>
            </p:txBody>
          </p:sp>
        </p:grpSp>
        <p:grpSp>
          <p:nvGrpSpPr>
            <p:cNvPr id="8" name="Group 7"/>
            <p:cNvGrpSpPr>
              <a:grpSpLocks/>
            </p:cNvGrpSpPr>
            <p:nvPr/>
          </p:nvGrpSpPr>
          <p:grpSpPr bwMode="auto">
            <a:xfrm>
              <a:off x="5724128" y="2852936"/>
              <a:ext cx="2727300" cy="2664296"/>
              <a:chOff x="7363" y="3311"/>
              <a:chExt cx="3029" cy="2855"/>
            </a:xfrm>
          </p:grpSpPr>
          <p:grpSp>
            <p:nvGrpSpPr>
              <p:cNvPr id="28" name="Group 4"/>
              <p:cNvGrpSpPr>
                <a:grpSpLocks/>
              </p:cNvGrpSpPr>
              <p:nvPr/>
            </p:nvGrpSpPr>
            <p:grpSpPr bwMode="auto">
              <a:xfrm>
                <a:off x="7363" y="3311"/>
                <a:ext cx="3029" cy="2855"/>
                <a:chOff x="5011" y="3074"/>
                <a:chExt cx="3029" cy="2855"/>
              </a:xfrm>
            </p:grpSpPr>
            <p:grpSp>
              <p:nvGrpSpPr>
                <p:cNvPr id="30" name="Group 5"/>
                <p:cNvGrpSpPr>
                  <a:grpSpLocks/>
                </p:cNvGrpSpPr>
                <p:nvPr/>
              </p:nvGrpSpPr>
              <p:grpSpPr bwMode="auto">
                <a:xfrm>
                  <a:off x="5011" y="3074"/>
                  <a:ext cx="3029" cy="2855"/>
                  <a:chOff x="3312" y="4320"/>
                  <a:chExt cx="1728" cy="1584"/>
                </a:xfrm>
              </p:grpSpPr>
              <p:sp>
                <p:nvSpPr>
                  <p:cNvPr id="32" name="Line 6"/>
                  <p:cNvSpPr>
                    <a:spLocks noChangeShapeType="1"/>
                  </p:cNvSpPr>
                  <p:nvPr/>
                </p:nvSpPr>
                <p:spPr bwMode="auto">
                  <a:xfrm flipH="1">
                    <a:off x="4176" y="4608"/>
                    <a:ext cx="576" cy="576"/>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sz="2400">
                      <a:solidFill>
                        <a:schemeClr val="bg1"/>
                      </a:solidFill>
                    </a:endParaRPr>
                  </a:p>
                </p:txBody>
              </p:sp>
              <p:sp>
                <p:nvSpPr>
                  <p:cNvPr id="33" name="Line 7"/>
                  <p:cNvSpPr>
                    <a:spLocks noChangeShapeType="1"/>
                  </p:cNvSpPr>
                  <p:nvPr/>
                </p:nvSpPr>
                <p:spPr bwMode="auto">
                  <a:xfrm>
                    <a:off x="3560" y="4726"/>
                    <a:ext cx="576" cy="432"/>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sz="2400">
                      <a:solidFill>
                        <a:schemeClr val="bg1"/>
                      </a:solidFill>
                    </a:endParaRPr>
                  </a:p>
                </p:txBody>
              </p:sp>
              <p:sp>
                <p:nvSpPr>
                  <p:cNvPr id="34" name="Line 8"/>
                  <p:cNvSpPr>
                    <a:spLocks noChangeShapeType="1"/>
                  </p:cNvSpPr>
                  <p:nvPr/>
                </p:nvSpPr>
                <p:spPr bwMode="auto">
                  <a:xfrm flipV="1">
                    <a:off x="3456" y="5184"/>
                    <a:ext cx="720" cy="144"/>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sz="2400">
                      <a:solidFill>
                        <a:schemeClr val="bg1"/>
                      </a:solidFill>
                    </a:endParaRPr>
                  </a:p>
                </p:txBody>
              </p:sp>
              <p:sp>
                <p:nvSpPr>
                  <p:cNvPr id="35" name="Line 9"/>
                  <p:cNvSpPr>
                    <a:spLocks noChangeShapeType="1"/>
                  </p:cNvSpPr>
                  <p:nvPr/>
                </p:nvSpPr>
                <p:spPr bwMode="auto">
                  <a:xfrm flipV="1">
                    <a:off x="3888" y="5184"/>
                    <a:ext cx="288" cy="576"/>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sz="2400">
                      <a:solidFill>
                        <a:schemeClr val="bg1"/>
                      </a:solidFill>
                    </a:endParaRPr>
                  </a:p>
                </p:txBody>
              </p:sp>
              <p:sp>
                <p:nvSpPr>
                  <p:cNvPr id="36" name="Line 10"/>
                  <p:cNvSpPr>
                    <a:spLocks noChangeShapeType="1"/>
                  </p:cNvSpPr>
                  <p:nvPr/>
                </p:nvSpPr>
                <p:spPr bwMode="auto">
                  <a:xfrm flipH="1" flipV="1">
                    <a:off x="4176" y="5184"/>
                    <a:ext cx="432" cy="576"/>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sz="2400">
                      <a:solidFill>
                        <a:schemeClr val="bg1"/>
                      </a:solidFill>
                    </a:endParaRPr>
                  </a:p>
                </p:txBody>
              </p:sp>
              <p:sp>
                <p:nvSpPr>
                  <p:cNvPr id="37" name="Line 11"/>
                  <p:cNvSpPr>
                    <a:spLocks noChangeShapeType="1"/>
                  </p:cNvSpPr>
                  <p:nvPr/>
                </p:nvSpPr>
                <p:spPr bwMode="auto">
                  <a:xfrm flipH="1">
                    <a:off x="4320" y="5184"/>
                    <a:ext cx="576" cy="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sz="2400">
                      <a:solidFill>
                        <a:schemeClr val="bg1"/>
                      </a:solidFill>
                    </a:endParaRPr>
                  </a:p>
                </p:txBody>
              </p:sp>
              <p:sp>
                <p:nvSpPr>
                  <p:cNvPr id="38" name="Oval 12"/>
                  <p:cNvSpPr>
                    <a:spLocks noChangeArrowheads="1"/>
                  </p:cNvSpPr>
                  <p:nvPr/>
                </p:nvSpPr>
                <p:spPr bwMode="auto">
                  <a:xfrm>
                    <a:off x="4032" y="4320"/>
                    <a:ext cx="288" cy="288"/>
                  </a:xfrm>
                  <a:prstGeom prst="ellipse">
                    <a:avLst/>
                  </a:prstGeom>
                  <a:gradFill rotWithShape="0">
                    <a:gsLst>
                      <a:gs pos="0">
                        <a:srgbClr val="FFFFFF"/>
                      </a:gs>
                      <a:gs pos="100000">
                        <a:srgbClr val="FFFFFF">
                          <a:gamma/>
                          <a:shade val="48627"/>
                          <a:invGamma/>
                        </a:srgbClr>
                      </a:gs>
                    </a:gsLst>
                    <a:path path="shape">
                      <a:fillToRect l="50000" t="50000" r="50000" b="50000"/>
                    </a:path>
                  </a:gra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sz="2400">
                      <a:solidFill>
                        <a:schemeClr val="bg1"/>
                      </a:solidFill>
                    </a:endParaRPr>
                  </a:p>
                </p:txBody>
              </p:sp>
              <p:sp>
                <p:nvSpPr>
                  <p:cNvPr id="39" name="Oval 13"/>
                  <p:cNvSpPr>
                    <a:spLocks noChangeArrowheads="1"/>
                  </p:cNvSpPr>
                  <p:nvPr/>
                </p:nvSpPr>
                <p:spPr bwMode="auto">
                  <a:xfrm>
                    <a:off x="4608" y="4464"/>
                    <a:ext cx="288" cy="288"/>
                  </a:xfrm>
                  <a:prstGeom prst="ellipse">
                    <a:avLst/>
                  </a:prstGeom>
                  <a:gradFill rotWithShape="0">
                    <a:gsLst>
                      <a:gs pos="0">
                        <a:srgbClr val="FFFFFF"/>
                      </a:gs>
                      <a:gs pos="100000">
                        <a:srgbClr val="FFFFFF">
                          <a:gamma/>
                          <a:shade val="48627"/>
                          <a:invGamma/>
                        </a:srgbClr>
                      </a:gs>
                    </a:gsLst>
                    <a:path path="shape">
                      <a:fillToRect l="50000" t="50000" r="50000" b="50000"/>
                    </a:path>
                  </a:gra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sz="2400">
                      <a:solidFill>
                        <a:schemeClr val="bg1"/>
                      </a:solidFill>
                    </a:endParaRPr>
                  </a:p>
                </p:txBody>
              </p:sp>
              <p:sp>
                <p:nvSpPr>
                  <p:cNvPr id="40" name="Oval 14"/>
                  <p:cNvSpPr>
                    <a:spLocks noChangeArrowheads="1"/>
                  </p:cNvSpPr>
                  <p:nvPr/>
                </p:nvSpPr>
                <p:spPr bwMode="auto">
                  <a:xfrm>
                    <a:off x="3456" y="4608"/>
                    <a:ext cx="288" cy="288"/>
                  </a:xfrm>
                  <a:prstGeom prst="ellipse">
                    <a:avLst/>
                  </a:prstGeom>
                  <a:gradFill rotWithShape="0">
                    <a:gsLst>
                      <a:gs pos="0">
                        <a:srgbClr val="FFFFFF"/>
                      </a:gs>
                      <a:gs pos="100000">
                        <a:srgbClr val="FFFFFF">
                          <a:gamma/>
                          <a:shade val="48627"/>
                          <a:invGamma/>
                        </a:srgbClr>
                      </a:gs>
                    </a:gsLst>
                    <a:path path="shape">
                      <a:fillToRect l="50000" t="50000" r="50000" b="50000"/>
                    </a:path>
                  </a:gra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sz="2400">
                      <a:solidFill>
                        <a:schemeClr val="bg1"/>
                      </a:solidFill>
                    </a:endParaRPr>
                  </a:p>
                </p:txBody>
              </p:sp>
              <p:sp>
                <p:nvSpPr>
                  <p:cNvPr id="41" name="Oval 15"/>
                  <p:cNvSpPr>
                    <a:spLocks noChangeArrowheads="1"/>
                  </p:cNvSpPr>
                  <p:nvPr/>
                </p:nvSpPr>
                <p:spPr bwMode="auto">
                  <a:xfrm>
                    <a:off x="4752" y="5040"/>
                    <a:ext cx="288" cy="288"/>
                  </a:xfrm>
                  <a:prstGeom prst="ellipse">
                    <a:avLst/>
                  </a:prstGeom>
                  <a:gradFill rotWithShape="0">
                    <a:gsLst>
                      <a:gs pos="0">
                        <a:srgbClr val="FFFFFF"/>
                      </a:gs>
                      <a:gs pos="100000">
                        <a:srgbClr val="FFFFFF">
                          <a:gamma/>
                          <a:shade val="48627"/>
                          <a:invGamma/>
                        </a:srgbClr>
                      </a:gs>
                    </a:gsLst>
                    <a:path path="shape">
                      <a:fillToRect l="50000" t="50000" r="50000" b="50000"/>
                    </a:path>
                  </a:gra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sz="2400">
                      <a:solidFill>
                        <a:schemeClr val="bg1"/>
                      </a:solidFill>
                    </a:endParaRPr>
                  </a:p>
                </p:txBody>
              </p:sp>
              <p:sp>
                <p:nvSpPr>
                  <p:cNvPr id="42" name="Oval 16"/>
                  <p:cNvSpPr>
                    <a:spLocks noChangeArrowheads="1"/>
                  </p:cNvSpPr>
                  <p:nvPr/>
                </p:nvSpPr>
                <p:spPr bwMode="auto">
                  <a:xfrm>
                    <a:off x="3312" y="5184"/>
                    <a:ext cx="288" cy="288"/>
                  </a:xfrm>
                  <a:prstGeom prst="ellipse">
                    <a:avLst/>
                  </a:prstGeom>
                  <a:gradFill rotWithShape="0">
                    <a:gsLst>
                      <a:gs pos="0">
                        <a:srgbClr val="FFFFFF"/>
                      </a:gs>
                      <a:gs pos="100000">
                        <a:srgbClr val="FFFFFF">
                          <a:gamma/>
                          <a:shade val="48627"/>
                          <a:invGamma/>
                        </a:srgbClr>
                      </a:gs>
                    </a:gsLst>
                    <a:path path="shape">
                      <a:fillToRect l="50000" t="50000" r="50000" b="50000"/>
                    </a:path>
                  </a:gra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sz="2400">
                      <a:solidFill>
                        <a:schemeClr val="bg1"/>
                      </a:solidFill>
                    </a:endParaRPr>
                  </a:p>
                </p:txBody>
              </p:sp>
              <p:sp>
                <p:nvSpPr>
                  <p:cNvPr id="43" name="Oval 17"/>
                  <p:cNvSpPr>
                    <a:spLocks noChangeArrowheads="1"/>
                  </p:cNvSpPr>
                  <p:nvPr/>
                </p:nvSpPr>
                <p:spPr bwMode="auto">
                  <a:xfrm>
                    <a:off x="3744" y="5616"/>
                    <a:ext cx="288" cy="288"/>
                  </a:xfrm>
                  <a:prstGeom prst="ellipse">
                    <a:avLst/>
                  </a:prstGeom>
                  <a:gradFill rotWithShape="0">
                    <a:gsLst>
                      <a:gs pos="0">
                        <a:srgbClr val="FFFFFF"/>
                      </a:gs>
                      <a:gs pos="100000">
                        <a:srgbClr val="FFFFFF">
                          <a:gamma/>
                          <a:shade val="48627"/>
                          <a:invGamma/>
                        </a:srgbClr>
                      </a:gs>
                    </a:gsLst>
                    <a:path path="shape">
                      <a:fillToRect l="50000" t="50000" r="50000" b="50000"/>
                    </a:path>
                  </a:gra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sz="2400">
                      <a:solidFill>
                        <a:schemeClr val="bg1"/>
                      </a:solidFill>
                    </a:endParaRPr>
                  </a:p>
                </p:txBody>
              </p:sp>
              <p:sp>
                <p:nvSpPr>
                  <p:cNvPr id="44" name="Oval 18"/>
                  <p:cNvSpPr>
                    <a:spLocks noChangeArrowheads="1"/>
                  </p:cNvSpPr>
                  <p:nvPr/>
                </p:nvSpPr>
                <p:spPr bwMode="auto">
                  <a:xfrm>
                    <a:off x="4464" y="5616"/>
                    <a:ext cx="288" cy="288"/>
                  </a:xfrm>
                  <a:prstGeom prst="ellipse">
                    <a:avLst/>
                  </a:prstGeom>
                  <a:gradFill rotWithShape="0">
                    <a:gsLst>
                      <a:gs pos="0">
                        <a:srgbClr val="FFFFFF"/>
                      </a:gs>
                      <a:gs pos="100000">
                        <a:srgbClr val="FFFFFF">
                          <a:gamma/>
                          <a:shade val="48627"/>
                          <a:invGamma/>
                        </a:srgbClr>
                      </a:gs>
                    </a:gsLst>
                    <a:path path="shape">
                      <a:fillToRect l="50000" t="50000" r="50000" b="50000"/>
                    </a:path>
                  </a:gra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sz="2400">
                      <a:solidFill>
                        <a:schemeClr val="bg1"/>
                      </a:solidFill>
                    </a:endParaRPr>
                  </a:p>
                </p:txBody>
              </p:sp>
              <p:sp>
                <p:nvSpPr>
                  <p:cNvPr id="45" name="Line 19"/>
                  <p:cNvSpPr>
                    <a:spLocks noChangeShapeType="1"/>
                  </p:cNvSpPr>
                  <p:nvPr/>
                </p:nvSpPr>
                <p:spPr bwMode="auto">
                  <a:xfrm>
                    <a:off x="4176" y="4608"/>
                    <a:ext cx="0" cy="288"/>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sz="2400">
                      <a:solidFill>
                        <a:schemeClr val="bg1"/>
                      </a:solidFill>
                    </a:endParaRPr>
                  </a:p>
                </p:txBody>
              </p:sp>
            </p:grpSp>
            <p:sp>
              <p:nvSpPr>
                <p:cNvPr id="31" name="Oval 20"/>
                <p:cNvSpPr>
                  <a:spLocks noChangeArrowheads="1"/>
                </p:cNvSpPr>
                <p:nvPr/>
              </p:nvSpPr>
              <p:spPr bwMode="auto">
                <a:xfrm>
                  <a:off x="6019" y="4079"/>
                  <a:ext cx="1011" cy="1038"/>
                </a:xfrm>
                <a:prstGeom prst="ellipse">
                  <a:avLst/>
                </a:prstGeom>
                <a:gradFill rotWithShape="0">
                  <a:gsLst>
                    <a:gs pos="0">
                      <a:srgbClr val="FFFFFF"/>
                    </a:gs>
                    <a:gs pos="100000">
                      <a:srgbClr val="FFFFFF">
                        <a:gamma/>
                        <a:shade val="46275"/>
                        <a:invGamma/>
                      </a:srgbClr>
                    </a:gs>
                  </a:gsLst>
                  <a:path path="shape">
                    <a:fillToRect l="50000" t="50000" r="50000" b="50000"/>
                  </a:path>
                </a:gradFill>
                <a:ln w="9525">
                  <a:noFill/>
                  <a:round/>
                  <a:headEnd/>
                  <a:tailEnd/>
                </a:ln>
              </p:spPr>
              <p:txBody>
                <a:bodyPr vert="horz" wrap="square" lIns="91440" tIns="45720" rIns="91440" bIns="45720" numCol="1" anchor="t" anchorCtr="0" compatLnSpc="1">
                  <a:prstTxWarp prst="textNoShape">
                    <a:avLst/>
                  </a:prstTxWarp>
                </a:bodyPr>
                <a:lstStyle/>
                <a:p>
                  <a:endParaRPr lang="en-GB" sz="2400">
                    <a:solidFill>
                      <a:schemeClr val="bg1"/>
                    </a:solidFill>
                  </a:endParaRPr>
                </a:p>
              </p:txBody>
            </p:sp>
          </p:grpSp>
          <p:sp>
            <p:nvSpPr>
              <p:cNvPr id="29" name="Text Box 21"/>
              <p:cNvSpPr txBox="1">
                <a:spLocks noChangeArrowheads="1"/>
              </p:cNvSpPr>
              <p:nvPr/>
            </p:nvSpPr>
            <p:spPr bwMode="auto">
              <a:xfrm>
                <a:off x="8371" y="4609"/>
                <a:ext cx="1009" cy="37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CA" sz="2400" b="1" i="0" u="none" strike="noStrike" cap="none" normalizeH="0" baseline="0" dirty="0" smtClean="0">
                    <a:ln>
                      <a:noFill/>
                    </a:ln>
                    <a:solidFill>
                      <a:schemeClr val="bg1"/>
                    </a:solidFill>
                    <a:effectLst/>
                    <a:latin typeface="Arial" pitchFamily="34" charset="0"/>
                    <a:cs typeface="Arial" pitchFamily="34" charset="0"/>
                  </a:rPr>
                  <a:t>2</a:t>
                </a:r>
                <a:endParaRPr kumimoji="0" lang="en-US" sz="2400" b="0" i="0" u="none" strike="noStrike" cap="none" normalizeH="0" baseline="0" dirty="0" smtClean="0">
                  <a:ln>
                    <a:noFill/>
                  </a:ln>
                  <a:solidFill>
                    <a:schemeClr val="bg1"/>
                  </a:solidFill>
                  <a:effectLst/>
                  <a:latin typeface="Arial" pitchFamily="34" charset="0"/>
                  <a:cs typeface="Arial" pitchFamily="34" charset="0"/>
                </a:endParaRPr>
              </a:p>
            </p:txBody>
          </p:sp>
        </p:grpSp>
        <p:grpSp>
          <p:nvGrpSpPr>
            <p:cNvPr id="9" name="Group 3"/>
            <p:cNvGrpSpPr>
              <a:grpSpLocks/>
            </p:cNvGrpSpPr>
            <p:nvPr/>
          </p:nvGrpSpPr>
          <p:grpSpPr bwMode="auto">
            <a:xfrm>
              <a:off x="971600" y="3356992"/>
              <a:ext cx="2583758" cy="2448272"/>
              <a:chOff x="7363" y="3311"/>
              <a:chExt cx="3029" cy="2855"/>
            </a:xfrm>
          </p:grpSpPr>
          <p:grpSp>
            <p:nvGrpSpPr>
              <p:cNvPr id="10" name="Group 4"/>
              <p:cNvGrpSpPr>
                <a:grpSpLocks/>
              </p:cNvGrpSpPr>
              <p:nvPr/>
            </p:nvGrpSpPr>
            <p:grpSpPr bwMode="auto">
              <a:xfrm>
                <a:off x="7363" y="3311"/>
                <a:ext cx="3029" cy="2855"/>
                <a:chOff x="5011" y="3074"/>
                <a:chExt cx="3029" cy="2855"/>
              </a:xfrm>
            </p:grpSpPr>
            <p:grpSp>
              <p:nvGrpSpPr>
                <p:cNvPr id="12" name="Group 5"/>
                <p:cNvGrpSpPr>
                  <a:grpSpLocks/>
                </p:cNvGrpSpPr>
                <p:nvPr/>
              </p:nvGrpSpPr>
              <p:grpSpPr bwMode="auto">
                <a:xfrm>
                  <a:off x="5011" y="3074"/>
                  <a:ext cx="3029" cy="2855"/>
                  <a:chOff x="3312" y="4320"/>
                  <a:chExt cx="1728" cy="1584"/>
                </a:xfrm>
              </p:grpSpPr>
              <p:sp>
                <p:nvSpPr>
                  <p:cNvPr id="14" name="Line 6"/>
                  <p:cNvSpPr>
                    <a:spLocks noChangeShapeType="1"/>
                  </p:cNvSpPr>
                  <p:nvPr/>
                </p:nvSpPr>
                <p:spPr bwMode="auto">
                  <a:xfrm flipH="1">
                    <a:off x="4176" y="4608"/>
                    <a:ext cx="576" cy="576"/>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sz="2400">
                      <a:solidFill>
                        <a:schemeClr val="bg1"/>
                      </a:solidFill>
                    </a:endParaRPr>
                  </a:p>
                </p:txBody>
              </p:sp>
              <p:sp>
                <p:nvSpPr>
                  <p:cNvPr id="15" name="Line 7"/>
                  <p:cNvSpPr>
                    <a:spLocks noChangeShapeType="1"/>
                  </p:cNvSpPr>
                  <p:nvPr/>
                </p:nvSpPr>
                <p:spPr bwMode="auto">
                  <a:xfrm>
                    <a:off x="3560" y="4726"/>
                    <a:ext cx="576" cy="432"/>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sz="2400">
                      <a:solidFill>
                        <a:schemeClr val="bg1"/>
                      </a:solidFill>
                    </a:endParaRPr>
                  </a:p>
                </p:txBody>
              </p:sp>
              <p:sp>
                <p:nvSpPr>
                  <p:cNvPr id="16" name="Line 8"/>
                  <p:cNvSpPr>
                    <a:spLocks noChangeShapeType="1"/>
                  </p:cNvSpPr>
                  <p:nvPr/>
                </p:nvSpPr>
                <p:spPr bwMode="auto">
                  <a:xfrm flipV="1">
                    <a:off x="3456" y="5184"/>
                    <a:ext cx="720" cy="144"/>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sz="2400">
                      <a:solidFill>
                        <a:schemeClr val="bg1"/>
                      </a:solidFill>
                    </a:endParaRPr>
                  </a:p>
                </p:txBody>
              </p:sp>
              <p:sp>
                <p:nvSpPr>
                  <p:cNvPr id="17" name="Line 9"/>
                  <p:cNvSpPr>
                    <a:spLocks noChangeShapeType="1"/>
                  </p:cNvSpPr>
                  <p:nvPr/>
                </p:nvSpPr>
                <p:spPr bwMode="auto">
                  <a:xfrm flipV="1">
                    <a:off x="3888" y="5184"/>
                    <a:ext cx="288" cy="576"/>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sz="2400">
                      <a:solidFill>
                        <a:schemeClr val="bg1"/>
                      </a:solidFill>
                    </a:endParaRPr>
                  </a:p>
                </p:txBody>
              </p:sp>
              <p:sp>
                <p:nvSpPr>
                  <p:cNvPr id="18" name="Line 10"/>
                  <p:cNvSpPr>
                    <a:spLocks noChangeShapeType="1"/>
                  </p:cNvSpPr>
                  <p:nvPr/>
                </p:nvSpPr>
                <p:spPr bwMode="auto">
                  <a:xfrm flipH="1" flipV="1">
                    <a:off x="4176" y="5184"/>
                    <a:ext cx="432" cy="576"/>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sz="2400">
                      <a:solidFill>
                        <a:schemeClr val="bg1"/>
                      </a:solidFill>
                    </a:endParaRPr>
                  </a:p>
                </p:txBody>
              </p:sp>
              <p:sp>
                <p:nvSpPr>
                  <p:cNvPr id="19" name="Line 11"/>
                  <p:cNvSpPr>
                    <a:spLocks noChangeShapeType="1"/>
                  </p:cNvSpPr>
                  <p:nvPr/>
                </p:nvSpPr>
                <p:spPr bwMode="auto">
                  <a:xfrm flipH="1">
                    <a:off x="4320" y="5184"/>
                    <a:ext cx="576" cy="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sz="2400">
                      <a:solidFill>
                        <a:schemeClr val="bg1"/>
                      </a:solidFill>
                    </a:endParaRPr>
                  </a:p>
                </p:txBody>
              </p:sp>
              <p:sp>
                <p:nvSpPr>
                  <p:cNvPr id="20" name="Oval 12"/>
                  <p:cNvSpPr>
                    <a:spLocks noChangeArrowheads="1"/>
                  </p:cNvSpPr>
                  <p:nvPr/>
                </p:nvSpPr>
                <p:spPr bwMode="auto">
                  <a:xfrm>
                    <a:off x="4032" y="4320"/>
                    <a:ext cx="288" cy="288"/>
                  </a:xfrm>
                  <a:prstGeom prst="ellipse">
                    <a:avLst/>
                  </a:prstGeom>
                  <a:gradFill rotWithShape="0">
                    <a:gsLst>
                      <a:gs pos="0">
                        <a:srgbClr val="FFFFFF"/>
                      </a:gs>
                      <a:gs pos="100000">
                        <a:srgbClr val="FFFFFF">
                          <a:gamma/>
                          <a:shade val="48627"/>
                          <a:invGamma/>
                        </a:srgbClr>
                      </a:gs>
                    </a:gsLst>
                    <a:path path="shape">
                      <a:fillToRect l="50000" t="50000" r="50000" b="50000"/>
                    </a:path>
                  </a:gra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sz="2400">
                      <a:solidFill>
                        <a:schemeClr val="bg1"/>
                      </a:solidFill>
                    </a:endParaRPr>
                  </a:p>
                </p:txBody>
              </p:sp>
              <p:sp>
                <p:nvSpPr>
                  <p:cNvPr id="21" name="Oval 13"/>
                  <p:cNvSpPr>
                    <a:spLocks noChangeArrowheads="1"/>
                  </p:cNvSpPr>
                  <p:nvPr/>
                </p:nvSpPr>
                <p:spPr bwMode="auto">
                  <a:xfrm>
                    <a:off x="4608" y="4464"/>
                    <a:ext cx="288" cy="288"/>
                  </a:xfrm>
                  <a:prstGeom prst="ellipse">
                    <a:avLst/>
                  </a:prstGeom>
                  <a:gradFill rotWithShape="0">
                    <a:gsLst>
                      <a:gs pos="0">
                        <a:srgbClr val="FFFFFF"/>
                      </a:gs>
                      <a:gs pos="100000">
                        <a:srgbClr val="FFFFFF">
                          <a:gamma/>
                          <a:shade val="48627"/>
                          <a:invGamma/>
                        </a:srgbClr>
                      </a:gs>
                    </a:gsLst>
                    <a:path path="shape">
                      <a:fillToRect l="50000" t="50000" r="50000" b="50000"/>
                    </a:path>
                  </a:gra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sz="2400">
                      <a:solidFill>
                        <a:schemeClr val="bg1"/>
                      </a:solidFill>
                    </a:endParaRPr>
                  </a:p>
                </p:txBody>
              </p:sp>
              <p:sp>
                <p:nvSpPr>
                  <p:cNvPr id="22" name="Oval 14"/>
                  <p:cNvSpPr>
                    <a:spLocks noChangeArrowheads="1"/>
                  </p:cNvSpPr>
                  <p:nvPr/>
                </p:nvSpPr>
                <p:spPr bwMode="auto">
                  <a:xfrm>
                    <a:off x="3456" y="4608"/>
                    <a:ext cx="288" cy="288"/>
                  </a:xfrm>
                  <a:prstGeom prst="ellipse">
                    <a:avLst/>
                  </a:prstGeom>
                  <a:gradFill rotWithShape="0">
                    <a:gsLst>
                      <a:gs pos="0">
                        <a:srgbClr val="FFFFFF"/>
                      </a:gs>
                      <a:gs pos="100000">
                        <a:srgbClr val="FFFFFF">
                          <a:gamma/>
                          <a:shade val="48627"/>
                          <a:invGamma/>
                        </a:srgbClr>
                      </a:gs>
                    </a:gsLst>
                    <a:path path="shape">
                      <a:fillToRect l="50000" t="50000" r="50000" b="50000"/>
                    </a:path>
                  </a:gra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sz="2400">
                      <a:solidFill>
                        <a:schemeClr val="bg1"/>
                      </a:solidFill>
                    </a:endParaRPr>
                  </a:p>
                </p:txBody>
              </p:sp>
              <p:sp>
                <p:nvSpPr>
                  <p:cNvPr id="23" name="Oval 15"/>
                  <p:cNvSpPr>
                    <a:spLocks noChangeArrowheads="1"/>
                  </p:cNvSpPr>
                  <p:nvPr/>
                </p:nvSpPr>
                <p:spPr bwMode="auto">
                  <a:xfrm>
                    <a:off x="4752" y="5040"/>
                    <a:ext cx="288" cy="288"/>
                  </a:xfrm>
                  <a:prstGeom prst="ellipse">
                    <a:avLst/>
                  </a:prstGeom>
                  <a:gradFill rotWithShape="0">
                    <a:gsLst>
                      <a:gs pos="0">
                        <a:srgbClr val="FFFFFF"/>
                      </a:gs>
                      <a:gs pos="100000">
                        <a:srgbClr val="FFFFFF">
                          <a:gamma/>
                          <a:shade val="48627"/>
                          <a:invGamma/>
                        </a:srgbClr>
                      </a:gs>
                    </a:gsLst>
                    <a:path path="shape">
                      <a:fillToRect l="50000" t="50000" r="50000" b="50000"/>
                    </a:path>
                  </a:gra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sz="2400">
                      <a:solidFill>
                        <a:schemeClr val="bg1"/>
                      </a:solidFill>
                    </a:endParaRPr>
                  </a:p>
                </p:txBody>
              </p:sp>
              <p:sp>
                <p:nvSpPr>
                  <p:cNvPr id="24" name="Oval 16"/>
                  <p:cNvSpPr>
                    <a:spLocks noChangeArrowheads="1"/>
                  </p:cNvSpPr>
                  <p:nvPr/>
                </p:nvSpPr>
                <p:spPr bwMode="auto">
                  <a:xfrm>
                    <a:off x="3312" y="5184"/>
                    <a:ext cx="288" cy="288"/>
                  </a:xfrm>
                  <a:prstGeom prst="ellipse">
                    <a:avLst/>
                  </a:prstGeom>
                  <a:gradFill rotWithShape="0">
                    <a:gsLst>
                      <a:gs pos="0">
                        <a:srgbClr val="FFFFFF"/>
                      </a:gs>
                      <a:gs pos="100000">
                        <a:srgbClr val="FFFFFF">
                          <a:gamma/>
                          <a:shade val="48627"/>
                          <a:invGamma/>
                        </a:srgbClr>
                      </a:gs>
                    </a:gsLst>
                    <a:path path="shape">
                      <a:fillToRect l="50000" t="50000" r="50000" b="50000"/>
                    </a:path>
                  </a:gra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sz="2400">
                      <a:solidFill>
                        <a:schemeClr val="bg1"/>
                      </a:solidFill>
                    </a:endParaRPr>
                  </a:p>
                </p:txBody>
              </p:sp>
              <p:sp>
                <p:nvSpPr>
                  <p:cNvPr id="25" name="Oval 17"/>
                  <p:cNvSpPr>
                    <a:spLocks noChangeArrowheads="1"/>
                  </p:cNvSpPr>
                  <p:nvPr/>
                </p:nvSpPr>
                <p:spPr bwMode="auto">
                  <a:xfrm>
                    <a:off x="3744" y="5616"/>
                    <a:ext cx="288" cy="288"/>
                  </a:xfrm>
                  <a:prstGeom prst="ellipse">
                    <a:avLst/>
                  </a:prstGeom>
                  <a:gradFill rotWithShape="0">
                    <a:gsLst>
                      <a:gs pos="0">
                        <a:srgbClr val="FFFFFF"/>
                      </a:gs>
                      <a:gs pos="100000">
                        <a:srgbClr val="FFFFFF">
                          <a:gamma/>
                          <a:shade val="48627"/>
                          <a:invGamma/>
                        </a:srgbClr>
                      </a:gs>
                    </a:gsLst>
                    <a:path path="shape">
                      <a:fillToRect l="50000" t="50000" r="50000" b="50000"/>
                    </a:path>
                  </a:gra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sz="2400">
                      <a:solidFill>
                        <a:schemeClr val="bg1"/>
                      </a:solidFill>
                    </a:endParaRPr>
                  </a:p>
                </p:txBody>
              </p:sp>
              <p:sp>
                <p:nvSpPr>
                  <p:cNvPr id="26" name="Oval 18"/>
                  <p:cNvSpPr>
                    <a:spLocks noChangeArrowheads="1"/>
                  </p:cNvSpPr>
                  <p:nvPr/>
                </p:nvSpPr>
                <p:spPr bwMode="auto">
                  <a:xfrm>
                    <a:off x="4464" y="5616"/>
                    <a:ext cx="288" cy="288"/>
                  </a:xfrm>
                  <a:prstGeom prst="ellipse">
                    <a:avLst/>
                  </a:prstGeom>
                  <a:gradFill rotWithShape="0">
                    <a:gsLst>
                      <a:gs pos="0">
                        <a:srgbClr val="FFFFFF"/>
                      </a:gs>
                      <a:gs pos="100000">
                        <a:srgbClr val="FFFFFF">
                          <a:gamma/>
                          <a:shade val="48627"/>
                          <a:invGamma/>
                        </a:srgbClr>
                      </a:gs>
                    </a:gsLst>
                    <a:path path="shape">
                      <a:fillToRect l="50000" t="50000" r="50000" b="50000"/>
                    </a:path>
                  </a:gra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sz="2400">
                      <a:solidFill>
                        <a:schemeClr val="bg1"/>
                      </a:solidFill>
                    </a:endParaRPr>
                  </a:p>
                </p:txBody>
              </p:sp>
              <p:sp>
                <p:nvSpPr>
                  <p:cNvPr id="27" name="Line 19"/>
                  <p:cNvSpPr>
                    <a:spLocks noChangeShapeType="1"/>
                  </p:cNvSpPr>
                  <p:nvPr/>
                </p:nvSpPr>
                <p:spPr bwMode="auto">
                  <a:xfrm>
                    <a:off x="4176" y="4608"/>
                    <a:ext cx="0" cy="288"/>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sz="2400">
                      <a:solidFill>
                        <a:schemeClr val="bg1"/>
                      </a:solidFill>
                    </a:endParaRPr>
                  </a:p>
                </p:txBody>
              </p:sp>
            </p:grpSp>
            <p:sp>
              <p:nvSpPr>
                <p:cNvPr id="13" name="Oval 20"/>
                <p:cNvSpPr>
                  <a:spLocks noChangeArrowheads="1"/>
                </p:cNvSpPr>
                <p:nvPr/>
              </p:nvSpPr>
              <p:spPr bwMode="auto">
                <a:xfrm>
                  <a:off x="6019" y="4079"/>
                  <a:ext cx="1011" cy="1038"/>
                </a:xfrm>
                <a:prstGeom prst="ellipse">
                  <a:avLst/>
                </a:prstGeom>
                <a:gradFill rotWithShape="0">
                  <a:gsLst>
                    <a:gs pos="0">
                      <a:srgbClr val="FFFFFF"/>
                    </a:gs>
                    <a:gs pos="100000">
                      <a:srgbClr val="FFFFFF">
                        <a:gamma/>
                        <a:shade val="46275"/>
                        <a:invGamma/>
                      </a:srgbClr>
                    </a:gs>
                  </a:gsLst>
                  <a:path path="shape">
                    <a:fillToRect l="50000" t="50000" r="50000" b="50000"/>
                  </a:path>
                </a:gradFill>
                <a:ln w="9525">
                  <a:noFill/>
                  <a:round/>
                  <a:headEnd/>
                  <a:tailEnd/>
                </a:ln>
              </p:spPr>
              <p:txBody>
                <a:bodyPr vert="horz" wrap="square" lIns="91440" tIns="45720" rIns="91440" bIns="45720" numCol="1" anchor="t" anchorCtr="0" compatLnSpc="1">
                  <a:prstTxWarp prst="textNoShape">
                    <a:avLst/>
                  </a:prstTxWarp>
                </a:bodyPr>
                <a:lstStyle/>
                <a:p>
                  <a:endParaRPr lang="en-GB" sz="2400">
                    <a:solidFill>
                      <a:schemeClr val="bg1"/>
                    </a:solidFill>
                  </a:endParaRPr>
                </a:p>
              </p:txBody>
            </p:sp>
          </p:grpSp>
          <p:sp>
            <p:nvSpPr>
              <p:cNvPr id="11" name="Text Box 21"/>
              <p:cNvSpPr txBox="1">
                <a:spLocks noChangeArrowheads="1"/>
              </p:cNvSpPr>
              <p:nvPr/>
            </p:nvSpPr>
            <p:spPr bwMode="auto">
              <a:xfrm>
                <a:off x="8371" y="4609"/>
                <a:ext cx="1009" cy="37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CA" sz="2400" b="1" i="0" u="none" strike="noStrike" cap="none" normalizeH="0" baseline="0" dirty="0" smtClean="0">
                    <a:ln>
                      <a:noFill/>
                    </a:ln>
                    <a:solidFill>
                      <a:schemeClr val="bg1"/>
                    </a:solidFill>
                    <a:effectLst/>
                    <a:latin typeface="Arial" pitchFamily="34" charset="0"/>
                    <a:cs typeface="Arial" pitchFamily="34" charset="0"/>
                  </a:rPr>
                  <a:t>5</a:t>
                </a:r>
                <a:endParaRPr kumimoji="0" lang="en-US" sz="2400" b="0" i="0" u="none" strike="noStrike" cap="none" normalizeH="0" baseline="0" dirty="0" smtClean="0">
                  <a:ln>
                    <a:noFill/>
                  </a:ln>
                  <a:solidFill>
                    <a:schemeClr val="bg1"/>
                  </a:solidFill>
                  <a:effectLst/>
                  <a:latin typeface="Arial" pitchFamily="34" charset="0"/>
                  <a:cs typeface="Arial" pitchFamily="34" charset="0"/>
                </a:endParaRPr>
              </a:p>
            </p:txBody>
          </p:sp>
        </p:grpSp>
      </p:grpSp>
      <p:sp>
        <p:nvSpPr>
          <p:cNvPr id="62" name="TextBox 61"/>
          <p:cNvSpPr txBox="1"/>
          <p:nvPr/>
        </p:nvSpPr>
        <p:spPr>
          <a:xfrm>
            <a:off x="3635896" y="5301208"/>
            <a:ext cx="288032" cy="369332"/>
          </a:xfrm>
          <a:prstGeom prst="rect">
            <a:avLst/>
          </a:prstGeom>
          <a:noFill/>
        </p:spPr>
        <p:txBody>
          <a:bodyPr wrap="square" rtlCol="0">
            <a:spAutoFit/>
          </a:bodyPr>
          <a:lstStyle/>
          <a:p>
            <a:r>
              <a:rPr lang="en-GB" dirty="0" smtClean="0"/>
              <a:t>4</a:t>
            </a:r>
            <a:endParaRPr lang="en-GB"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39552" y="332656"/>
            <a:ext cx="7992888" cy="1815882"/>
          </a:xfrm>
          <a:prstGeom prst="rect">
            <a:avLst/>
          </a:prstGeom>
          <a:noFill/>
        </p:spPr>
        <p:txBody>
          <a:bodyPr wrap="square" rtlCol="0">
            <a:spAutoFit/>
          </a:bodyPr>
          <a:lstStyle/>
          <a:p>
            <a:pPr marL="450850" lvl="0" indent="-450850" eaLnBrk="0" fontAlgn="base" hangingPunct="0">
              <a:spcBef>
                <a:spcPct val="0"/>
              </a:spcBef>
              <a:spcAft>
                <a:spcPct val="0"/>
              </a:spcAft>
            </a:pPr>
            <a:r>
              <a:rPr lang="en-CA" sz="2800" dirty="0" smtClean="0">
                <a:effectLst>
                  <a:outerShdw blurRad="63500" dist="114300" dir="3000000" algn="ctr" rotWithShape="0">
                    <a:srgbClr val="000000">
                      <a:alpha val="80000"/>
                    </a:srgbClr>
                  </a:outerShdw>
                </a:effectLst>
                <a:latin typeface="Arial" pitchFamily="34" charset="0"/>
                <a:ea typeface="Calibri" pitchFamily="34" charset="0"/>
                <a:cs typeface="Arial" pitchFamily="34" charset="0"/>
              </a:rPr>
              <a:t>4.  Begin more groups as group members find friends who are open to the gospel and interested in beginning a group with their friends. For Example:</a:t>
            </a:r>
            <a:endParaRPr lang="en-CA" sz="2800" dirty="0" smtClean="0">
              <a:effectLst>
                <a:outerShdw blurRad="63500" dist="114300" dir="3000000" algn="ctr" rotWithShape="0">
                  <a:srgbClr val="000000">
                    <a:alpha val="80000"/>
                  </a:srgbClr>
                </a:outerShdw>
              </a:effectLst>
              <a:latin typeface="Arial" pitchFamily="34" charset="0"/>
              <a:cs typeface="Arial" pitchFamily="34" charset="0"/>
            </a:endParaRPr>
          </a:p>
        </p:txBody>
      </p:sp>
      <p:sp>
        <p:nvSpPr>
          <p:cNvPr id="3197" name="Rectangle 125"/>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CA" sz="1800" b="0" i="0" u="none" strike="noStrike" cap="none" normalizeH="0" baseline="0" smtClean="0">
              <a:ln>
                <a:noFill/>
              </a:ln>
              <a:solidFill>
                <a:schemeClr val="tx1"/>
              </a:solidFill>
              <a:effectLst/>
              <a:latin typeface="Arial" pitchFamily="34" charset="0"/>
              <a:cs typeface="Arial" pitchFamily="34" charset="0"/>
            </a:endParaRPr>
          </a:p>
        </p:txBody>
      </p:sp>
      <p:sp>
        <p:nvSpPr>
          <p:cNvPr id="3201" name="Rectangle 129"/>
          <p:cNvSpPr>
            <a:spLocks noChangeArrowheads="1"/>
          </p:cNvSpPr>
          <p:nvPr/>
        </p:nvSpPr>
        <p:spPr bwMode="auto">
          <a:xfrm>
            <a:off x="467544" y="5918257"/>
            <a:ext cx="8496944" cy="49244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355600" marR="0" lvl="0" indent="-355600" algn="l" defTabSz="914400" rtl="0" eaLnBrk="1" fontAlgn="base" latinLnBrk="0" hangingPunct="1">
              <a:lnSpc>
                <a:spcPct val="100000"/>
              </a:lnSpc>
              <a:spcBef>
                <a:spcPct val="0"/>
              </a:spcBef>
              <a:spcAft>
                <a:spcPct val="0"/>
              </a:spcAft>
              <a:buClrTx/>
              <a:buSzTx/>
              <a:buAutoNum type="arabicPeriod" startAt="5"/>
              <a:tabLst/>
            </a:pPr>
            <a:r>
              <a:rPr kumimoji="0" lang="en-CA" sz="2600" b="0" i="0" u="none" strike="noStrike" cap="none" normalizeH="0" baseline="0" dirty="0" smtClean="0">
                <a:ln>
                  <a:noFill/>
                </a:ln>
                <a:solidFill>
                  <a:schemeClr val="tx1"/>
                </a:solidFill>
                <a:effectLst>
                  <a:outerShdw blurRad="63500" dist="114300" dir="3000000" algn="ctr" rotWithShape="0">
                    <a:srgbClr val="000000">
                      <a:alpha val="80000"/>
                    </a:srgbClr>
                  </a:outerShdw>
                </a:effectLst>
                <a:latin typeface="Arial" pitchFamily="34" charset="0"/>
                <a:ea typeface="Calibri" pitchFamily="34" charset="0"/>
                <a:cs typeface="Arial" pitchFamily="34" charset="0"/>
              </a:rPr>
              <a:t>You Coach and Mentor the Discovery Group Leaders</a:t>
            </a:r>
            <a:endParaRPr kumimoji="0" lang="en-CA" sz="2600" b="0" i="0" u="none" strike="noStrike" cap="none" normalizeH="0" baseline="0" dirty="0" smtClean="0">
              <a:ln>
                <a:noFill/>
              </a:ln>
              <a:solidFill>
                <a:schemeClr val="tx1"/>
              </a:solidFill>
              <a:effectLst>
                <a:outerShdw blurRad="63500" dist="114300" dir="3000000" algn="ctr" rotWithShape="0">
                  <a:srgbClr val="000000">
                    <a:alpha val="80000"/>
                  </a:srgbClr>
                </a:outerShdw>
              </a:effectLst>
              <a:latin typeface="Arial" pitchFamily="34" charset="0"/>
              <a:cs typeface="Arial" pitchFamily="34" charset="0"/>
            </a:endParaRPr>
          </a:p>
        </p:txBody>
      </p:sp>
      <p:sp>
        <p:nvSpPr>
          <p:cNvPr id="6" name="TextBox 5"/>
          <p:cNvSpPr txBox="1"/>
          <p:nvPr/>
        </p:nvSpPr>
        <p:spPr>
          <a:xfrm>
            <a:off x="539552" y="4077072"/>
            <a:ext cx="3384376" cy="1815882"/>
          </a:xfrm>
          <a:prstGeom prst="rect">
            <a:avLst/>
          </a:prstGeom>
          <a:noFill/>
        </p:spPr>
        <p:txBody>
          <a:bodyPr wrap="square" rtlCol="0">
            <a:spAutoFit/>
          </a:bodyPr>
          <a:lstStyle/>
          <a:p>
            <a:r>
              <a:rPr lang="en-GB" sz="2800" b="1" dirty="0" smtClean="0">
                <a:solidFill>
                  <a:srgbClr val="FFFF00"/>
                </a:solidFill>
                <a:effectLst>
                  <a:outerShdw blurRad="63500" dist="114300" dir="3000000" algn="ctr" rotWithShape="0">
                    <a:srgbClr val="000000">
                      <a:alpha val="80000"/>
                    </a:srgbClr>
                  </a:outerShdw>
                </a:effectLst>
                <a:latin typeface="Arial" pitchFamily="34" charset="0"/>
                <a:cs typeface="Arial" pitchFamily="34" charset="0"/>
              </a:rPr>
              <a:t>First Leader        1</a:t>
            </a:r>
          </a:p>
          <a:p>
            <a:r>
              <a:rPr lang="en-GB" sz="2800" b="1" dirty="0" smtClean="0">
                <a:solidFill>
                  <a:srgbClr val="FFFF00"/>
                </a:solidFill>
                <a:effectLst>
                  <a:outerShdw blurRad="63500" dist="114300" dir="3000000" algn="ctr" rotWithShape="0">
                    <a:srgbClr val="000000">
                      <a:alpha val="80000"/>
                    </a:srgbClr>
                  </a:outerShdw>
                </a:effectLst>
                <a:latin typeface="Arial" pitchFamily="34" charset="0"/>
                <a:cs typeface="Arial" pitchFamily="34" charset="0"/>
              </a:rPr>
              <a:t>DG Leaders        7</a:t>
            </a:r>
          </a:p>
          <a:p>
            <a:r>
              <a:rPr lang="en-GB" sz="2800" b="1" dirty="0" smtClean="0">
                <a:solidFill>
                  <a:srgbClr val="FFFF00"/>
                </a:solidFill>
                <a:effectLst>
                  <a:outerShdw blurRad="63500" dist="114300" dir="3000000" algn="ctr" rotWithShape="0">
                    <a:srgbClr val="000000">
                      <a:alpha val="80000"/>
                    </a:srgbClr>
                  </a:outerShdw>
                </a:effectLst>
                <a:latin typeface="Arial" pitchFamily="34" charset="0"/>
                <a:cs typeface="Arial" pitchFamily="34" charset="0"/>
              </a:rPr>
              <a:t>DG Members    </a:t>
            </a:r>
            <a:r>
              <a:rPr lang="en-GB" sz="2800" b="1" u="sng" dirty="0" smtClean="0">
                <a:solidFill>
                  <a:srgbClr val="FFFF00"/>
                </a:solidFill>
                <a:effectLst>
                  <a:outerShdw blurRad="63500" dist="114300" dir="3000000" algn="ctr" rotWithShape="0">
                    <a:srgbClr val="000000">
                      <a:alpha val="80000"/>
                    </a:srgbClr>
                  </a:outerShdw>
                </a:effectLst>
                <a:latin typeface="Arial" pitchFamily="34" charset="0"/>
                <a:cs typeface="Arial" pitchFamily="34" charset="0"/>
              </a:rPr>
              <a:t>49</a:t>
            </a:r>
          </a:p>
          <a:p>
            <a:r>
              <a:rPr lang="en-GB" sz="2800" b="1" dirty="0" smtClean="0">
                <a:solidFill>
                  <a:srgbClr val="FFFF00"/>
                </a:solidFill>
                <a:effectLst>
                  <a:outerShdw blurRad="63500" dist="114300" dir="3000000" algn="ctr" rotWithShape="0">
                    <a:srgbClr val="000000">
                      <a:alpha val="80000"/>
                    </a:srgbClr>
                  </a:outerShdw>
                </a:effectLst>
                <a:latin typeface="Arial" pitchFamily="34" charset="0"/>
                <a:cs typeface="Arial" pitchFamily="34" charset="0"/>
              </a:rPr>
              <a:t>Potential Total  57</a:t>
            </a:r>
          </a:p>
        </p:txBody>
      </p:sp>
      <p:sp>
        <p:nvSpPr>
          <p:cNvPr id="7" name="TextBox 6"/>
          <p:cNvSpPr txBox="1"/>
          <p:nvPr/>
        </p:nvSpPr>
        <p:spPr>
          <a:xfrm>
            <a:off x="539552" y="2276872"/>
            <a:ext cx="3240360" cy="1815882"/>
          </a:xfrm>
          <a:prstGeom prst="rect">
            <a:avLst/>
          </a:prstGeom>
          <a:noFill/>
        </p:spPr>
        <p:txBody>
          <a:bodyPr wrap="square" rtlCol="0">
            <a:spAutoFit/>
          </a:bodyPr>
          <a:lstStyle/>
          <a:p>
            <a:r>
              <a:rPr lang="en-GB" sz="2800" b="1" dirty="0" smtClean="0">
                <a:solidFill>
                  <a:srgbClr val="00B0F0"/>
                </a:solidFill>
                <a:effectLst>
                  <a:outerShdw blurRad="63500" dist="114300" dir="3000000" algn="ctr" rotWithShape="0">
                    <a:srgbClr val="000000">
                      <a:alpha val="80000"/>
                    </a:srgbClr>
                  </a:outerShdw>
                </a:effectLst>
                <a:latin typeface="Arial" pitchFamily="34" charset="0"/>
                <a:cs typeface="Arial" pitchFamily="34" charset="0"/>
              </a:rPr>
              <a:t>You Coach 7 DG Leaders and they each Lead 7 DG Members</a:t>
            </a:r>
            <a:endParaRPr lang="en-GB" sz="2800" b="1" dirty="0">
              <a:solidFill>
                <a:srgbClr val="00B0F0"/>
              </a:solidFill>
              <a:effectLst>
                <a:outerShdw blurRad="63500" dist="114300" dir="3000000" algn="ctr" rotWithShape="0">
                  <a:srgbClr val="000000">
                    <a:alpha val="80000"/>
                  </a:srgbClr>
                </a:outerShdw>
              </a:effectLst>
              <a:latin typeface="Arial" pitchFamily="34" charset="0"/>
              <a:cs typeface="Arial" pitchFamily="34" charset="0"/>
            </a:endParaRPr>
          </a:p>
        </p:txBody>
      </p:sp>
      <p:grpSp>
        <p:nvGrpSpPr>
          <p:cNvPr id="2050" name="Group 2"/>
          <p:cNvGrpSpPr>
            <a:grpSpLocks/>
          </p:cNvGrpSpPr>
          <p:nvPr/>
        </p:nvGrpSpPr>
        <p:grpSpPr bwMode="auto">
          <a:xfrm>
            <a:off x="3995936" y="1988840"/>
            <a:ext cx="4320480" cy="3888432"/>
            <a:chOff x="1574" y="2759"/>
            <a:chExt cx="3888" cy="3600"/>
          </a:xfrm>
        </p:grpSpPr>
        <p:sp>
          <p:nvSpPr>
            <p:cNvPr id="2051" name="Line 3"/>
            <p:cNvSpPr>
              <a:spLocks noChangeShapeType="1"/>
            </p:cNvSpPr>
            <p:nvPr/>
          </p:nvSpPr>
          <p:spPr bwMode="auto">
            <a:xfrm flipH="1" flipV="1">
              <a:off x="3611" y="4654"/>
              <a:ext cx="1296" cy="189"/>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sz="2000">
                <a:solidFill>
                  <a:schemeClr val="bg1"/>
                </a:solidFill>
              </a:endParaRPr>
            </a:p>
          </p:txBody>
        </p:sp>
        <p:sp>
          <p:nvSpPr>
            <p:cNvPr id="2052" name="Line 4"/>
            <p:cNvSpPr>
              <a:spLocks noChangeShapeType="1"/>
            </p:cNvSpPr>
            <p:nvPr/>
          </p:nvSpPr>
          <p:spPr bwMode="auto">
            <a:xfrm flipH="1" flipV="1">
              <a:off x="3425" y="4654"/>
              <a:ext cx="741" cy="1231"/>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sz="2000">
                <a:solidFill>
                  <a:schemeClr val="bg1"/>
                </a:solidFill>
              </a:endParaRPr>
            </a:p>
          </p:txBody>
        </p:sp>
        <p:sp>
          <p:nvSpPr>
            <p:cNvPr id="2053" name="Line 5"/>
            <p:cNvSpPr>
              <a:spLocks noChangeShapeType="1"/>
            </p:cNvSpPr>
            <p:nvPr/>
          </p:nvSpPr>
          <p:spPr bwMode="auto">
            <a:xfrm flipV="1">
              <a:off x="2870" y="4654"/>
              <a:ext cx="555" cy="1231"/>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sz="2000">
                <a:solidFill>
                  <a:schemeClr val="bg1"/>
                </a:solidFill>
              </a:endParaRPr>
            </a:p>
          </p:txBody>
        </p:sp>
        <p:sp>
          <p:nvSpPr>
            <p:cNvPr id="2054" name="Line 6"/>
            <p:cNvSpPr>
              <a:spLocks noChangeShapeType="1"/>
            </p:cNvSpPr>
            <p:nvPr/>
          </p:nvSpPr>
          <p:spPr bwMode="auto">
            <a:xfrm flipV="1">
              <a:off x="2129" y="4559"/>
              <a:ext cx="1296" cy="379"/>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sz="2000">
                <a:solidFill>
                  <a:schemeClr val="bg1"/>
                </a:solidFill>
              </a:endParaRPr>
            </a:p>
          </p:txBody>
        </p:sp>
        <p:sp>
          <p:nvSpPr>
            <p:cNvPr id="2055" name="Line 7"/>
            <p:cNvSpPr>
              <a:spLocks noChangeShapeType="1"/>
            </p:cNvSpPr>
            <p:nvPr/>
          </p:nvSpPr>
          <p:spPr bwMode="auto">
            <a:xfrm>
              <a:off x="2315" y="3801"/>
              <a:ext cx="1110" cy="758"/>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sz="2000">
                <a:solidFill>
                  <a:schemeClr val="bg1"/>
                </a:solidFill>
              </a:endParaRPr>
            </a:p>
          </p:txBody>
        </p:sp>
        <p:sp>
          <p:nvSpPr>
            <p:cNvPr id="2056" name="Line 8"/>
            <p:cNvSpPr>
              <a:spLocks noChangeShapeType="1"/>
            </p:cNvSpPr>
            <p:nvPr/>
          </p:nvSpPr>
          <p:spPr bwMode="auto">
            <a:xfrm>
              <a:off x="3518" y="3327"/>
              <a:ext cx="0" cy="1327"/>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sz="2000">
                <a:solidFill>
                  <a:schemeClr val="bg1"/>
                </a:solidFill>
              </a:endParaRPr>
            </a:p>
          </p:txBody>
        </p:sp>
        <p:sp>
          <p:nvSpPr>
            <p:cNvPr id="2057" name="Line 9"/>
            <p:cNvSpPr>
              <a:spLocks noChangeShapeType="1"/>
            </p:cNvSpPr>
            <p:nvPr/>
          </p:nvSpPr>
          <p:spPr bwMode="auto">
            <a:xfrm flipH="1">
              <a:off x="3518" y="3706"/>
              <a:ext cx="1111" cy="853"/>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sz="2000">
                <a:solidFill>
                  <a:schemeClr val="bg1"/>
                </a:solidFill>
              </a:endParaRPr>
            </a:p>
          </p:txBody>
        </p:sp>
        <p:sp>
          <p:nvSpPr>
            <p:cNvPr id="2058" name="Oval 10"/>
            <p:cNvSpPr>
              <a:spLocks noChangeArrowheads="1"/>
            </p:cNvSpPr>
            <p:nvPr/>
          </p:nvSpPr>
          <p:spPr bwMode="auto">
            <a:xfrm>
              <a:off x="3055" y="4180"/>
              <a:ext cx="833" cy="853"/>
            </a:xfrm>
            <a:prstGeom prst="ellipse">
              <a:avLst/>
            </a:prstGeom>
            <a:gradFill rotWithShape="0">
              <a:gsLst>
                <a:gs pos="0">
                  <a:srgbClr val="FFFFFF"/>
                </a:gs>
                <a:gs pos="100000">
                  <a:srgbClr val="FFFFFF">
                    <a:gamma/>
                    <a:shade val="51373"/>
                    <a:invGamma/>
                  </a:srgbClr>
                </a:gs>
              </a:gsLst>
              <a:path path="shape">
                <a:fillToRect l="50000" t="50000" r="50000" b="50000"/>
              </a:path>
            </a:gradFill>
            <a:ln w="9525">
              <a:noFill/>
              <a:round/>
              <a:headEnd/>
              <a:tailEnd/>
            </a:ln>
          </p:spPr>
          <p:txBody>
            <a:bodyPr vert="horz" wrap="square" lIns="91440" tIns="45720" rIns="91440" bIns="45720" numCol="1" anchor="t" anchorCtr="0" compatLnSpc="1">
              <a:prstTxWarp prst="textNoShape">
                <a:avLst/>
              </a:prstTxWarp>
            </a:bodyPr>
            <a:lstStyle/>
            <a:p>
              <a:endParaRPr lang="en-GB" sz="2000">
                <a:solidFill>
                  <a:schemeClr val="bg1"/>
                </a:solidFill>
              </a:endParaRPr>
            </a:p>
          </p:txBody>
        </p:sp>
        <p:sp>
          <p:nvSpPr>
            <p:cNvPr id="2059" name="Text Box 11"/>
            <p:cNvSpPr txBox="1">
              <a:spLocks noChangeArrowheads="1"/>
            </p:cNvSpPr>
            <p:nvPr/>
          </p:nvSpPr>
          <p:spPr bwMode="auto">
            <a:xfrm>
              <a:off x="3055" y="4292"/>
              <a:ext cx="833" cy="55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CA" sz="3200" b="1" i="0" u="none" strike="noStrike" cap="none" normalizeH="0" baseline="0" dirty="0" smtClean="0">
                  <a:ln>
                    <a:noFill/>
                  </a:ln>
                  <a:solidFill>
                    <a:schemeClr val="bg1"/>
                  </a:solidFill>
                  <a:effectLst/>
                  <a:latin typeface="Tahoma" pitchFamily="34" charset="0"/>
                  <a:cs typeface="Arial" pitchFamily="34" charset="0"/>
                </a:rPr>
                <a:t>1</a:t>
              </a:r>
              <a:r>
                <a:rPr kumimoji="0" lang="en-CA" sz="3200" b="0" i="0" u="none" strike="noStrike" cap="none" normalizeH="0" baseline="0" dirty="0" smtClean="0">
                  <a:ln>
                    <a:noFill/>
                  </a:ln>
                  <a:solidFill>
                    <a:schemeClr val="bg1"/>
                  </a:solidFill>
                  <a:effectLst/>
                  <a:latin typeface="Tahoma" pitchFamily="34" charset="0"/>
                  <a:cs typeface="Arial" pitchFamily="34" charset="0"/>
                </a:rPr>
                <a:t> </a:t>
              </a:r>
              <a:endParaRPr kumimoji="0" lang="en-US" sz="3200" b="0" i="0" u="none" strike="noStrike" cap="none" normalizeH="0" baseline="0" dirty="0" smtClean="0">
                <a:ln>
                  <a:noFill/>
                </a:ln>
                <a:solidFill>
                  <a:schemeClr val="bg1"/>
                </a:solidFill>
                <a:effectLst/>
                <a:latin typeface="Arial" pitchFamily="34" charset="0"/>
                <a:cs typeface="Arial" pitchFamily="34" charset="0"/>
              </a:endParaRPr>
            </a:p>
          </p:txBody>
        </p:sp>
        <p:grpSp>
          <p:nvGrpSpPr>
            <p:cNvPr id="2060" name="Group 12"/>
            <p:cNvGrpSpPr>
              <a:grpSpLocks/>
            </p:cNvGrpSpPr>
            <p:nvPr/>
          </p:nvGrpSpPr>
          <p:grpSpPr bwMode="auto">
            <a:xfrm>
              <a:off x="2963" y="2759"/>
              <a:ext cx="1110" cy="1042"/>
              <a:chOff x="5184" y="3600"/>
              <a:chExt cx="1728" cy="1584"/>
            </a:xfrm>
          </p:grpSpPr>
          <p:sp>
            <p:nvSpPr>
              <p:cNvPr id="2061" name="Line 13"/>
              <p:cNvSpPr>
                <a:spLocks noChangeShapeType="1"/>
              </p:cNvSpPr>
              <p:nvPr/>
            </p:nvSpPr>
            <p:spPr bwMode="auto">
              <a:xfrm flipH="1">
                <a:off x="6048" y="3888"/>
                <a:ext cx="576" cy="576"/>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sz="2000">
                  <a:solidFill>
                    <a:schemeClr val="bg1"/>
                  </a:solidFill>
                </a:endParaRPr>
              </a:p>
            </p:txBody>
          </p:sp>
          <p:sp>
            <p:nvSpPr>
              <p:cNvPr id="2062" name="Line 14"/>
              <p:cNvSpPr>
                <a:spLocks noChangeShapeType="1"/>
              </p:cNvSpPr>
              <p:nvPr/>
            </p:nvSpPr>
            <p:spPr bwMode="auto">
              <a:xfrm>
                <a:off x="5472" y="4032"/>
                <a:ext cx="576" cy="432"/>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sz="2000">
                  <a:solidFill>
                    <a:schemeClr val="bg1"/>
                  </a:solidFill>
                </a:endParaRPr>
              </a:p>
            </p:txBody>
          </p:sp>
          <p:sp>
            <p:nvSpPr>
              <p:cNvPr id="2063" name="Line 15"/>
              <p:cNvSpPr>
                <a:spLocks noChangeShapeType="1"/>
              </p:cNvSpPr>
              <p:nvPr/>
            </p:nvSpPr>
            <p:spPr bwMode="auto">
              <a:xfrm flipV="1">
                <a:off x="5328" y="4464"/>
                <a:ext cx="720" cy="144"/>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sz="2000">
                  <a:solidFill>
                    <a:schemeClr val="bg1"/>
                  </a:solidFill>
                </a:endParaRPr>
              </a:p>
            </p:txBody>
          </p:sp>
          <p:sp>
            <p:nvSpPr>
              <p:cNvPr id="2064" name="Line 16"/>
              <p:cNvSpPr>
                <a:spLocks noChangeShapeType="1"/>
              </p:cNvSpPr>
              <p:nvPr/>
            </p:nvSpPr>
            <p:spPr bwMode="auto">
              <a:xfrm flipV="1">
                <a:off x="5760" y="4464"/>
                <a:ext cx="288" cy="576"/>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sz="2000">
                  <a:solidFill>
                    <a:schemeClr val="bg1"/>
                  </a:solidFill>
                </a:endParaRPr>
              </a:p>
            </p:txBody>
          </p:sp>
          <p:sp>
            <p:nvSpPr>
              <p:cNvPr id="2065" name="Line 17"/>
              <p:cNvSpPr>
                <a:spLocks noChangeShapeType="1"/>
              </p:cNvSpPr>
              <p:nvPr/>
            </p:nvSpPr>
            <p:spPr bwMode="auto">
              <a:xfrm flipH="1" flipV="1">
                <a:off x="6048" y="4464"/>
                <a:ext cx="432" cy="576"/>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sz="2000">
                  <a:solidFill>
                    <a:schemeClr val="bg1"/>
                  </a:solidFill>
                </a:endParaRPr>
              </a:p>
            </p:txBody>
          </p:sp>
          <p:sp>
            <p:nvSpPr>
              <p:cNvPr id="2066" name="Line 18"/>
              <p:cNvSpPr>
                <a:spLocks noChangeShapeType="1"/>
              </p:cNvSpPr>
              <p:nvPr/>
            </p:nvSpPr>
            <p:spPr bwMode="auto">
              <a:xfrm flipH="1">
                <a:off x="6192" y="4464"/>
                <a:ext cx="576" cy="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sz="2000">
                  <a:solidFill>
                    <a:schemeClr val="bg1"/>
                  </a:solidFill>
                </a:endParaRPr>
              </a:p>
            </p:txBody>
          </p:sp>
          <p:sp>
            <p:nvSpPr>
              <p:cNvPr id="2067" name="Oval 19"/>
              <p:cNvSpPr>
                <a:spLocks noChangeArrowheads="1"/>
              </p:cNvSpPr>
              <p:nvPr/>
            </p:nvSpPr>
            <p:spPr bwMode="auto">
              <a:xfrm>
                <a:off x="5760" y="4176"/>
                <a:ext cx="576" cy="576"/>
              </a:xfrm>
              <a:prstGeom prst="ellipse">
                <a:avLst/>
              </a:prstGeom>
              <a:gradFill rotWithShape="0">
                <a:gsLst>
                  <a:gs pos="0">
                    <a:srgbClr val="FFFFFF"/>
                  </a:gs>
                  <a:gs pos="100000">
                    <a:srgbClr val="FFFFFF">
                      <a:gamma/>
                      <a:shade val="46275"/>
                      <a:invGamma/>
                    </a:srgbClr>
                  </a:gs>
                </a:gsLst>
                <a:path path="shape">
                  <a:fillToRect l="50000" t="50000" r="50000" b="50000"/>
                </a:path>
              </a:gradFill>
              <a:ln w="9525">
                <a:noFill/>
                <a:round/>
                <a:headEnd/>
                <a:tailEnd/>
              </a:ln>
            </p:spPr>
            <p:txBody>
              <a:bodyPr vert="horz" wrap="square" lIns="91440" tIns="45720" rIns="91440" bIns="45720" numCol="1" anchor="t" anchorCtr="0" compatLnSpc="1">
                <a:prstTxWarp prst="textNoShape">
                  <a:avLst/>
                </a:prstTxWarp>
              </a:bodyPr>
              <a:lstStyle/>
              <a:p>
                <a:endParaRPr lang="en-GB" sz="2000">
                  <a:solidFill>
                    <a:schemeClr val="bg1"/>
                  </a:solidFill>
                </a:endParaRPr>
              </a:p>
            </p:txBody>
          </p:sp>
          <p:sp>
            <p:nvSpPr>
              <p:cNvPr id="2068" name="Oval 20"/>
              <p:cNvSpPr>
                <a:spLocks noChangeArrowheads="1"/>
              </p:cNvSpPr>
              <p:nvPr/>
            </p:nvSpPr>
            <p:spPr bwMode="auto">
              <a:xfrm>
                <a:off x="5904" y="3600"/>
                <a:ext cx="288" cy="288"/>
              </a:xfrm>
              <a:prstGeom prst="ellipse">
                <a:avLst/>
              </a:prstGeom>
              <a:gradFill rotWithShape="0">
                <a:gsLst>
                  <a:gs pos="0">
                    <a:srgbClr val="FFFFFF"/>
                  </a:gs>
                  <a:gs pos="100000">
                    <a:srgbClr val="FFFFFF">
                      <a:gamma/>
                      <a:shade val="48627"/>
                      <a:invGamma/>
                    </a:srgbClr>
                  </a:gs>
                </a:gsLst>
                <a:path path="shape">
                  <a:fillToRect l="50000" t="50000" r="50000" b="50000"/>
                </a:path>
              </a:gra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sz="2000">
                  <a:solidFill>
                    <a:schemeClr val="bg1"/>
                  </a:solidFill>
                </a:endParaRPr>
              </a:p>
            </p:txBody>
          </p:sp>
          <p:sp>
            <p:nvSpPr>
              <p:cNvPr id="2069" name="Oval 21"/>
              <p:cNvSpPr>
                <a:spLocks noChangeArrowheads="1"/>
              </p:cNvSpPr>
              <p:nvPr/>
            </p:nvSpPr>
            <p:spPr bwMode="auto">
              <a:xfrm>
                <a:off x="6480" y="3744"/>
                <a:ext cx="288" cy="288"/>
              </a:xfrm>
              <a:prstGeom prst="ellipse">
                <a:avLst/>
              </a:prstGeom>
              <a:gradFill rotWithShape="0">
                <a:gsLst>
                  <a:gs pos="0">
                    <a:srgbClr val="FFFFFF"/>
                  </a:gs>
                  <a:gs pos="100000">
                    <a:srgbClr val="FFFFFF">
                      <a:gamma/>
                      <a:shade val="48627"/>
                      <a:invGamma/>
                    </a:srgbClr>
                  </a:gs>
                </a:gsLst>
                <a:path path="shape">
                  <a:fillToRect l="50000" t="50000" r="50000" b="50000"/>
                </a:path>
              </a:gra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sz="2000">
                  <a:solidFill>
                    <a:schemeClr val="bg1"/>
                  </a:solidFill>
                </a:endParaRPr>
              </a:p>
            </p:txBody>
          </p:sp>
          <p:sp>
            <p:nvSpPr>
              <p:cNvPr id="2070" name="Oval 22"/>
              <p:cNvSpPr>
                <a:spLocks noChangeArrowheads="1"/>
              </p:cNvSpPr>
              <p:nvPr/>
            </p:nvSpPr>
            <p:spPr bwMode="auto">
              <a:xfrm>
                <a:off x="5328" y="3888"/>
                <a:ext cx="288" cy="288"/>
              </a:xfrm>
              <a:prstGeom prst="ellipse">
                <a:avLst/>
              </a:prstGeom>
              <a:gradFill rotWithShape="0">
                <a:gsLst>
                  <a:gs pos="0">
                    <a:srgbClr val="FFFFFF"/>
                  </a:gs>
                  <a:gs pos="100000">
                    <a:srgbClr val="FFFFFF">
                      <a:gamma/>
                      <a:shade val="48627"/>
                      <a:invGamma/>
                    </a:srgbClr>
                  </a:gs>
                </a:gsLst>
                <a:path path="shape">
                  <a:fillToRect l="50000" t="50000" r="50000" b="50000"/>
                </a:path>
              </a:gra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sz="2000">
                  <a:solidFill>
                    <a:schemeClr val="bg1"/>
                  </a:solidFill>
                </a:endParaRPr>
              </a:p>
            </p:txBody>
          </p:sp>
          <p:sp>
            <p:nvSpPr>
              <p:cNvPr id="2071" name="Oval 23"/>
              <p:cNvSpPr>
                <a:spLocks noChangeArrowheads="1"/>
              </p:cNvSpPr>
              <p:nvPr/>
            </p:nvSpPr>
            <p:spPr bwMode="auto">
              <a:xfrm>
                <a:off x="6624" y="4320"/>
                <a:ext cx="288" cy="288"/>
              </a:xfrm>
              <a:prstGeom prst="ellipse">
                <a:avLst/>
              </a:prstGeom>
              <a:gradFill rotWithShape="0">
                <a:gsLst>
                  <a:gs pos="0">
                    <a:srgbClr val="FFFFFF"/>
                  </a:gs>
                  <a:gs pos="100000">
                    <a:srgbClr val="FFFFFF">
                      <a:gamma/>
                      <a:shade val="48627"/>
                      <a:invGamma/>
                    </a:srgbClr>
                  </a:gs>
                </a:gsLst>
                <a:path path="shape">
                  <a:fillToRect l="50000" t="50000" r="50000" b="50000"/>
                </a:path>
              </a:gra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sz="2000">
                  <a:solidFill>
                    <a:schemeClr val="bg1"/>
                  </a:solidFill>
                </a:endParaRPr>
              </a:p>
            </p:txBody>
          </p:sp>
          <p:sp>
            <p:nvSpPr>
              <p:cNvPr id="2072" name="Oval 24"/>
              <p:cNvSpPr>
                <a:spLocks noChangeArrowheads="1"/>
              </p:cNvSpPr>
              <p:nvPr/>
            </p:nvSpPr>
            <p:spPr bwMode="auto">
              <a:xfrm>
                <a:off x="5184" y="4464"/>
                <a:ext cx="288" cy="288"/>
              </a:xfrm>
              <a:prstGeom prst="ellipse">
                <a:avLst/>
              </a:prstGeom>
              <a:gradFill rotWithShape="0">
                <a:gsLst>
                  <a:gs pos="0">
                    <a:srgbClr val="FFFFFF"/>
                  </a:gs>
                  <a:gs pos="100000">
                    <a:srgbClr val="FFFFFF">
                      <a:gamma/>
                      <a:shade val="48627"/>
                      <a:invGamma/>
                    </a:srgbClr>
                  </a:gs>
                </a:gsLst>
                <a:path path="shape">
                  <a:fillToRect l="50000" t="50000" r="50000" b="50000"/>
                </a:path>
              </a:gra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sz="2000">
                  <a:solidFill>
                    <a:schemeClr val="bg1"/>
                  </a:solidFill>
                </a:endParaRPr>
              </a:p>
            </p:txBody>
          </p:sp>
          <p:sp>
            <p:nvSpPr>
              <p:cNvPr id="2073" name="Oval 25"/>
              <p:cNvSpPr>
                <a:spLocks noChangeArrowheads="1"/>
              </p:cNvSpPr>
              <p:nvPr/>
            </p:nvSpPr>
            <p:spPr bwMode="auto">
              <a:xfrm>
                <a:off x="5616" y="4896"/>
                <a:ext cx="288" cy="288"/>
              </a:xfrm>
              <a:prstGeom prst="ellipse">
                <a:avLst/>
              </a:prstGeom>
              <a:gradFill rotWithShape="0">
                <a:gsLst>
                  <a:gs pos="0">
                    <a:srgbClr val="FFFFFF"/>
                  </a:gs>
                  <a:gs pos="100000">
                    <a:srgbClr val="FFFFFF">
                      <a:gamma/>
                      <a:shade val="48627"/>
                      <a:invGamma/>
                    </a:srgbClr>
                  </a:gs>
                </a:gsLst>
                <a:path path="shape">
                  <a:fillToRect l="50000" t="50000" r="50000" b="50000"/>
                </a:path>
              </a:gra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sz="2000">
                  <a:solidFill>
                    <a:schemeClr val="bg1"/>
                  </a:solidFill>
                </a:endParaRPr>
              </a:p>
            </p:txBody>
          </p:sp>
          <p:sp>
            <p:nvSpPr>
              <p:cNvPr id="2074" name="Oval 26"/>
              <p:cNvSpPr>
                <a:spLocks noChangeArrowheads="1"/>
              </p:cNvSpPr>
              <p:nvPr/>
            </p:nvSpPr>
            <p:spPr bwMode="auto">
              <a:xfrm>
                <a:off x="6336" y="4896"/>
                <a:ext cx="288" cy="288"/>
              </a:xfrm>
              <a:prstGeom prst="ellipse">
                <a:avLst/>
              </a:prstGeom>
              <a:gradFill rotWithShape="0">
                <a:gsLst>
                  <a:gs pos="0">
                    <a:srgbClr val="FFFFFF"/>
                  </a:gs>
                  <a:gs pos="100000">
                    <a:srgbClr val="FFFFFF">
                      <a:gamma/>
                      <a:shade val="48627"/>
                      <a:invGamma/>
                    </a:srgbClr>
                  </a:gs>
                </a:gsLst>
                <a:path path="shape">
                  <a:fillToRect l="50000" t="50000" r="50000" b="50000"/>
                </a:path>
              </a:gra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sz="2000">
                  <a:solidFill>
                    <a:schemeClr val="bg1"/>
                  </a:solidFill>
                </a:endParaRPr>
              </a:p>
            </p:txBody>
          </p:sp>
          <p:sp>
            <p:nvSpPr>
              <p:cNvPr id="2075" name="Line 27"/>
              <p:cNvSpPr>
                <a:spLocks noChangeShapeType="1"/>
              </p:cNvSpPr>
              <p:nvPr/>
            </p:nvSpPr>
            <p:spPr bwMode="auto">
              <a:xfrm>
                <a:off x="6048" y="3888"/>
                <a:ext cx="0" cy="288"/>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sz="2000">
                  <a:solidFill>
                    <a:schemeClr val="bg1"/>
                  </a:solidFill>
                </a:endParaRPr>
              </a:p>
            </p:txBody>
          </p:sp>
        </p:grpSp>
        <p:grpSp>
          <p:nvGrpSpPr>
            <p:cNvPr id="2076" name="Group 28"/>
            <p:cNvGrpSpPr>
              <a:grpSpLocks/>
            </p:cNvGrpSpPr>
            <p:nvPr/>
          </p:nvGrpSpPr>
          <p:grpSpPr bwMode="auto">
            <a:xfrm>
              <a:off x="4073" y="3138"/>
              <a:ext cx="1111" cy="1042"/>
              <a:chOff x="5040" y="3744"/>
              <a:chExt cx="1728" cy="1584"/>
            </a:xfrm>
          </p:grpSpPr>
          <p:sp>
            <p:nvSpPr>
              <p:cNvPr id="2077" name="Line 29"/>
              <p:cNvSpPr>
                <a:spLocks noChangeShapeType="1"/>
              </p:cNvSpPr>
              <p:nvPr/>
            </p:nvSpPr>
            <p:spPr bwMode="auto">
              <a:xfrm flipH="1">
                <a:off x="5904" y="4032"/>
                <a:ext cx="576" cy="576"/>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sz="2000">
                  <a:solidFill>
                    <a:schemeClr val="bg1"/>
                  </a:solidFill>
                </a:endParaRPr>
              </a:p>
            </p:txBody>
          </p:sp>
          <p:sp>
            <p:nvSpPr>
              <p:cNvPr id="2078" name="Line 30"/>
              <p:cNvSpPr>
                <a:spLocks noChangeShapeType="1"/>
              </p:cNvSpPr>
              <p:nvPr/>
            </p:nvSpPr>
            <p:spPr bwMode="auto">
              <a:xfrm>
                <a:off x="5328" y="4176"/>
                <a:ext cx="576" cy="432"/>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sz="2000">
                  <a:solidFill>
                    <a:schemeClr val="bg1"/>
                  </a:solidFill>
                </a:endParaRPr>
              </a:p>
            </p:txBody>
          </p:sp>
          <p:sp>
            <p:nvSpPr>
              <p:cNvPr id="2079" name="Line 31"/>
              <p:cNvSpPr>
                <a:spLocks noChangeShapeType="1"/>
              </p:cNvSpPr>
              <p:nvPr/>
            </p:nvSpPr>
            <p:spPr bwMode="auto">
              <a:xfrm flipV="1">
                <a:off x="5184" y="4608"/>
                <a:ext cx="720" cy="144"/>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sz="2000">
                  <a:solidFill>
                    <a:schemeClr val="bg1"/>
                  </a:solidFill>
                </a:endParaRPr>
              </a:p>
            </p:txBody>
          </p:sp>
          <p:sp>
            <p:nvSpPr>
              <p:cNvPr id="2080" name="Line 32"/>
              <p:cNvSpPr>
                <a:spLocks noChangeShapeType="1"/>
              </p:cNvSpPr>
              <p:nvPr/>
            </p:nvSpPr>
            <p:spPr bwMode="auto">
              <a:xfrm flipV="1">
                <a:off x="5616" y="4608"/>
                <a:ext cx="288" cy="576"/>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sz="2000">
                  <a:solidFill>
                    <a:schemeClr val="bg1"/>
                  </a:solidFill>
                </a:endParaRPr>
              </a:p>
            </p:txBody>
          </p:sp>
          <p:sp>
            <p:nvSpPr>
              <p:cNvPr id="2081" name="Line 33"/>
              <p:cNvSpPr>
                <a:spLocks noChangeShapeType="1"/>
              </p:cNvSpPr>
              <p:nvPr/>
            </p:nvSpPr>
            <p:spPr bwMode="auto">
              <a:xfrm flipH="1" flipV="1">
                <a:off x="5904" y="4608"/>
                <a:ext cx="432" cy="576"/>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sz="2000">
                  <a:solidFill>
                    <a:schemeClr val="bg1"/>
                  </a:solidFill>
                </a:endParaRPr>
              </a:p>
            </p:txBody>
          </p:sp>
          <p:sp>
            <p:nvSpPr>
              <p:cNvPr id="2082" name="Line 34"/>
              <p:cNvSpPr>
                <a:spLocks noChangeShapeType="1"/>
              </p:cNvSpPr>
              <p:nvPr/>
            </p:nvSpPr>
            <p:spPr bwMode="auto">
              <a:xfrm flipH="1">
                <a:off x="6048" y="4608"/>
                <a:ext cx="576" cy="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sz="2000">
                  <a:solidFill>
                    <a:schemeClr val="bg1"/>
                  </a:solidFill>
                </a:endParaRPr>
              </a:p>
            </p:txBody>
          </p:sp>
          <p:sp>
            <p:nvSpPr>
              <p:cNvPr id="2083" name="Oval 35"/>
              <p:cNvSpPr>
                <a:spLocks noChangeArrowheads="1"/>
              </p:cNvSpPr>
              <p:nvPr/>
            </p:nvSpPr>
            <p:spPr bwMode="auto">
              <a:xfrm>
                <a:off x="5616" y="4320"/>
                <a:ext cx="576" cy="576"/>
              </a:xfrm>
              <a:prstGeom prst="ellipse">
                <a:avLst/>
              </a:prstGeom>
              <a:gradFill rotWithShape="0">
                <a:gsLst>
                  <a:gs pos="0">
                    <a:srgbClr val="FFFFFF"/>
                  </a:gs>
                  <a:gs pos="100000">
                    <a:srgbClr val="FFFFFF">
                      <a:gamma/>
                      <a:shade val="46275"/>
                      <a:invGamma/>
                    </a:srgbClr>
                  </a:gs>
                </a:gsLst>
                <a:path path="shape">
                  <a:fillToRect l="50000" t="50000" r="50000" b="50000"/>
                </a:path>
              </a:gradFill>
              <a:ln w="9525">
                <a:noFill/>
                <a:round/>
                <a:headEnd/>
                <a:tailEnd/>
              </a:ln>
            </p:spPr>
            <p:txBody>
              <a:bodyPr vert="horz" wrap="square" lIns="91440" tIns="45720" rIns="91440" bIns="45720" numCol="1" anchor="t" anchorCtr="0" compatLnSpc="1">
                <a:prstTxWarp prst="textNoShape">
                  <a:avLst/>
                </a:prstTxWarp>
              </a:bodyPr>
              <a:lstStyle/>
              <a:p>
                <a:endParaRPr lang="en-GB" sz="2000">
                  <a:solidFill>
                    <a:schemeClr val="bg1"/>
                  </a:solidFill>
                </a:endParaRPr>
              </a:p>
            </p:txBody>
          </p:sp>
          <p:sp>
            <p:nvSpPr>
              <p:cNvPr id="2084" name="Oval 36"/>
              <p:cNvSpPr>
                <a:spLocks noChangeArrowheads="1"/>
              </p:cNvSpPr>
              <p:nvPr/>
            </p:nvSpPr>
            <p:spPr bwMode="auto">
              <a:xfrm>
                <a:off x="5760" y="3744"/>
                <a:ext cx="288" cy="288"/>
              </a:xfrm>
              <a:prstGeom prst="ellipse">
                <a:avLst/>
              </a:prstGeom>
              <a:gradFill rotWithShape="0">
                <a:gsLst>
                  <a:gs pos="0">
                    <a:srgbClr val="FFFFFF"/>
                  </a:gs>
                  <a:gs pos="100000">
                    <a:srgbClr val="FFFFFF">
                      <a:gamma/>
                      <a:shade val="48627"/>
                      <a:invGamma/>
                    </a:srgbClr>
                  </a:gs>
                </a:gsLst>
                <a:path path="shape">
                  <a:fillToRect l="50000" t="50000" r="50000" b="50000"/>
                </a:path>
              </a:gra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sz="2000">
                  <a:solidFill>
                    <a:schemeClr val="bg1"/>
                  </a:solidFill>
                </a:endParaRPr>
              </a:p>
            </p:txBody>
          </p:sp>
          <p:sp>
            <p:nvSpPr>
              <p:cNvPr id="2085" name="Oval 37"/>
              <p:cNvSpPr>
                <a:spLocks noChangeArrowheads="1"/>
              </p:cNvSpPr>
              <p:nvPr/>
            </p:nvSpPr>
            <p:spPr bwMode="auto">
              <a:xfrm>
                <a:off x="6336" y="3888"/>
                <a:ext cx="288" cy="288"/>
              </a:xfrm>
              <a:prstGeom prst="ellipse">
                <a:avLst/>
              </a:prstGeom>
              <a:gradFill rotWithShape="0">
                <a:gsLst>
                  <a:gs pos="0">
                    <a:srgbClr val="FFFFFF"/>
                  </a:gs>
                  <a:gs pos="100000">
                    <a:srgbClr val="FFFFFF">
                      <a:gamma/>
                      <a:shade val="48627"/>
                      <a:invGamma/>
                    </a:srgbClr>
                  </a:gs>
                </a:gsLst>
                <a:path path="shape">
                  <a:fillToRect l="50000" t="50000" r="50000" b="50000"/>
                </a:path>
              </a:gra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sz="2000">
                  <a:solidFill>
                    <a:schemeClr val="bg1"/>
                  </a:solidFill>
                </a:endParaRPr>
              </a:p>
            </p:txBody>
          </p:sp>
          <p:sp>
            <p:nvSpPr>
              <p:cNvPr id="2086" name="Oval 38"/>
              <p:cNvSpPr>
                <a:spLocks noChangeArrowheads="1"/>
              </p:cNvSpPr>
              <p:nvPr/>
            </p:nvSpPr>
            <p:spPr bwMode="auto">
              <a:xfrm>
                <a:off x="5184" y="4032"/>
                <a:ext cx="288" cy="288"/>
              </a:xfrm>
              <a:prstGeom prst="ellipse">
                <a:avLst/>
              </a:prstGeom>
              <a:gradFill rotWithShape="0">
                <a:gsLst>
                  <a:gs pos="0">
                    <a:srgbClr val="FFFFFF"/>
                  </a:gs>
                  <a:gs pos="100000">
                    <a:srgbClr val="FFFFFF">
                      <a:gamma/>
                      <a:shade val="48627"/>
                      <a:invGamma/>
                    </a:srgbClr>
                  </a:gs>
                </a:gsLst>
                <a:path path="shape">
                  <a:fillToRect l="50000" t="50000" r="50000" b="50000"/>
                </a:path>
              </a:gra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sz="2000">
                  <a:solidFill>
                    <a:schemeClr val="bg1"/>
                  </a:solidFill>
                </a:endParaRPr>
              </a:p>
            </p:txBody>
          </p:sp>
          <p:sp>
            <p:nvSpPr>
              <p:cNvPr id="2087" name="Oval 39"/>
              <p:cNvSpPr>
                <a:spLocks noChangeArrowheads="1"/>
              </p:cNvSpPr>
              <p:nvPr/>
            </p:nvSpPr>
            <p:spPr bwMode="auto">
              <a:xfrm>
                <a:off x="6480" y="4464"/>
                <a:ext cx="288" cy="288"/>
              </a:xfrm>
              <a:prstGeom prst="ellipse">
                <a:avLst/>
              </a:prstGeom>
              <a:gradFill rotWithShape="0">
                <a:gsLst>
                  <a:gs pos="0">
                    <a:srgbClr val="FFFFFF"/>
                  </a:gs>
                  <a:gs pos="100000">
                    <a:srgbClr val="FFFFFF">
                      <a:gamma/>
                      <a:shade val="48627"/>
                      <a:invGamma/>
                    </a:srgbClr>
                  </a:gs>
                </a:gsLst>
                <a:path path="shape">
                  <a:fillToRect l="50000" t="50000" r="50000" b="50000"/>
                </a:path>
              </a:gra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sz="2000">
                  <a:solidFill>
                    <a:schemeClr val="bg1"/>
                  </a:solidFill>
                </a:endParaRPr>
              </a:p>
            </p:txBody>
          </p:sp>
          <p:sp>
            <p:nvSpPr>
              <p:cNvPr id="2088" name="Oval 40"/>
              <p:cNvSpPr>
                <a:spLocks noChangeArrowheads="1"/>
              </p:cNvSpPr>
              <p:nvPr/>
            </p:nvSpPr>
            <p:spPr bwMode="auto">
              <a:xfrm>
                <a:off x="5040" y="4608"/>
                <a:ext cx="288" cy="288"/>
              </a:xfrm>
              <a:prstGeom prst="ellipse">
                <a:avLst/>
              </a:prstGeom>
              <a:gradFill rotWithShape="0">
                <a:gsLst>
                  <a:gs pos="0">
                    <a:srgbClr val="FFFFFF"/>
                  </a:gs>
                  <a:gs pos="100000">
                    <a:srgbClr val="FFFFFF">
                      <a:gamma/>
                      <a:shade val="48627"/>
                      <a:invGamma/>
                    </a:srgbClr>
                  </a:gs>
                </a:gsLst>
                <a:path path="shape">
                  <a:fillToRect l="50000" t="50000" r="50000" b="50000"/>
                </a:path>
              </a:gra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sz="2000">
                  <a:solidFill>
                    <a:schemeClr val="bg1"/>
                  </a:solidFill>
                </a:endParaRPr>
              </a:p>
            </p:txBody>
          </p:sp>
          <p:sp>
            <p:nvSpPr>
              <p:cNvPr id="2089" name="Oval 41"/>
              <p:cNvSpPr>
                <a:spLocks noChangeArrowheads="1"/>
              </p:cNvSpPr>
              <p:nvPr/>
            </p:nvSpPr>
            <p:spPr bwMode="auto">
              <a:xfrm>
                <a:off x="5472" y="5040"/>
                <a:ext cx="288" cy="288"/>
              </a:xfrm>
              <a:prstGeom prst="ellipse">
                <a:avLst/>
              </a:prstGeom>
              <a:gradFill rotWithShape="0">
                <a:gsLst>
                  <a:gs pos="0">
                    <a:srgbClr val="FFFFFF"/>
                  </a:gs>
                  <a:gs pos="100000">
                    <a:srgbClr val="FFFFFF">
                      <a:gamma/>
                      <a:shade val="48627"/>
                      <a:invGamma/>
                    </a:srgbClr>
                  </a:gs>
                </a:gsLst>
                <a:path path="shape">
                  <a:fillToRect l="50000" t="50000" r="50000" b="50000"/>
                </a:path>
              </a:gra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sz="2000">
                  <a:solidFill>
                    <a:schemeClr val="bg1"/>
                  </a:solidFill>
                </a:endParaRPr>
              </a:p>
            </p:txBody>
          </p:sp>
          <p:sp>
            <p:nvSpPr>
              <p:cNvPr id="2090" name="Oval 42"/>
              <p:cNvSpPr>
                <a:spLocks noChangeArrowheads="1"/>
              </p:cNvSpPr>
              <p:nvPr/>
            </p:nvSpPr>
            <p:spPr bwMode="auto">
              <a:xfrm>
                <a:off x="6192" y="5040"/>
                <a:ext cx="288" cy="288"/>
              </a:xfrm>
              <a:prstGeom prst="ellipse">
                <a:avLst/>
              </a:prstGeom>
              <a:gradFill rotWithShape="0">
                <a:gsLst>
                  <a:gs pos="0">
                    <a:srgbClr val="FFFFFF"/>
                  </a:gs>
                  <a:gs pos="100000">
                    <a:srgbClr val="FFFFFF">
                      <a:gamma/>
                      <a:shade val="48627"/>
                      <a:invGamma/>
                    </a:srgbClr>
                  </a:gs>
                </a:gsLst>
                <a:path path="shape">
                  <a:fillToRect l="50000" t="50000" r="50000" b="50000"/>
                </a:path>
              </a:gra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sz="2000">
                  <a:solidFill>
                    <a:schemeClr val="bg1"/>
                  </a:solidFill>
                </a:endParaRPr>
              </a:p>
            </p:txBody>
          </p:sp>
          <p:sp>
            <p:nvSpPr>
              <p:cNvPr id="2091" name="Line 43"/>
              <p:cNvSpPr>
                <a:spLocks noChangeShapeType="1"/>
              </p:cNvSpPr>
              <p:nvPr/>
            </p:nvSpPr>
            <p:spPr bwMode="auto">
              <a:xfrm>
                <a:off x="5904" y="4032"/>
                <a:ext cx="0" cy="288"/>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sz="2000">
                  <a:solidFill>
                    <a:schemeClr val="bg1"/>
                  </a:solidFill>
                </a:endParaRPr>
              </a:p>
            </p:txBody>
          </p:sp>
        </p:grpSp>
        <p:grpSp>
          <p:nvGrpSpPr>
            <p:cNvPr id="2092" name="Group 44"/>
            <p:cNvGrpSpPr>
              <a:grpSpLocks/>
            </p:cNvGrpSpPr>
            <p:nvPr/>
          </p:nvGrpSpPr>
          <p:grpSpPr bwMode="auto">
            <a:xfrm>
              <a:off x="4351" y="4275"/>
              <a:ext cx="1111" cy="1042"/>
              <a:chOff x="5040" y="3744"/>
              <a:chExt cx="1728" cy="1584"/>
            </a:xfrm>
          </p:grpSpPr>
          <p:sp>
            <p:nvSpPr>
              <p:cNvPr id="2093" name="Line 45"/>
              <p:cNvSpPr>
                <a:spLocks noChangeShapeType="1"/>
              </p:cNvSpPr>
              <p:nvPr/>
            </p:nvSpPr>
            <p:spPr bwMode="auto">
              <a:xfrm flipH="1">
                <a:off x="5904" y="4032"/>
                <a:ext cx="576" cy="576"/>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sz="2000">
                  <a:solidFill>
                    <a:schemeClr val="bg1"/>
                  </a:solidFill>
                </a:endParaRPr>
              </a:p>
            </p:txBody>
          </p:sp>
          <p:sp>
            <p:nvSpPr>
              <p:cNvPr id="2094" name="Line 46"/>
              <p:cNvSpPr>
                <a:spLocks noChangeShapeType="1"/>
              </p:cNvSpPr>
              <p:nvPr/>
            </p:nvSpPr>
            <p:spPr bwMode="auto">
              <a:xfrm>
                <a:off x="5328" y="4176"/>
                <a:ext cx="576" cy="432"/>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sz="2000">
                  <a:solidFill>
                    <a:schemeClr val="bg1"/>
                  </a:solidFill>
                </a:endParaRPr>
              </a:p>
            </p:txBody>
          </p:sp>
          <p:sp>
            <p:nvSpPr>
              <p:cNvPr id="2095" name="Line 47"/>
              <p:cNvSpPr>
                <a:spLocks noChangeShapeType="1"/>
              </p:cNvSpPr>
              <p:nvPr/>
            </p:nvSpPr>
            <p:spPr bwMode="auto">
              <a:xfrm flipV="1">
                <a:off x="5184" y="4608"/>
                <a:ext cx="720" cy="144"/>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sz="2000">
                  <a:solidFill>
                    <a:schemeClr val="bg1"/>
                  </a:solidFill>
                </a:endParaRPr>
              </a:p>
            </p:txBody>
          </p:sp>
          <p:sp>
            <p:nvSpPr>
              <p:cNvPr id="2096" name="Line 48"/>
              <p:cNvSpPr>
                <a:spLocks noChangeShapeType="1"/>
              </p:cNvSpPr>
              <p:nvPr/>
            </p:nvSpPr>
            <p:spPr bwMode="auto">
              <a:xfrm flipV="1">
                <a:off x="5616" y="4608"/>
                <a:ext cx="288" cy="576"/>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sz="2000">
                  <a:solidFill>
                    <a:schemeClr val="bg1"/>
                  </a:solidFill>
                </a:endParaRPr>
              </a:p>
            </p:txBody>
          </p:sp>
          <p:sp>
            <p:nvSpPr>
              <p:cNvPr id="2097" name="Line 49"/>
              <p:cNvSpPr>
                <a:spLocks noChangeShapeType="1"/>
              </p:cNvSpPr>
              <p:nvPr/>
            </p:nvSpPr>
            <p:spPr bwMode="auto">
              <a:xfrm flipH="1" flipV="1">
                <a:off x="5904" y="4608"/>
                <a:ext cx="432" cy="576"/>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sz="2000">
                  <a:solidFill>
                    <a:schemeClr val="bg1"/>
                  </a:solidFill>
                </a:endParaRPr>
              </a:p>
            </p:txBody>
          </p:sp>
          <p:sp>
            <p:nvSpPr>
              <p:cNvPr id="2098" name="Line 50"/>
              <p:cNvSpPr>
                <a:spLocks noChangeShapeType="1"/>
              </p:cNvSpPr>
              <p:nvPr/>
            </p:nvSpPr>
            <p:spPr bwMode="auto">
              <a:xfrm flipH="1">
                <a:off x="6048" y="4608"/>
                <a:ext cx="576" cy="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sz="2000">
                  <a:solidFill>
                    <a:schemeClr val="bg1"/>
                  </a:solidFill>
                </a:endParaRPr>
              </a:p>
            </p:txBody>
          </p:sp>
          <p:sp>
            <p:nvSpPr>
              <p:cNvPr id="2099" name="Oval 51"/>
              <p:cNvSpPr>
                <a:spLocks noChangeArrowheads="1"/>
              </p:cNvSpPr>
              <p:nvPr/>
            </p:nvSpPr>
            <p:spPr bwMode="auto">
              <a:xfrm>
                <a:off x="5616" y="4320"/>
                <a:ext cx="576" cy="576"/>
              </a:xfrm>
              <a:prstGeom prst="ellipse">
                <a:avLst/>
              </a:prstGeom>
              <a:gradFill rotWithShape="0">
                <a:gsLst>
                  <a:gs pos="0">
                    <a:srgbClr val="FFFFFF"/>
                  </a:gs>
                  <a:gs pos="100000">
                    <a:srgbClr val="FFFFFF">
                      <a:gamma/>
                      <a:shade val="46275"/>
                      <a:invGamma/>
                    </a:srgbClr>
                  </a:gs>
                </a:gsLst>
                <a:path path="shape">
                  <a:fillToRect l="50000" t="50000" r="50000" b="50000"/>
                </a:path>
              </a:gradFill>
              <a:ln w="9525">
                <a:noFill/>
                <a:round/>
                <a:headEnd/>
                <a:tailEnd/>
              </a:ln>
            </p:spPr>
            <p:txBody>
              <a:bodyPr vert="horz" wrap="square" lIns="91440" tIns="45720" rIns="91440" bIns="45720" numCol="1" anchor="t" anchorCtr="0" compatLnSpc="1">
                <a:prstTxWarp prst="textNoShape">
                  <a:avLst/>
                </a:prstTxWarp>
              </a:bodyPr>
              <a:lstStyle/>
              <a:p>
                <a:endParaRPr lang="en-GB" sz="2000">
                  <a:solidFill>
                    <a:schemeClr val="bg1"/>
                  </a:solidFill>
                </a:endParaRPr>
              </a:p>
            </p:txBody>
          </p:sp>
          <p:sp>
            <p:nvSpPr>
              <p:cNvPr id="2100" name="Oval 52"/>
              <p:cNvSpPr>
                <a:spLocks noChangeArrowheads="1"/>
              </p:cNvSpPr>
              <p:nvPr/>
            </p:nvSpPr>
            <p:spPr bwMode="auto">
              <a:xfrm>
                <a:off x="5760" y="3744"/>
                <a:ext cx="288" cy="288"/>
              </a:xfrm>
              <a:prstGeom prst="ellipse">
                <a:avLst/>
              </a:prstGeom>
              <a:gradFill rotWithShape="0">
                <a:gsLst>
                  <a:gs pos="0">
                    <a:srgbClr val="FFFFFF"/>
                  </a:gs>
                  <a:gs pos="100000">
                    <a:srgbClr val="FFFFFF">
                      <a:gamma/>
                      <a:shade val="48627"/>
                      <a:invGamma/>
                    </a:srgbClr>
                  </a:gs>
                </a:gsLst>
                <a:path path="shape">
                  <a:fillToRect l="50000" t="50000" r="50000" b="50000"/>
                </a:path>
              </a:gra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sz="2000">
                  <a:solidFill>
                    <a:schemeClr val="bg1"/>
                  </a:solidFill>
                </a:endParaRPr>
              </a:p>
            </p:txBody>
          </p:sp>
          <p:sp>
            <p:nvSpPr>
              <p:cNvPr id="2101" name="Oval 53"/>
              <p:cNvSpPr>
                <a:spLocks noChangeArrowheads="1"/>
              </p:cNvSpPr>
              <p:nvPr/>
            </p:nvSpPr>
            <p:spPr bwMode="auto">
              <a:xfrm>
                <a:off x="6336" y="3888"/>
                <a:ext cx="288" cy="288"/>
              </a:xfrm>
              <a:prstGeom prst="ellipse">
                <a:avLst/>
              </a:prstGeom>
              <a:gradFill rotWithShape="0">
                <a:gsLst>
                  <a:gs pos="0">
                    <a:srgbClr val="FFFFFF"/>
                  </a:gs>
                  <a:gs pos="100000">
                    <a:srgbClr val="FFFFFF">
                      <a:gamma/>
                      <a:shade val="48627"/>
                      <a:invGamma/>
                    </a:srgbClr>
                  </a:gs>
                </a:gsLst>
                <a:path path="shape">
                  <a:fillToRect l="50000" t="50000" r="50000" b="50000"/>
                </a:path>
              </a:gra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sz="2000">
                  <a:solidFill>
                    <a:schemeClr val="bg1"/>
                  </a:solidFill>
                </a:endParaRPr>
              </a:p>
            </p:txBody>
          </p:sp>
          <p:sp>
            <p:nvSpPr>
              <p:cNvPr id="2102" name="Oval 54"/>
              <p:cNvSpPr>
                <a:spLocks noChangeArrowheads="1"/>
              </p:cNvSpPr>
              <p:nvPr/>
            </p:nvSpPr>
            <p:spPr bwMode="auto">
              <a:xfrm>
                <a:off x="5184" y="4032"/>
                <a:ext cx="288" cy="288"/>
              </a:xfrm>
              <a:prstGeom prst="ellipse">
                <a:avLst/>
              </a:prstGeom>
              <a:gradFill rotWithShape="0">
                <a:gsLst>
                  <a:gs pos="0">
                    <a:srgbClr val="FFFFFF"/>
                  </a:gs>
                  <a:gs pos="100000">
                    <a:srgbClr val="FFFFFF">
                      <a:gamma/>
                      <a:shade val="48627"/>
                      <a:invGamma/>
                    </a:srgbClr>
                  </a:gs>
                </a:gsLst>
                <a:path path="shape">
                  <a:fillToRect l="50000" t="50000" r="50000" b="50000"/>
                </a:path>
              </a:gra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sz="2000">
                  <a:solidFill>
                    <a:schemeClr val="bg1"/>
                  </a:solidFill>
                </a:endParaRPr>
              </a:p>
            </p:txBody>
          </p:sp>
          <p:sp>
            <p:nvSpPr>
              <p:cNvPr id="2103" name="Oval 55"/>
              <p:cNvSpPr>
                <a:spLocks noChangeArrowheads="1"/>
              </p:cNvSpPr>
              <p:nvPr/>
            </p:nvSpPr>
            <p:spPr bwMode="auto">
              <a:xfrm>
                <a:off x="6480" y="4464"/>
                <a:ext cx="288" cy="288"/>
              </a:xfrm>
              <a:prstGeom prst="ellipse">
                <a:avLst/>
              </a:prstGeom>
              <a:gradFill rotWithShape="0">
                <a:gsLst>
                  <a:gs pos="0">
                    <a:srgbClr val="FFFFFF"/>
                  </a:gs>
                  <a:gs pos="100000">
                    <a:srgbClr val="FFFFFF">
                      <a:gamma/>
                      <a:shade val="48627"/>
                      <a:invGamma/>
                    </a:srgbClr>
                  </a:gs>
                </a:gsLst>
                <a:path path="shape">
                  <a:fillToRect l="50000" t="50000" r="50000" b="50000"/>
                </a:path>
              </a:gra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sz="2000">
                  <a:solidFill>
                    <a:schemeClr val="bg1"/>
                  </a:solidFill>
                </a:endParaRPr>
              </a:p>
            </p:txBody>
          </p:sp>
          <p:sp>
            <p:nvSpPr>
              <p:cNvPr id="2104" name="Oval 56"/>
              <p:cNvSpPr>
                <a:spLocks noChangeArrowheads="1"/>
              </p:cNvSpPr>
              <p:nvPr/>
            </p:nvSpPr>
            <p:spPr bwMode="auto">
              <a:xfrm>
                <a:off x="5040" y="4608"/>
                <a:ext cx="288" cy="288"/>
              </a:xfrm>
              <a:prstGeom prst="ellipse">
                <a:avLst/>
              </a:prstGeom>
              <a:gradFill rotWithShape="0">
                <a:gsLst>
                  <a:gs pos="0">
                    <a:srgbClr val="FFFFFF"/>
                  </a:gs>
                  <a:gs pos="100000">
                    <a:srgbClr val="FFFFFF">
                      <a:gamma/>
                      <a:shade val="48627"/>
                      <a:invGamma/>
                    </a:srgbClr>
                  </a:gs>
                </a:gsLst>
                <a:path path="shape">
                  <a:fillToRect l="50000" t="50000" r="50000" b="50000"/>
                </a:path>
              </a:gra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sz="2000">
                  <a:solidFill>
                    <a:schemeClr val="bg1"/>
                  </a:solidFill>
                </a:endParaRPr>
              </a:p>
            </p:txBody>
          </p:sp>
          <p:sp>
            <p:nvSpPr>
              <p:cNvPr id="2105" name="Oval 57"/>
              <p:cNvSpPr>
                <a:spLocks noChangeArrowheads="1"/>
              </p:cNvSpPr>
              <p:nvPr/>
            </p:nvSpPr>
            <p:spPr bwMode="auto">
              <a:xfrm>
                <a:off x="5472" y="5040"/>
                <a:ext cx="288" cy="288"/>
              </a:xfrm>
              <a:prstGeom prst="ellipse">
                <a:avLst/>
              </a:prstGeom>
              <a:gradFill rotWithShape="0">
                <a:gsLst>
                  <a:gs pos="0">
                    <a:srgbClr val="FFFFFF"/>
                  </a:gs>
                  <a:gs pos="100000">
                    <a:srgbClr val="FFFFFF">
                      <a:gamma/>
                      <a:shade val="48627"/>
                      <a:invGamma/>
                    </a:srgbClr>
                  </a:gs>
                </a:gsLst>
                <a:path path="shape">
                  <a:fillToRect l="50000" t="50000" r="50000" b="50000"/>
                </a:path>
              </a:gra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sz="2000">
                  <a:solidFill>
                    <a:schemeClr val="bg1"/>
                  </a:solidFill>
                </a:endParaRPr>
              </a:p>
            </p:txBody>
          </p:sp>
          <p:sp>
            <p:nvSpPr>
              <p:cNvPr id="2106" name="Oval 58"/>
              <p:cNvSpPr>
                <a:spLocks noChangeArrowheads="1"/>
              </p:cNvSpPr>
              <p:nvPr/>
            </p:nvSpPr>
            <p:spPr bwMode="auto">
              <a:xfrm>
                <a:off x="6192" y="5040"/>
                <a:ext cx="288" cy="288"/>
              </a:xfrm>
              <a:prstGeom prst="ellipse">
                <a:avLst/>
              </a:prstGeom>
              <a:gradFill rotWithShape="0">
                <a:gsLst>
                  <a:gs pos="0">
                    <a:srgbClr val="FFFFFF"/>
                  </a:gs>
                  <a:gs pos="100000">
                    <a:srgbClr val="FFFFFF">
                      <a:gamma/>
                      <a:shade val="48627"/>
                      <a:invGamma/>
                    </a:srgbClr>
                  </a:gs>
                </a:gsLst>
                <a:path path="shape">
                  <a:fillToRect l="50000" t="50000" r="50000" b="50000"/>
                </a:path>
              </a:gra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sz="2000">
                  <a:solidFill>
                    <a:schemeClr val="bg1"/>
                  </a:solidFill>
                </a:endParaRPr>
              </a:p>
            </p:txBody>
          </p:sp>
          <p:sp>
            <p:nvSpPr>
              <p:cNvPr id="2107" name="Line 59"/>
              <p:cNvSpPr>
                <a:spLocks noChangeShapeType="1"/>
              </p:cNvSpPr>
              <p:nvPr/>
            </p:nvSpPr>
            <p:spPr bwMode="auto">
              <a:xfrm>
                <a:off x="5904" y="4032"/>
                <a:ext cx="0" cy="288"/>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sz="2000">
                  <a:solidFill>
                    <a:schemeClr val="bg1"/>
                  </a:solidFill>
                </a:endParaRPr>
              </a:p>
            </p:txBody>
          </p:sp>
        </p:grpSp>
        <p:grpSp>
          <p:nvGrpSpPr>
            <p:cNvPr id="2108" name="Group 60"/>
            <p:cNvGrpSpPr>
              <a:grpSpLocks/>
            </p:cNvGrpSpPr>
            <p:nvPr/>
          </p:nvGrpSpPr>
          <p:grpSpPr bwMode="auto">
            <a:xfrm>
              <a:off x="1759" y="3233"/>
              <a:ext cx="1111" cy="1042"/>
              <a:chOff x="3312" y="4320"/>
              <a:chExt cx="1728" cy="1584"/>
            </a:xfrm>
          </p:grpSpPr>
          <p:sp>
            <p:nvSpPr>
              <p:cNvPr id="2109" name="Line 61"/>
              <p:cNvSpPr>
                <a:spLocks noChangeShapeType="1"/>
              </p:cNvSpPr>
              <p:nvPr/>
            </p:nvSpPr>
            <p:spPr bwMode="auto">
              <a:xfrm flipH="1">
                <a:off x="4176" y="4608"/>
                <a:ext cx="576" cy="576"/>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sz="2000">
                  <a:solidFill>
                    <a:schemeClr val="bg1"/>
                  </a:solidFill>
                </a:endParaRPr>
              </a:p>
            </p:txBody>
          </p:sp>
          <p:sp>
            <p:nvSpPr>
              <p:cNvPr id="2110" name="Line 62"/>
              <p:cNvSpPr>
                <a:spLocks noChangeShapeType="1"/>
              </p:cNvSpPr>
              <p:nvPr/>
            </p:nvSpPr>
            <p:spPr bwMode="auto">
              <a:xfrm>
                <a:off x="3600" y="4752"/>
                <a:ext cx="576" cy="432"/>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sz="2000">
                  <a:solidFill>
                    <a:schemeClr val="bg1"/>
                  </a:solidFill>
                </a:endParaRPr>
              </a:p>
            </p:txBody>
          </p:sp>
          <p:sp>
            <p:nvSpPr>
              <p:cNvPr id="2111" name="Line 63"/>
              <p:cNvSpPr>
                <a:spLocks noChangeShapeType="1"/>
              </p:cNvSpPr>
              <p:nvPr/>
            </p:nvSpPr>
            <p:spPr bwMode="auto">
              <a:xfrm flipV="1">
                <a:off x="3456" y="5184"/>
                <a:ext cx="720" cy="144"/>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sz="2000">
                  <a:solidFill>
                    <a:schemeClr val="bg1"/>
                  </a:solidFill>
                </a:endParaRPr>
              </a:p>
            </p:txBody>
          </p:sp>
          <p:sp>
            <p:nvSpPr>
              <p:cNvPr id="2112" name="Line 64"/>
              <p:cNvSpPr>
                <a:spLocks noChangeShapeType="1"/>
              </p:cNvSpPr>
              <p:nvPr/>
            </p:nvSpPr>
            <p:spPr bwMode="auto">
              <a:xfrm flipV="1">
                <a:off x="3888" y="5184"/>
                <a:ext cx="288" cy="576"/>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sz="2000">
                  <a:solidFill>
                    <a:schemeClr val="bg1"/>
                  </a:solidFill>
                </a:endParaRPr>
              </a:p>
            </p:txBody>
          </p:sp>
          <p:sp>
            <p:nvSpPr>
              <p:cNvPr id="2113" name="Line 65"/>
              <p:cNvSpPr>
                <a:spLocks noChangeShapeType="1"/>
              </p:cNvSpPr>
              <p:nvPr/>
            </p:nvSpPr>
            <p:spPr bwMode="auto">
              <a:xfrm flipH="1" flipV="1">
                <a:off x="4176" y="5184"/>
                <a:ext cx="432" cy="576"/>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sz="2000">
                  <a:solidFill>
                    <a:schemeClr val="bg1"/>
                  </a:solidFill>
                </a:endParaRPr>
              </a:p>
            </p:txBody>
          </p:sp>
          <p:sp>
            <p:nvSpPr>
              <p:cNvPr id="2114" name="Line 66"/>
              <p:cNvSpPr>
                <a:spLocks noChangeShapeType="1"/>
              </p:cNvSpPr>
              <p:nvPr/>
            </p:nvSpPr>
            <p:spPr bwMode="auto">
              <a:xfrm flipH="1">
                <a:off x="4320" y="5184"/>
                <a:ext cx="576" cy="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sz="2000">
                  <a:solidFill>
                    <a:schemeClr val="bg1"/>
                  </a:solidFill>
                </a:endParaRPr>
              </a:p>
            </p:txBody>
          </p:sp>
          <p:sp>
            <p:nvSpPr>
              <p:cNvPr id="2115" name="Oval 67"/>
              <p:cNvSpPr>
                <a:spLocks noChangeArrowheads="1"/>
              </p:cNvSpPr>
              <p:nvPr/>
            </p:nvSpPr>
            <p:spPr bwMode="auto">
              <a:xfrm>
                <a:off x="4032" y="4320"/>
                <a:ext cx="288" cy="288"/>
              </a:xfrm>
              <a:prstGeom prst="ellipse">
                <a:avLst/>
              </a:prstGeom>
              <a:gradFill rotWithShape="0">
                <a:gsLst>
                  <a:gs pos="0">
                    <a:srgbClr val="FFFFFF"/>
                  </a:gs>
                  <a:gs pos="100000">
                    <a:srgbClr val="FFFFFF">
                      <a:gamma/>
                      <a:shade val="48627"/>
                      <a:invGamma/>
                    </a:srgbClr>
                  </a:gs>
                </a:gsLst>
                <a:path path="shape">
                  <a:fillToRect l="50000" t="50000" r="50000" b="50000"/>
                </a:path>
              </a:gra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sz="2000">
                  <a:solidFill>
                    <a:schemeClr val="bg1"/>
                  </a:solidFill>
                </a:endParaRPr>
              </a:p>
            </p:txBody>
          </p:sp>
          <p:sp>
            <p:nvSpPr>
              <p:cNvPr id="2116" name="Oval 68"/>
              <p:cNvSpPr>
                <a:spLocks noChangeArrowheads="1"/>
              </p:cNvSpPr>
              <p:nvPr/>
            </p:nvSpPr>
            <p:spPr bwMode="auto">
              <a:xfrm>
                <a:off x="4608" y="4464"/>
                <a:ext cx="288" cy="288"/>
              </a:xfrm>
              <a:prstGeom prst="ellipse">
                <a:avLst/>
              </a:prstGeom>
              <a:gradFill rotWithShape="0">
                <a:gsLst>
                  <a:gs pos="0">
                    <a:srgbClr val="FFFFFF"/>
                  </a:gs>
                  <a:gs pos="100000">
                    <a:srgbClr val="FFFFFF">
                      <a:gamma/>
                      <a:shade val="48627"/>
                      <a:invGamma/>
                    </a:srgbClr>
                  </a:gs>
                </a:gsLst>
                <a:path path="shape">
                  <a:fillToRect l="50000" t="50000" r="50000" b="50000"/>
                </a:path>
              </a:gra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sz="2000">
                  <a:solidFill>
                    <a:schemeClr val="bg1"/>
                  </a:solidFill>
                </a:endParaRPr>
              </a:p>
            </p:txBody>
          </p:sp>
          <p:sp>
            <p:nvSpPr>
              <p:cNvPr id="2117" name="Oval 69"/>
              <p:cNvSpPr>
                <a:spLocks noChangeArrowheads="1"/>
              </p:cNvSpPr>
              <p:nvPr/>
            </p:nvSpPr>
            <p:spPr bwMode="auto">
              <a:xfrm>
                <a:off x="3456" y="4608"/>
                <a:ext cx="288" cy="288"/>
              </a:xfrm>
              <a:prstGeom prst="ellipse">
                <a:avLst/>
              </a:prstGeom>
              <a:gradFill rotWithShape="0">
                <a:gsLst>
                  <a:gs pos="0">
                    <a:srgbClr val="FFFFFF"/>
                  </a:gs>
                  <a:gs pos="100000">
                    <a:srgbClr val="FFFFFF">
                      <a:gamma/>
                      <a:shade val="48627"/>
                      <a:invGamma/>
                    </a:srgbClr>
                  </a:gs>
                </a:gsLst>
                <a:path path="shape">
                  <a:fillToRect l="50000" t="50000" r="50000" b="50000"/>
                </a:path>
              </a:gra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sz="2000">
                  <a:solidFill>
                    <a:schemeClr val="bg1"/>
                  </a:solidFill>
                </a:endParaRPr>
              </a:p>
            </p:txBody>
          </p:sp>
          <p:sp>
            <p:nvSpPr>
              <p:cNvPr id="2118" name="Oval 70"/>
              <p:cNvSpPr>
                <a:spLocks noChangeArrowheads="1"/>
              </p:cNvSpPr>
              <p:nvPr/>
            </p:nvSpPr>
            <p:spPr bwMode="auto">
              <a:xfrm>
                <a:off x="4752" y="5040"/>
                <a:ext cx="288" cy="288"/>
              </a:xfrm>
              <a:prstGeom prst="ellipse">
                <a:avLst/>
              </a:prstGeom>
              <a:gradFill rotWithShape="0">
                <a:gsLst>
                  <a:gs pos="0">
                    <a:srgbClr val="FFFFFF"/>
                  </a:gs>
                  <a:gs pos="100000">
                    <a:srgbClr val="FFFFFF">
                      <a:gamma/>
                      <a:shade val="48627"/>
                      <a:invGamma/>
                    </a:srgbClr>
                  </a:gs>
                </a:gsLst>
                <a:path path="shape">
                  <a:fillToRect l="50000" t="50000" r="50000" b="50000"/>
                </a:path>
              </a:gra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sz="2000">
                  <a:solidFill>
                    <a:schemeClr val="bg1"/>
                  </a:solidFill>
                </a:endParaRPr>
              </a:p>
            </p:txBody>
          </p:sp>
          <p:sp>
            <p:nvSpPr>
              <p:cNvPr id="2119" name="Oval 71"/>
              <p:cNvSpPr>
                <a:spLocks noChangeArrowheads="1"/>
              </p:cNvSpPr>
              <p:nvPr/>
            </p:nvSpPr>
            <p:spPr bwMode="auto">
              <a:xfrm>
                <a:off x="3312" y="5184"/>
                <a:ext cx="288" cy="288"/>
              </a:xfrm>
              <a:prstGeom prst="ellipse">
                <a:avLst/>
              </a:prstGeom>
              <a:gradFill rotWithShape="0">
                <a:gsLst>
                  <a:gs pos="0">
                    <a:srgbClr val="FFFFFF"/>
                  </a:gs>
                  <a:gs pos="100000">
                    <a:srgbClr val="FFFFFF">
                      <a:gamma/>
                      <a:shade val="48627"/>
                      <a:invGamma/>
                    </a:srgbClr>
                  </a:gs>
                </a:gsLst>
                <a:path path="shape">
                  <a:fillToRect l="50000" t="50000" r="50000" b="50000"/>
                </a:path>
              </a:gra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sz="2000">
                  <a:solidFill>
                    <a:schemeClr val="bg1"/>
                  </a:solidFill>
                </a:endParaRPr>
              </a:p>
            </p:txBody>
          </p:sp>
          <p:sp>
            <p:nvSpPr>
              <p:cNvPr id="2120" name="Oval 72"/>
              <p:cNvSpPr>
                <a:spLocks noChangeArrowheads="1"/>
              </p:cNvSpPr>
              <p:nvPr/>
            </p:nvSpPr>
            <p:spPr bwMode="auto">
              <a:xfrm>
                <a:off x="3744" y="5616"/>
                <a:ext cx="288" cy="288"/>
              </a:xfrm>
              <a:prstGeom prst="ellipse">
                <a:avLst/>
              </a:prstGeom>
              <a:gradFill rotWithShape="0">
                <a:gsLst>
                  <a:gs pos="0">
                    <a:srgbClr val="FFFFFF"/>
                  </a:gs>
                  <a:gs pos="100000">
                    <a:srgbClr val="FFFFFF">
                      <a:gamma/>
                      <a:shade val="48627"/>
                      <a:invGamma/>
                    </a:srgbClr>
                  </a:gs>
                </a:gsLst>
                <a:path path="shape">
                  <a:fillToRect l="50000" t="50000" r="50000" b="50000"/>
                </a:path>
              </a:gra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sz="2000">
                  <a:solidFill>
                    <a:schemeClr val="bg1"/>
                  </a:solidFill>
                </a:endParaRPr>
              </a:p>
            </p:txBody>
          </p:sp>
          <p:sp>
            <p:nvSpPr>
              <p:cNvPr id="2121" name="Oval 73"/>
              <p:cNvSpPr>
                <a:spLocks noChangeArrowheads="1"/>
              </p:cNvSpPr>
              <p:nvPr/>
            </p:nvSpPr>
            <p:spPr bwMode="auto">
              <a:xfrm>
                <a:off x="4464" y="5616"/>
                <a:ext cx="288" cy="288"/>
              </a:xfrm>
              <a:prstGeom prst="ellipse">
                <a:avLst/>
              </a:prstGeom>
              <a:gradFill rotWithShape="0">
                <a:gsLst>
                  <a:gs pos="0">
                    <a:srgbClr val="FFFFFF"/>
                  </a:gs>
                  <a:gs pos="100000">
                    <a:srgbClr val="FFFFFF">
                      <a:gamma/>
                      <a:shade val="48627"/>
                      <a:invGamma/>
                    </a:srgbClr>
                  </a:gs>
                </a:gsLst>
                <a:path path="shape">
                  <a:fillToRect l="50000" t="50000" r="50000" b="50000"/>
                </a:path>
              </a:gra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sz="2000">
                  <a:solidFill>
                    <a:schemeClr val="bg1"/>
                  </a:solidFill>
                </a:endParaRPr>
              </a:p>
            </p:txBody>
          </p:sp>
          <p:sp>
            <p:nvSpPr>
              <p:cNvPr id="2122" name="Line 74"/>
              <p:cNvSpPr>
                <a:spLocks noChangeShapeType="1"/>
              </p:cNvSpPr>
              <p:nvPr/>
            </p:nvSpPr>
            <p:spPr bwMode="auto">
              <a:xfrm>
                <a:off x="4176" y="4608"/>
                <a:ext cx="0" cy="288"/>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sz="2000">
                  <a:solidFill>
                    <a:schemeClr val="bg1"/>
                  </a:solidFill>
                </a:endParaRPr>
              </a:p>
            </p:txBody>
          </p:sp>
        </p:grpSp>
        <p:sp>
          <p:nvSpPr>
            <p:cNvPr id="2123" name="Oval 75"/>
            <p:cNvSpPr>
              <a:spLocks noChangeArrowheads="1"/>
            </p:cNvSpPr>
            <p:nvPr/>
          </p:nvSpPr>
          <p:spPr bwMode="auto">
            <a:xfrm>
              <a:off x="2129" y="3612"/>
              <a:ext cx="371" cy="379"/>
            </a:xfrm>
            <a:prstGeom prst="ellipse">
              <a:avLst/>
            </a:prstGeom>
            <a:gradFill rotWithShape="0">
              <a:gsLst>
                <a:gs pos="0">
                  <a:srgbClr val="FFFFFF"/>
                </a:gs>
                <a:gs pos="100000">
                  <a:srgbClr val="FFFFFF">
                    <a:gamma/>
                    <a:shade val="46275"/>
                    <a:invGamma/>
                  </a:srgbClr>
                </a:gs>
              </a:gsLst>
              <a:path path="shape">
                <a:fillToRect l="50000" t="50000" r="50000" b="50000"/>
              </a:path>
            </a:gradFill>
            <a:ln w="9525">
              <a:noFill/>
              <a:round/>
              <a:headEnd/>
              <a:tailEnd/>
            </a:ln>
          </p:spPr>
          <p:txBody>
            <a:bodyPr vert="horz" wrap="square" lIns="91440" tIns="45720" rIns="91440" bIns="45720" numCol="1" anchor="t" anchorCtr="0" compatLnSpc="1">
              <a:prstTxWarp prst="textNoShape">
                <a:avLst/>
              </a:prstTxWarp>
            </a:bodyPr>
            <a:lstStyle/>
            <a:p>
              <a:endParaRPr lang="en-GB" sz="2000">
                <a:solidFill>
                  <a:schemeClr val="bg1"/>
                </a:solidFill>
              </a:endParaRPr>
            </a:p>
          </p:txBody>
        </p:sp>
        <p:grpSp>
          <p:nvGrpSpPr>
            <p:cNvPr id="2124" name="Group 76"/>
            <p:cNvGrpSpPr>
              <a:grpSpLocks/>
            </p:cNvGrpSpPr>
            <p:nvPr/>
          </p:nvGrpSpPr>
          <p:grpSpPr bwMode="auto">
            <a:xfrm>
              <a:off x="1574" y="4370"/>
              <a:ext cx="1111" cy="1042"/>
              <a:chOff x="5040" y="3744"/>
              <a:chExt cx="1728" cy="1584"/>
            </a:xfrm>
          </p:grpSpPr>
          <p:sp>
            <p:nvSpPr>
              <p:cNvPr id="2125" name="Line 77"/>
              <p:cNvSpPr>
                <a:spLocks noChangeShapeType="1"/>
              </p:cNvSpPr>
              <p:nvPr/>
            </p:nvSpPr>
            <p:spPr bwMode="auto">
              <a:xfrm flipH="1">
                <a:off x="5904" y="4032"/>
                <a:ext cx="576" cy="576"/>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sz="2000">
                  <a:solidFill>
                    <a:schemeClr val="bg1"/>
                  </a:solidFill>
                </a:endParaRPr>
              </a:p>
            </p:txBody>
          </p:sp>
          <p:sp>
            <p:nvSpPr>
              <p:cNvPr id="2126" name="Line 78"/>
              <p:cNvSpPr>
                <a:spLocks noChangeShapeType="1"/>
              </p:cNvSpPr>
              <p:nvPr/>
            </p:nvSpPr>
            <p:spPr bwMode="auto">
              <a:xfrm>
                <a:off x="5328" y="4176"/>
                <a:ext cx="576" cy="432"/>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sz="2000">
                  <a:solidFill>
                    <a:schemeClr val="bg1"/>
                  </a:solidFill>
                </a:endParaRPr>
              </a:p>
            </p:txBody>
          </p:sp>
          <p:sp>
            <p:nvSpPr>
              <p:cNvPr id="2127" name="Line 79"/>
              <p:cNvSpPr>
                <a:spLocks noChangeShapeType="1"/>
              </p:cNvSpPr>
              <p:nvPr/>
            </p:nvSpPr>
            <p:spPr bwMode="auto">
              <a:xfrm flipV="1">
                <a:off x="5184" y="4608"/>
                <a:ext cx="720" cy="144"/>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sz="2000">
                  <a:solidFill>
                    <a:schemeClr val="bg1"/>
                  </a:solidFill>
                </a:endParaRPr>
              </a:p>
            </p:txBody>
          </p:sp>
          <p:sp>
            <p:nvSpPr>
              <p:cNvPr id="2128" name="Line 80"/>
              <p:cNvSpPr>
                <a:spLocks noChangeShapeType="1"/>
              </p:cNvSpPr>
              <p:nvPr/>
            </p:nvSpPr>
            <p:spPr bwMode="auto">
              <a:xfrm flipV="1">
                <a:off x="5616" y="4608"/>
                <a:ext cx="288" cy="576"/>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sz="2000">
                  <a:solidFill>
                    <a:schemeClr val="bg1"/>
                  </a:solidFill>
                </a:endParaRPr>
              </a:p>
            </p:txBody>
          </p:sp>
          <p:sp>
            <p:nvSpPr>
              <p:cNvPr id="2129" name="Line 81"/>
              <p:cNvSpPr>
                <a:spLocks noChangeShapeType="1"/>
              </p:cNvSpPr>
              <p:nvPr/>
            </p:nvSpPr>
            <p:spPr bwMode="auto">
              <a:xfrm flipH="1" flipV="1">
                <a:off x="5904" y="4608"/>
                <a:ext cx="432" cy="576"/>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sz="2000">
                  <a:solidFill>
                    <a:schemeClr val="bg1"/>
                  </a:solidFill>
                </a:endParaRPr>
              </a:p>
            </p:txBody>
          </p:sp>
          <p:sp>
            <p:nvSpPr>
              <p:cNvPr id="2130" name="Line 82"/>
              <p:cNvSpPr>
                <a:spLocks noChangeShapeType="1"/>
              </p:cNvSpPr>
              <p:nvPr/>
            </p:nvSpPr>
            <p:spPr bwMode="auto">
              <a:xfrm flipH="1">
                <a:off x="6048" y="4608"/>
                <a:ext cx="576" cy="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sz="2000">
                  <a:solidFill>
                    <a:schemeClr val="bg1"/>
                  </a:solidFill>
                </a:endParaRPr>
              </a:p>
            </p:txBody>
          </p:sp>
          <p:sp>
            <p:nvSpPr>
              <p:cNvPr id="2131" name="Oval 83"/>
              <p:cNvSpPr>
                <a:spLocks noChangeArrowheads="1"/>
              </p:cNvSpPr>
              <p:nvPr/>
            </p:nvSpPr>
            <p:spPr bwMode="auto">
              <a:xfrm>
                <a:off x="5616" y="4320"/>
                <a:ext cx="576" cy="576"/>
              </a:xfrm>
              <a:prstGeom prst="ellipse">
                <a:avLst/>
              </a:prstGeom>
              <a:gradFill rotWithShape="0">
                <a:gsLst>
                  <a:gs pos="0">
                    <a:srgbClr val="FFFFFF"/>
                  </a:gs>
                  <a:gs pos="100000">
                    <a:srgbClr val="FFFFFF">
                      <a:gamma/>
                      <a:shade val="46275"/>
                      <a:invGamma/>
                    </a:srgbClr>
                  </a:gs>
                </a:gsLst>
                <a:path path="shape">
                  <a:fillToRect l="50000" t="50000" r="50000" b="50000"/>
                </a:path>
              </a:gradFill>
              <a:ln w="9525">
                <a:noFill/>
                <a:round/>
                <a:headEnd/>
                <a:tailEnd/>
              </a:ln>
            </p:spPr>
            <p:txBody>
              <a:bodyPr vert="horz" wrap="square" lIns="91440" tIns="45720" rIns="91440" bIns="45720" numCol="1" anchor="t" anchorCtr="0" compatLnSpc="1">
                <a:prstTxWarp prst="textNoShape">
                  <a:avLst/>
                </a:prstTxWarp>
              </a:bodyPr>
              <a:lstStyle/>
              <a:p>
                <a:endParaRPr lang="en-GB" sz="2000">
                  <a:solidFill>
                    <a:schemeClr val="bg1"/>
                  </a:solidFill>
                </a:endParaRPr>
              </a:p>
            </p:txBody>
          </p:sp>
          <p:sp>
            <p:nvSpPr>
              <p:cNvPr id="2132" name="Oval 84"/>
              <p:cNvSpPr>
                <a:spLocks noChangeArrowheads="1"/>
              </p:cNvSpPr>
              <p:nvPr/>
            </p:nvSpPr>
            <p:spPr bwMode="auto">
              <a:xfrm>
                <a:off x="5760" y="3744"/>
                <a:ext cx="288" cy="288"/>
              </a:xfrm>
              <a:prstGeom prst="ellipse">
                <a:avLst/>
              </a:prstGeom>
              <a:gradFill rotWithShape="0">
                <a:gsLst>
                  <a:gs pos="0">
                    <a:srgbClr val="FFFFFF"/>
                  </a:gs>
                  <a:gs pos="100000">
                    <a:srgbClr val="FFFFFF">
                      <a:gamma/>
                      <a:shade val="48627"/>
                      <a:invGamma/>
                    </a:srgbClr>
                  </a:gs>
                </a:gsLst>
                <a:path path="shape">
                  <a:fillToRect l="50000" t="50000" r="50000" b="50000"/>
                </a:path>
              </a:gra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sz="2000">
                  <a:solidFill>
                    <a:schemeClr val="bg1"/>
                  </a:solidFill>
                </a:endParaRPr>
              </a:p>
            </p:txBody>
          </p:sp>
          <p:sp>
            <p:nvSpPr>
              <p:cNvPr id="2133" name="Oval 85"/>
              <p:cNvSpPr>
                <a:spLocks noChangeArrowheads="1"/>
              </p:cNvSpPr>
              <p:nvPr/>
            </p:nvSpPr>
            <p:spPr bwMode="auto">
              <a:xfrm>
                <a:off x="6336" y="3888"/>
                <a:ext cx="288" cy="288"/>
              </a:xfrm>
              <a:prstGeom prst="ellipse">
                <a:avLst/>
              </a:prstGeom>
              <a:gradFill rotWithShape="0">
                <a:gsLst>
                  <a:gs pos="0">
                    <a:srgbClr val="FFFFFF"/>
                  </a:gs>
                  <a:gs pos="100000">
                    <a:srgbClr val="FFFFFF">
                      <a:gamma/>
                      <a:shade val="48627"/>
                      <a:invGamma/>
                    </a:srgbClr>
                  </a:gs>
                </a:gsLst>
                <a:path path="shape">
                  <a:fillToRect l="50000" t="50000" r="50000" b="50000"/>
                </a:path>
              </a:gra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sz="2000">
                  <a:solidFill>
                    <a:schemeClr val="bg1"/>
                  </a:solidFill>
                </a:endParaRPr>
              </a:p>
            </p:txBody>
          </p:sp>
          <p:sp>
            <p:nvSpPr>
              <p:cNvPr id="2134" name="Oval 86"/>
              <p:cNvSpPr>
                <a:spLocks noChangeArrowheads="1"/>
              </p:cNvSpPr>
              <p:nvPr/>
            </p:nvSpPr>
            <p:spPr bwMode="auto">
              <a:xfrm>
                <a:off x="5184" y="4032"/>
                <a:ext cx="288" cy="288"/>
              </a:xfrm>
              <a:prstGeom prst="ellipse">
                <a:avLst/>
              </a:prstGeom>
              <a:gradFill rotWithShape="0">
                <a:gsLst>
                  <a:gs pos="0">
                    <a:srgbClr val="FFFFFF"/>
                  </a:gs>
                  <a:gs pos="100000">
                    <a:srgbClr val="FFFFFF">
                      <a:gamma/>
                      <a:shade val="48627"/>
                      <a:invGamma/>
                    </a:srgbClr>
                  </a:gs>
                </a:gsLst>
                <a:path path="shape">
                  <a:fillToRect l="50000" t="50000" r="50000" b="50000"/>
                </a:path>
              </a:gra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sz="2000">
                  <a:solidFill>
                    <a:schemeClr val="bg1"/>
                  </a:solidFill>
                </a:endParaRPr>
              </a:p>
            </p:txBody>
          </p:sp>
          <p:sp>
            <p:nvSpPr>
              <p:cNvPr id="2135" name="Oval 87"/>
              <p:cNvSpPr>
                <a:spLocks noChangeArrowheads="1"/>
              </p:cNvSpPr>
              <p:nvPr/>
            </p:nvSpPr>
            <p:spPr bwMode="auto">
              <a:xfrm>
                <a:off x="6480" y="4464"/>
                <a:ext cx="288" cy="288"/>
              </a:xfrm>
              <a:prstGeom prst="ellipse">
                <a:avLst/>
              </a:prstGeom>
              <a:gradFill rotWithShape="0">
                <a:gsLst>
                  <a:gs pos="0">
                    <a:srgbClr val="FFFFFF"/>
                  </a:gs>
                  <a:gs pos="100000">
                    <a:srgbClr val="FFFFFF">
                      <a:gamma/>
                      <a:shade val="48627"/>
                      <a:invGamma/>
                    </a:srgbClr>
                  </a:gs>
                </a:gsLst>
                <a:path path="shape">
                  <a:fillToRect l="50000" t="50000" r="50000" b="50000"/>
                </a:path>
              </a:gra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sz="2000">
                  <a:solidFill>
                    <a:schemeClr val="bg1"/>
                  </a:solidFill>
                </a:endParaRPr>
              </a:p>
            </p:txBody>
          </p:sp>
          <p:sp>
            <p:nvSpPr>
              <p:cNvPr id="2136" name="Oval 88"/>
              <p:cNvSpPr>
                <a:spLocks noChangeArrowheads="1"/>
              </p:cNvSpPr>
              <p:nvPr/>
            </p:nvSpPr>
            <p:spPr bwMode="auto">
              <a:xfrm>
                <a:off x="5040" y="4608"/>
                <a:ext cx="288" cy="288"/>
              </a:xfrm>
              <a:prstGeom prst="ellipse">
                <a:avLst/>
              </a:prstGeom>
              <a:gradFill rotWithShape="0">
                <a:gsLst>
                  <a:gs pos="0">
                    <a:srgbClr val="FFFFFF"/>
                  </a:gs>
                  <a:gs pos="100000">
                    <a:srgbClr val="FFFFFF">
                      <a:gamma/>
                      <a:shade val="48627"/>
                      <a:invGamma/>
                    </a:srgbClr>
                  </a:gs>
                </a:gsLst>
                <a:path path="shape">
                  <a:fillToRect l="50000" t="50000" r="50000" b="50000"/>
                </a:path>
              </a:gra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sz="2000">
                  <a:solidFill>
                    <a:schemeClr val="bg1"/>
                  </a:solidFill>
                </a:endParaRPr>
              </a:p>
            </p:txBody>
          </p:sp>
          <p:sp>
            <p:nvSpPr>
              <p:cNvPr id="2137" name="Oval 89"/>
              <p:cNvSpPr>
                <a:spLocks noChangeArrowheads="1"/>
              </p:cNvSpPr>
              <p:nvPr/>
            </p:nvSpPr>
            <p:spPr bwMode="auto">
              <a:xfrm>
                <a:off x="5472" y="5040"/>
                <a:ext cx="288" cy="288"/>
              </a:xfrm>
              <a:prstGeom prst="ellipse">
                <a:avLst/>
              </a:prstGeom>
              <a:gradFill rotWithShape="0">
                <a:gsLst>
                  <a:gs pos="0">
                    <a:srgbClr val="FFFFFF"/>
                  </a:gs>
                  <a:gs pos="100000">
                    <a:srgbClr val="FFFFFF">
                      <a:gamma/>
                      <a:shade val="48627"/>
                      <a:invGamma/>
                    </a:srgbClr>
                  </a:gs>
                </a:gsLst>
                <a:path path="shape">
                  <a:fillToRect l="50000" t="50000" r="50000" b="50000"/>
                </a:path>
              </a:gra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sz="2000">
                  <a:solidFill>
                    <a:schemeClr val="bg1"/>
                  </a:solidFill>
                </a:endParaRPr>
              </a:p>
            </p:txBody>
          </p:sp>
          <p:sp>
            <p:nvSpPr>
              <p:cNvPr id="2138" name="Oval 90"/>
              <p:cNvSpPr>
                <a:spLocks noChangeArrowheads="1"/>
              </p:cNvSpPr>
              <p:nvPr/>
            </p:nvSpPr>
            <p:spPr bwMode="auto">
              <a:xfrm>
                <a:off x="6192" y="5040"/>
                <a:ext cx="288" cy="288"/>
              </a:xfrm>
              <a:prstGeom prst="ellipse">
                <a:avLst/>
              </a:prstGeom>
              <a:gradFill rotWithShape="0">
                <a:gsLst>
                  <a:gs pos="0">
                    <a:srgbClr val="FFFFFF"/>
                  </a:gs>
                  <a:gs pos="100000">
                    <a:srgbClr val="FFFFFF">
                      <a:gamma/>
                      <a:shade val="48627"/>
                      <a:invGamma/>
                    </a:srgbClr>
                  </a:gs>
                </a:gsLst>
                <a:path path="shape">
                  <a:fillToRect l="50000" t="50000" r="50000" b="50000"/>
                </a:path>
              </a:gra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sz="2000">
                  <a:solidFill>
                    <a:schemeClr val="bg1"/>
                  </a:solidFill>
                </a:endParaRPr>
              </a:p>
            </p:txBody>
          </p:sp>
          <p:sp>
            <p:nvSpPr>
              <p:cNvPr id="2139" name="Line 91"/>
              <p:cNvSpPr>
                <a:spLocks noChangeShapeType="1"/>
              </p:cNvSpPr>
              <p:nvPr/>
            </p:nvSpPr>
            <p:spPr bwMode="auto">
              <a:xfrm>
                <a:off x="5904" y="4032"/>
                <a:ext cx="0" cy="288"/>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sz="2000">
                  <a:solidFill>
                    <a:schemeClr val="bg1"/>
                  </a:solidFill>
                </a:endParaRPr>
              </a:p>
            </p:txBody>
          </p:sp>
        </p:grpSp>
        <p:grpSp>
          <p:nvGrpSpPr>
            <p:cNvPr id="2140" name="Group 92"/>
            <p:cNvGrpSpPr>
              <a:grpSpLocks/>
            </p:cNvGrpSpPr>
            <p:nvPr/>
          </p:nvGrpSpPr>
          <p:grpSpPr bwMode="auto">
            <a:xfrm>
              <a:off x="2315" y="5317"/>
              <a:ext cx="1110" cy="1042"/>
              <a:chOff x="5040" y="3744"/>
              <a:chExt cx="1728" cy="1584"/>
            </a:xfrm>
          </p:grpSpPr>
          <p:sp>
            <p:nvSpPr>
              <p:cNvPr id="2141" name="Line 93"/>
              <p:cNvSpPr>
                <a:spLocks noChangeShapeType="1"/>
              </p:cNvSpPr>
              <p:nvPr/>
            </p:nvSpPr>
            <p:spPr bwMode="auto">
              <a:xfrm flipH="1">
                <a:off x="5904" y="4032"/>
                <a:ext cx="576" cy="576"/>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sz="2000">
                  <a:solidFill>
                    <a:schemeClr val="bg1"/>
                  </a:solidFill>
                </a:endParaRPr>
              </a:p>
            </p:txBody>
          </p:sp>
          <p:sp>
            <p:nvSpPr>
              <p:cNvPr id="2142" name="Line 94"/>
              <p:cNvSpPr>
                <a:spLocks noChangeShapeType="1"/>
              </p:cNvSpPr>
              <p:nvPr/>
            </p:nvSpPr>
            <p:spPr bwMode="auto">
              <a:xfrm>
                <a:off x="5328" y="4176"/>
                <a:ext cx="576" cy="432"/>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sz="2000">
                  <a:solidFill>
                    <a:schemeClr val="bg1"/>
                  </a:solidFill>
                </a:endParaRPr>
              </a:p>
            </p:txBody>
          </p:sp>
          <p:sp>
            <p:nvSpPr>
              <p:cNvPr id="2143" name="Line 95"/>
              <p:cNvSpPr>
                <a:spLocks noChangeShapeType="1"/>
              </p:cNvSpPr>
              <p:nvPr/>
            </p:nvSpPr>
            <p:spPr bwMode="auto">
              <a:xfrm flipV="1">
                <a:off x="5184" y="4608"/>
                <a:ext cx="720" cy="144"/>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sz="2000">
                  <a:solidFill>
                    <a:schemeClr val="bg1"/>
                  </a:solidFill>
                </a:endParaRPr>
              </a:p>
            </p:txBody>
          </p:sp>
          <p:sp>
            <p:nvSpPr>
              <p:cNvPr id="2144" name="Line 96"/>
              <p:cNvSpPr>
                <a:spLocks noChangeShapeType="1"/>
              </p:cNvSpPr>
              <p:nvPr/>
            </p:nvSpPr>
            <p:spPr bwMode="auto">
              <a:xfrm flipV="1">
                <a:off x="5616" y="4608"/>
                <a:ext cx="288" cy="576"/>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sz="2000">
                  <a:solidFill>
                    <a:schemeClr val="bg1"/>
                  </a:solidFill>
                </a:endParaRPr>
              </a:p>
            </p:txBody>
          </p:sp>
          <p:sp>
            <p:nvSpPr>
              <p:cNvPr id="2145" name="Line 97"/>
              <p:cNvSpPr>
                <a:spLocks noChangeShapeType="1"/>
              </p:cNvSpPr>
              <p:nvPr/>
            </p:nvSpPr>
            <p:spPr bwMode="auto">
              <a:xfrm flipH="1" flipV="1">
                <a:off x="5904" y="4608"/>
                <a:ext cx="432" cy="576"/>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sz="2000">
                  <a:solidFill>
                    <a:schemeClr val="bg1"/>
                  </a:solidFill>
                </a:endParaRPr>
              </a:p>
            </p:txBody>
          </p:sp>
          <p:sp>
            <p:nvSpPr>
              <p:cNvPr id="2146" name="Line 98"/>
              <p:cNvSpPr>
                <a:spLocks noChangeShapeType="1"/>
              </p:cNvSpPr>
              <p:nvPr/>
            </p:nvSpPr>
            <p:spPr bwMode="auto">
              <a:xfrm flipH="1">
                <a:off x="6048" y="4608"/>
                <a:ext cx="576" cy="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sz="2000">
                  <a:solidFill>
                    <a:schemeClr val="bg1"/>
                  </a:solidFill>
                </a:endParaRPr>
              </a:p>
            </p:txBody>
          </p:sp>
          <p:sp>
            <p:nvSpPr>
              <p:cNvPr id="2147" name="Oval 99"/>
              <p:cNvSpPr>
                <a:spLocks noChangeArrowheads="1"/>
              </p:cNvSpPr>
              <p:nvPr/>
            </p:nvSpPr>
            <p:spPr bwMode="auto">
              <a:xfrm>
                <a:off x="5616" y="4320"/>
                <a:ext cx="576" cy="576"/>
              </a:xfrm>
              <a:prstGeom prst="ellipse">
                <a:avLst/>
              </a:prstGeom>
              <a:gradFill rotWithShape="0">
                <a:gsLst>
                  <a:gs pos="0">
                    <a:srgbClr val="FFFFFF"/>
                  </a:gs>
                  <a:gs pos="100000">
                    <a:srgbClr val="FFFFFF">
                      <a:gamma/>
                      <a:shade val="46275"/>
                      <a:invGamma/>
                    </a:srgbClr>
                  </a:gs>
                </a:gsLst>
                <a:path path="shape">
                  <a:fillToRect l="50000" t="50000" r="50000" b="50000"/>
                </a:path>
              </a:gradFill>
              <a:ln w="9525">
                <a:noFill/>
                <a:round/>
                <a:headEnd/>
                <a:tailEnd/>
              </a:ln>
            </p:spPr>
            <p:txBody>
              <a:bodyPr vert="horz" wrap="square" lIns="91440" tIns="45720" rIns="91440" bIns="45720" numCol="1" anchor="t" anchorCtr="0" compatLnSpc="1">
                <a:prstTxWarp prst="textNoShape">
                  <a:avLst/>
                </a:prstTxWarp>
              </a:bodyPr>
              <a:lstStyle/>
              <a:p>
                <a:endParaRPr lang="en-GB" sz="2000">
                  <a:solidFill>
                    <a:schemeClr val="bg1"/>
                  </a:solidFill>
                </a:endParaRPr>
              </a:p>
            </p:txBody>
          </p:sp>
          <p:sp>
            <p:nvSpPr>
              <p:cNvPr id="2148" name="Oval 100"/>
              <p:cNvSpPr>
                <a:spLocks noChangeArrowheads="1"/>
              </p:cNvSpPr>
              <p:nvPr/>
            </p:nvSpPr>
            <p:spPr bwMode="auto">
              <a:xfrm>
                <a:off x="5760" y="3744"/>
                <a:ext cx="288" cy="288"/>
              </a:xfrm>
              <a:prstGeom prst="ellipse">
                <a:avLst/>
              </a:prstGeom>
              <a:gradFill rotWithShape="0">
                <a:gsLst>
                  <a:gs pos="0">
                    <a:srgbClr val="FFFFFF"/>
                  </a:gs>
                  <a:gs pos="100000">
                    <a:srgbClr val="FFFFFF">
                      <a:gamma/>
                      <a:shade val="48627"/>
                      <a:invGamma/>
                    </a:srgbClr>
                  </a:gs>
                </a:gsLst>
                <a:path path="shape">
                  <a:fillToRect l="50000" t="50000" r="50000" b="50000"/>
                </a:path>
              </a:gra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sz="2000">
                  <a:solidFill>
                    <a:schemeClr val="bg1"/>
                  </a:solidFill>
                </a:endParaRPr>
              </a:p>
            </p:txBody>
          </p:sp>
          <p:sp>
            <p:nvSpPr>
              <p:cNvPr id="2149" name="Oval 101"/>
              <p:cNvSpPr>
                <a:spLocks noChangeArrowheads="1"/>
              </p:cNvSpPr>
              <p:nvPr/>
            </p:nvSpPr>
            <p:spPr bwMode="auto">
              <a:xfrm>
                <a:off x="6336" y="3888"/>
                <a:ext cx="288" cy="288"/>
              </a:xfrm>
              <a:prstGeom prst="ellipse">
                <a:avLst/>
              </a:prstGeom>
              <a:gradFill rotWithShape="0">
                <a:gsLst>
                  <a:gs pos="0">
                    <a:srgbClr val="FFFFFF"/>
                  </a:gs>
                  <a:gs pos="100000">
                    <a:srgbClr val="FFFFFF">
                      <a:gamma/>
                      <a:shade val="48627"/>
                      <a:invGamma/>
                    </a:srgbClr>
                  </a:gs>
                </a:gsLst>
                <a:path path="shape">
                  <a:fillToRect l="50000" t="50000" r="50000" b="50000"/>
                </a:path>
              </a:gra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sz="2000">
                  <a:solidFill>
                    <a:schemeClr val="bg1"/>
                  </a:solidFill>
                </a:endParaRPr>
              </a:p>
            </p:txBody>
          </p:sp>
          <p:sp>
            <p:nvSpPr>
              <p:cNvPr id="2150" name="Oval 102"/>
              <p:cNvSpPr>
                <a:spLocks noChangeArrowheads="1"/>
              </p:cNvSpPr>
              <p:nvPr/>
            </p:nvSpPr>
            <p:spPr bwMode="auto">
              <a:xfrm>
                <a:off x="5184" y="4032"/>
                <a:ext cx="288" cy="288"/>
              </a:xfrm>
              <a:prstGeom prst="ellipse">
                <a:avLst/>
              </a:prstGeom>
              <a:gradFill rotWithShape="0">
                <a:gsLst>
                  <a:gs pos="0">
                    <a:srgbClr val="FFFFFF"/>
                  </a:gs>
                  <a:gs pos="100000">
                    <a:srgbClr val="FFFFFF">
                      <a:gamma/>
                      <a:shade val="48627"/>
                      <a:invGamma/>
                    </a:srgbClr>
                  </a:gs>
                </a:gsLst>
                <a:path path="shape">
                  <a:fillToRect l="50000" t="50000" r="50000" b="50000"/>
                </a:path>
              </a:gra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sz="2000">
                  <a:solidFill>
                    <a:schemeClr val="bg1"/>
                  </a:solidFill>
                </a:endParaRPr>
              </a:p>
            </p:txBody>
          </p:sp>
          <p:sp>
            <p:nvSpPr>
              <p:cNvPr id="2151" name="Oval 103"/>
              <p:cNvSpPr>
                <a:spLocks noChangeArrowheads="1"/>
              </p:cNvSpPr>
              <p:nvPr/>
            </p:nvSpPr>
            <p:spPr bwMode="auto">
              <a:xfrm>
                <a:off x="6480" y="4464"/>
                <a:ext cx="288" cy="288"/>
              </a:xfrm>
              <a:prstGeom prst="ellipse">
                <a:avLst/>
              </a:prstGeom>
              <a:gradFill rotWithShape="0">
                <a:gsLst>
                  <a:gs pos="0">
                    <a:srgbClr val="FFFFFF"/>
                  </a:gs>
                  <a:gs pos="100000">
                    <a:srgbClr val="FFFFFF">
                      <a:gamma/>
                      <a:shade val="48627"/>
                      <a:invGamma/>
                    </a:srgbClr>
                  </a:gs>
                </a:gsLst>
                <a:path path="shape">
                  <a:fillToRect l="50000" t="50000" r="50000" b="50000"/>
                </a:path>
              </a:gra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sz="2000">
                  <a:solidFill>
                    <a:schemeClr val="bg1"/>
                  </a:solidFill>
                </a:endParaRPr>
              </a:p>
            </p:txBody>
          </p:sp>
          <p:sp>
            <p:nvSpPr>
              <p:cNvPr id="2152" name="Oval 104"/>
              <p:cNvSpPr>
                <a:spLocks noChangeArrowheads="1"/>
              </p:cNvSpPr>
              <p:nvPr/>
            </p:nvSpPr>
            <p:spPr bwMode="auto">
              <a:xfrm>
                <a:off x="5040" y="4608"/>
                <a:ext cx="288" cy="288"/>
              </a:xfrm>
              <a:prstGeom prst="ellipse">
                <a:avLst/>
              </a:prstGeom>
              <a:gradFill rotWithShape="0">
                <a:gsLst>
                  <a:gs pos="0">
                    <a:srgbClr val="FFFFFF"/>
                  </a:gs>
                  <a:gs pos="100000">
                    <a:srgbClr val="FFFFFF">
                      <a:gamma/>
                      <a:shade val="48627"/>
                      <a:invGamma/>
                    </a:srgbClr>
                  </a:gs>
                </a:gsLst>
                <a:path path="shape">
                  <a:fillToRect l="50000" t="50000" r="50000" b="50000"/>
                </a:path>
              </a:gra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sz="2000">
                  <a:solidFill>
                    <a:schemeClr val="bg1"/>
                  </a:solidFill>
                </a:endParaRPr>
              </a:p>
            </p:txBody>
          </p:sp>
          <p:sp>
            <p:nvSpPr>
              <p:cNvPr id="2153" name="Oval 105"/>
              <p:cNvSpPr>
                <a:spLocks noChangeArrowheads="1"/>
              </p:cNvSpPr>
              <p:nvPr/>
            </p:nvSpPr>
            <p:spPr bwMode="auto">
              <a:xfrm>
                <a:off x="5472" y="5040"/>
                <a:ext cx="288" cy="288"/>
              </a:xfrm>
              <a:prstGeom prst="ellipse">
                <a:avLst/>
              </a:prstGeom>
              <a:gradFill rotWithShape="0">
                <a:gsLst>
                  <a:gs pos="0">
                    <a:srgbClr val="FFFFFF"/>
                  </a:gs>
                  <a:gs pos="100000">
                    <a:srgbClr val="FFFFFF">
                      <a:gamma/>
                      <a:shade val="48627"/>
                      <a:invGamma/>
                    </a:srgbClr>
                  </a:gs>
                </a:gsLst>
                <a:path path="shape">
                  <a:fillToRect l="50000" t="50000" r="50000" b="50000"/>
                </a:path>
              </a:gra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sz="2000">
                  <a:solidFill>
                    <a:schemeClr val="bg1"/>
                  </a:solidFill>
                </a:endParaRPr>
              </a:p>
            </p:txBody>
          </p:sp>
          <p:sp>
            <p:nvSpPr>
              <p:cNvPr id="2154" name="Oval 106"/>
              <p:cNvSpPr>
                <a:spLocks noChangeArrowheads="1"/>
              </p:cNvSpPr>
              <p:nvPr/>
            </p:nvSpPr>
            <p:spPr bwMode="auto">
              <a:xfrm>
                <a:off x="6192" y="5040"/>
                <a:ext cx="288" cy="288"/>
              </a:xfrm>
              <a:prstGeom prst="ellipse">
                <a:avLst/>
              </a:prstGeom>
              <a:gradFill rotWithShape="0">
                <a:gsLst>
                  <a:gs pos="0">
                    <a:srgbClr val="FFFFFF"/>
                  </a:gs>
                  <a:gs pos="100000">
                    <a:srgbClr val="FFFFFF">
                      <a:gamma/>
                      <a:shade val="48627"/>
                      <a:invGamma/>
                    </a:srgbClr>
                  </a:gs>
                </a:gsLst>
                <a:path path="shape">
                  <a:fillToRect l="50000" t="50000" r="50000" b="50000"/>
                </a:path>
              </a:gra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sz="2000">
                  <a:solidFill>
                    <a:schemeClr val="bg1"/>
                  </a:solidFill>
                </a:endParaRPr>
              </a:p>
            </p:txBody>
          </p:sp>
          <p:sp>
            <p:nvSpPr>
              <p:cNvPr id="2155" name="Line 107"/>
              <p:cNvSpPr>
                <a:spLocks noChangeShapeType="1"/>
              </p:cNvSpPr>
              <p:nvPr/>
            </p:nvSpPr>
            <p:spPr bwMode="auto">
              <a:xfrm>
                <a:off x="5904" y="4032"/>
                <a:ext cx="0" cy="288"/>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sz="2000">
                  <a:solidFill>
                    <a:schemeClr val="bg1"/>
                  </a:solidFill>
                </a:endParaRPr>
              </a:p>
            </p:txBody>
          </p:sp>
        </p:grpSp>
        <p:grpSp>
          <p:nvGrpSpPr>
            <p:cNvPr id="2156" name="Group 108"/>
            <p:cNvGrpSpPr>
              <a:grpSpLocks/>
            </p:cNvGrpSpPr>
            <p:nvPr/>
          </p:nvGrpSpPr>
          <p:grpSpPr bwMode="auto">
            <a:xfrm>
              <a:off x="3611" y="5317"/>
              <a:ext cx="1110" cy="1042"/>
              <a:chOff x="5040" y="3744"/>
              <a:chExt cx="1728" cy="1584"/>
            </a:xfrm>
          </p:grpSpPr>
          <p:sp>
            <p:nvSpPr>
              <p:cNvPr id="2157" name="Line 109"/>
              <p:cNvSpPr>
                <a:spLocks noChangeShapeType="1"/>
              </p:cNvSpPr>
              <p:nvPr/>
            </p:nvSpPr>
            <p:spPr bwMode="auto">
              <a:xfrm flipH="1">
                <a:off x="5904" y="4032"/>
                <a:ext cx="576" cy="576"/>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sz="2000">
                  <a:solidFill>
                    <a:schemeClr val="bg1"/>
                  </a:solidFill>
                </a:endParaRPr>
              </a:p>
            </p:txBody>
          </p:sp>
          <p:sp>
            <p:nvSpPr>
              <p:cNvPr id="2158" name="Line 110"/>
              <p:cNvSpPr>
                <a:spLocks noChangeShapeType="1"/>
              </p:cNvSpPr>
              <p:nvPr/>
            </p:nvSpPr>
            <p:spPr bwMode="auto">
              <a:xfrm>
                <a:off x="5328" y="4176"/>
                <a:ext cx="576" cy="432"/>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sz="2000">
                  <a:solidFill>
                    <a:schemeClr val="bg1"/>
                  </a:solidFill>
                </a:endParaRPr>
              </a:p>
            </p:txBody>
          </p:sp>
          <p:sp>
            <p:nvSpPr>
              <p:cNvPr id="2159" name="Line 111"/>
              <p:cNvSpPr>
                <a:spLocks noChangeShapeType="1"/>
              </p:cNvSpPr>
              <p:nvPr/>
            </p:nvSpPr>
            <p:spPr bwMode="auto">
              <a:xfrm flipV="1">
                <a:off x="5184" y="4608"/>
                <a:ext cx="720" cy="144"/>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sz="2000">
                  <a:solidFill>
                    <a:schemeClr val="bg1"/>
                  </a:solidFill>
                </a:endParaRPr>
              </a:p>
            </p:txBody>
          </p:sp>
          <p:sp>
            <p:nvSpPr>
              <p:cNvPr id="2160" name="Line 112"/>
              <p:cNvSpPr>
                <a:spLocks noChangeShapeType="1"/>
              </p:cNvSpPr>
              <p:nvPr/>
            </p:nvSpPr>
            <p:spPr bwMode="auto">
              <a:xfrm flipV="1">
                <a:off x="5616" y="4608"/>
                <a:ext cx="288" cy="576"/>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sz="2000">
                  <a:solidFill>
                    <a:schemeClr val="bg1"/>
                  </a:solidFill>
                </a:endParaRPr>
              </a:p>
            </p:txBody>
          </p:sp>
          <p:sp>
            <p:nvSpPr>
              <p:cNvPr id="2161" name="Line 113"/>
              <p:cNvSpPr>
                <a:spLocks noChangeShapeType="1"/>
              </p:cNvSpPr>
              <p:nvPr/>
            </p:nvSpPr>
            <p:spPr bwMode="auto">
              <a:xfrm flipH="1" flipV="1">
                <a:off x="5904" y="4608"/>
                <a:ext cx="432" cy="576"/>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sz="2000">
                  <a:solidFill>
                    <a:schemeClr val="bg1"/>
                  </a:solidFill>
                </a:endParaRPr>
              </a:p>
            </p:txBody>
          </p:sp>
          <p:sp>
            <p:nvSpPr>
              <p:cNvPr id="2162" name="Line 114"/>
              <p:cNvSpPr>
                <a:spLocks noChangeShapeType="1"/>
              </p:cNvSpPr>
              <p:nvPr/>
            </p:nvSpPr>
            <p:spPr bwMode="auto">
              <a:xfrm flipH="1">
                <a:off x="6048" y="4608"/>
                <a:ext cx="576" cy="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sz="2000">
                  <a:solidFill>
                    <a:schemeClr val="bg1"/>
                  </a:solidFill>
                </a:endParaRPr>
              </a:p>
            </p:txBody>
          </p:sp>
          <p:sp>
            <p:nvSpPr>
              <p:cNvPr id="2163" name="Oval 115"/>
              <p:cNvSpPr>
                <a:spLocks noChangeArrowheads="1"/>
              </p:cNvSpPr>
              <p:nvPr/>
            </p:nvSpPr>
            <p:spPr bwMode="auto">
              <a:xfrm>
                <a:off x="5616" y="4320"/>
                <a:ext cx="576" cy="576"/>
              </a:xfrm>
              <a:prstGeom prst="ellipse">
                <a:avLst/>
              </a:prstGeom>
              <a:gradFill rotWithShape="0">
                <a:gsLst>
                  <a:gs pos="0">
                    <a:srgbClr val="FFFFFF"/>
                  </a:gs>
                  <a:gs pos="100000">
                    <a:srgbClr val="FFFFFF">
                      <a:gamma/>
                      <a:shade val="46275"/>
                      <a:invGamma/>
                    </a:srgbClr>
                  </a:gs>
                </a:gsLst>
                <a:path path="shape">
                  <a:fillToRect l="50000" t="50000" r="50000" b="50000"/>
                </a:path>
              </a:gradFill>
              <a:ln w="9525">
                <a:noFill/>
                <a:round/>
                <a:headEnd/>
                <a:tailEnd/>
              </a:ln>
            </p:spPr>
            <p:txBody>
              <a:bodyPr vert="horz" wrap="square" lIns="91440" tIns="45720" rIns="91440" bIns="45720" numCol="1" anchor="t" anchorCtr="0" compatLnSpc="1">
                <a:prstTxWarp prst="textNoShape">
                  <a:avLst/>
                </a:prstTxWarp>
              </a:bodyPr>
              <a:lstStyle/>
              <a:p>
                <a:endParaRPr lang="en-GB" sz="2000">
                  <a:solidFill>
                    <a:schemeClr val="bg1"/>
                  </a:solidFill>
                </a:endParaRPr>
              </a:p>
            </p:txBody>
          </p:sp>
          <p:sp>
            <p:nvSpPr>
              <p:cNvPr id="2164" name="Oval 116"/>
              <p:cNvSpPr>
                <a:spLocks noChangeArrowheads="1"/>
              </p:cNvSpPr>
              <p:nvPr/>
            </p:nvSpPr>
            <p:spPr bwMode="auto">
              <a:xfrm>
                <a:off x="5760" y="3744"/>
                <a:ext cx="288" cy="288"/>
              </a:xfrm>
              <a:prstGeom prst="ellipse">
                <a:avLst/>
              </a:prstGeom>
              <a:gradFill rotWithShape="0">
                <a:gsLst>
                  <a:gs pos="0">
                    <a:srgbClr val="FFFFFF"/>
                  </a:gs>
                  <a:gs pos="100000">
                    <a:srgbClr val="FFFFFF">
                      <a:gamma/>
                      <a:shade val="48627"/>
                      <a:invGamma/>
                    </a:srgbClr>
                  </a:gs>
                </a:gsLst>
                <a:path path="shape">
                  <a:fillToRect l="50000" t="50000" r="50000" b="50000"/>
                </a:path>
              </a:gra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sz="2000">
                  <a:solidFill>
                    <a:schemeClr val="bg1"/>
                  </a:solidFill>
                </a:endParaRPr>
              </a:p>
            </p:txBody>
          </p:sp>
          <p:sp>
            <p:nvSpPr>
              <p:cNvPr id="2165" name="Oval 117"/>
              <p:cNvSpPr>
                <a:spLocks noChangeArrowheads="1"/>
              </p:cNvSpPr>
              <p:nvPr/>
            </p:nvSpPr>
            <p:spPr bwMode="auto">
              <a:xfrm>
                <a:off x="6336" y="3888"/>
                <a:ext cx="288" cy="288"/>
              </a:xfrm>
              <a:prstGeom prst="ellipse">
                <a:avLst/>
              </a:prstGeom>
              <a:gradFill rotWithShape="0">
                <a:gsLst>
                  <a:gs pos="0">
                    <a:srgbClr val="FFFFFF"/>
                  </a:gs>
                  <a:gs pos="100000">
                    <a:srgbClr val="FFFFFF">
                      <a:gamma/>
                      <a:shade val="48627"/>
                      <a:invGamma/>
                    </a:srgbClr>
                  </a:gs>
                </a:gsLst>
                <a:path path="shape">
                  <a:fillToRect l="50000" t="50000" r="50000" b="50000"/>
                </a:path>
              </a:gra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sz="2000">
                  <a:solidFill>
                    <a:schemeClr val="bg1"/>
                  </a:solidFill>
                </a:endParaRPr>
              </a:p>
            </p:txBody>
          </p:sp>
          <p:sp>
            <p:nvSpPr>
              <p:cNvPr id="2166" name="Oval 118"/>
              <p:cNvSpPr>
                <a:spLocks noChangeArrowheads="1"/>
              </p:cNvSpPr>
              <p:nvPr/>
            </p:nvSpPr>
            <p:spPr bwMode="auto">
              <a:xfrm>
                <a:off x="5184" y="4032"/>
                <a:ext cx="288" cy="288"/>
              </a:xfrm>
              <a:prstGeom prst="ellipse">
                <a:avLst/>
              </a:prstGeom>
              <a:gradFill rotWithShape="0">
                <a:gsLst>
                  <a:gs pos="0">
                    <a:srgbClr val="FFFFFF"/>
                  </a:gs>
                  <a:gs pos="100000">
                    <a:srgbClr val="FFFFFF">
                      <a:gamma/>
                      <a:shade val="48627"/>
                      <a:invGamma/>
                    </a:srgbClr>
                  </a:gs>
                </a:gsLst>
                <a:path path="shape">
                  <a:fillToRect l="50000" t="50000" r="50000" b="50000"/>
                </a:path>
              </a:gra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sz="2000">
                  <a:solidFill>
                    <a:schemeClr val="bg1"/>
                  </a:solidFill>
                </a:endParaRPr>
              </a:p>
            </p:txBody>
          </p:sp>
          <p:sp>
            <p:nvSpPr>
              <p:cNvPr id="2167" name="Oval 119"/>
              <p:cNvSpPr>
                <a:spLocks noChangeArrowheads="1"/>
              </p:cNvSpPr>
              <p:nvPr/>
            </p:nvSpPr>
            <p:spPr bwMode="auto">
              <a:xfrm>
                <a:off x="6480" y="4464"/>
                <a:ext cx="288" cy="288"/>
              </a:xfrm>
              <a:prstGeom prst="ellipse">
                <a:avLst/>
              </a:prstGeom>
              <a:gradFill rotWithShape="0">
                <a:gsLst>
                  <a:gs pos="0">
                    <a:srgbClr val="FFFFFF"/>
                  </a:gs>
                  <a:gs pos="100000">
                    <a:srgbClr val="FFFFFF">
                      <a:gamma/>
                      <a:shade val="48627"/>
                      <a:invGamma/>
                    </a:srgbClr>
                  </a:gs>
                </a:gsLst>
                <a:path path="shape">
                  <a:fillToRect l="50000" t="50000" r="50000" b="50000"/>
                </a:path>
              </a:gra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sz="2000">
                  <a:solidFill>
                    <a:schemeClr val="bg1"/>
                  </a:solidFill>
                </a:endParaRPr>
              </a:p>
            </p:txBody>
          </p:sp>
          <p:sp>
            <p:nvSpPr>
              <p:cNvPr id="2168" name="Oval 120"/>
              <p:cNvSpPr>
                <a:spLocks noChangeArrowheads="1"/>
              </p:cNvSpPr>
              <p:nvPr/>
            </p:nvSpPr>
            <p:spPr bwMode="auto">
              <a:xfrm>
                <a:off x="5040" y="4608"/>
                <a:ext cx="288" cy="288"/>
              </a:xfrm>
              <a:prstGeom prst="ellipse">
                <a:avLst/>
              </a:prstGeom>
              <a:gradFill rotWithShape="0">
                <a:gsLst>
                  <a:gs pos="0">
                    <a:srgbClr val="FFFFFF"/>
                  </a:gs>
                  <a:gs pos="100000">
                    <a:srgbClr val="FFFFFF">
                      <a:gamma/>
                      <a:shade val="48627"/>
                      <a:invGamma/>
                    </a:srgbClr>
                  </a:gs>
                </a:gsLst>
                <a:path path="shape">
                  <a:fillToRect l="50000" t="50000" r="50000" b="50000"/>
                </a:path>
              </a:gra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sz="2000">
                  <a:solidFill>
                    <a:schemeClr val="bg1"/>
                  </a:solidFill>
                </a:endParaRPr>
              </a:p>
            </p:txBody>
          </p:sp>
          <p:sp>
            <p:nvSpPr>
              <p:cNvPr id="2169" name="Oval 121"/>
              <p:cNvSpPr>
                <a:spLocks noChangeArrowheads="1"/>
              </p:cNvSpPr>
              <p:nvPr/>
            </p:nvSpPr>
            <p:spPr bwMode="auto">
              <a:xfrm>
                <a:off x="5472" y="5040"/>
                <a:ext cx="288" cy="288"/>
              </a:xfrm>
              <a:prstGeom prst="ellipse">
                <a:avLst/>
              </a:prstGeom>
              <a:gradFill rotWithShape="0">
                <a:gsLst>
                  <a:gs pos="0">
                    <a:srgbClr val="FFFFFF"/>
                  </a:gs>
                  <a:gs pos="100000">
                    <a:srgbClr val="FFFFFF">
                      <a:gamma/>
                      <a:shade val="48627"/>
                      <a:invGamma/>
                    </a:srgbClr>
                  </a:gs>
                </a:gsLst>
                <a:path path="shape">
                  <a:fillToRect l="50000" t="50000" r="50000" b="50000"/>
                </a:path>
              </a:gra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sz="2000">
                  <a:solidFill>
                    <a:schemeClr val="bg1"/>
                  </a:solidFill>
                </a:endParaRPr>
              </a:p>
            </p:txBody>
          </p:sp>
          <p:sp>
            <p:nvSpPr>
              <p:cNvPr id="2170" name="Oval 122"/>
              <p:cNvSpPr>
                <a:spLocks noChangeArrowheads="1"/>
              </p:cNvSpPr>
              <p:nvPr/>
            </p:nvSpPr>
            <p:spPr bwMode="auto">
              <a:xfrm>
                <a:off x="6192" y="5040"/>
                <a:ext cx="288" cy="288"/>
              </a:xfrm>
              <a:prstGeom prst="ellipse">
                <a:avLst/>
              </a:prstGeom>
              <a:gradFill rotWithShape="0">
                <a:gsLst>
                  <a:gs pos="0">
                    <a:srgbClr val="FFFFFF"/>
                  </a:gs>
                  <a:gs pos="100000">
                    <a:srgbClr val="FFFFFF">
                      <a:gamma/>
                      <a:shade val="48627"/>
                      <a:invGamma/>
                    </a:srgbClr>
                  </a:gs>
                </a:gsLst>
                <a:path path="shape">
                  <a:fillToRect l="50000" t="50000" r="50000" b="50000"/>
                </a:path>
              </a:gra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sz="2000">
                  <a:solidFill>
                    <a:schemeClr val="bg1"/>
                  </a:solidFill>
                </a:endParaRPr>
              </a:p>
            </p:txBody>
          </p:sp>
          <p:sp>
            <p:nvSpPr>
              <p:cNvPr id="2171" name="Line 123"/>
              <p:cNvSpPr>
                <a:spLocks noChangeShapeType="1"/>
              </p:cNvSpPr>
              <p:nvPr/>
            </p:nvSpPr>
            <p:spPr bwMode="auto">
              <a:xfrm>
                <a:off x="5904" y="4032"/>
                <a:ext cx="0" cy="288"/>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sz="2000">
                  <a:solidFill>
                    <a:schemeClr val="bg1"/>
                  </a:solidFill>
                </a:endParaRPr>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Effect transition="in" filter="fade">
                                      <p:cBhvr>
                                        <p:cTn id="9" dur="10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p:cTn id="14" dur="1000" fill="hold"/>
                                        <p:tgtEl>
                                          <p:spTgt spid="7"/>
                                        </p:tgtEl>
                                        <p:attrNameLst>
                                          <p:attrName>ppt_w</p:attrName>
                                        </p:attrNameLst>
                                      </p:cBhvr>
                                      <p:tavLst>
                                        <p:tav tm="0">
                                          <p:val>
                                            <p:fltVal val="0"/>
                                          </p:val>
                                        </p:tav>
                                        <p:tav tm="100000">
                                          <p:val>
                                            <p:strVal val="#ppt_w"/>
                                          </p:val>
                                        </p:tav>
                                      </p:tavLst>
                                    </p:anim>
                                    <p:anim calcmode="lin" valueType="num">
                                      <p:cBhvr>
                                        <p:cTn id="15" dur="1000" fill="hold"/>
                                        <p:tgtEl>
                                          <p:spTgt spid="7"/>
                                        </p:tgtEl>
                                        <p:attrNameLst>
                                          <p:attrName>ppt_h</p:attrName>
                                        </p:attrNameLst>
                                      </p:cBhvr>
                                      <p:tavLst>
                                        <p:tav tm="0">
                                          <p:val>
                                            <p:fltVal val="0"/>
                                          </p:val>
                                        </p:tav>
                                        <p:tav tm="100000">
                                          <p:val>
                                            <p:strVal val="#ppt_h"/>
                                          </p:val>
                                        </p:tav>
                                      </p:tavLst>
                                    </p:anim>
                                    <p:animEffect transition="in" filter="fade">
                                      <p:cBhvr>
                                        <p:cTn id="16" dur="100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0" fill="hold" nodeType="clickEffect">
                                  <p:stCondLst>
                                    <p:cond delay="0"/>
                                  </p:stCondLst>
                                  <p:childTnLst>
                                    <p:set>
                                      <p:cBhvr>
                                        <p:cTn id="20" dur="1" fill="hold">
                                          <p:stCondLst>
                                            <p:cond delay="0"/>
                                          </p:stCondLst>
                                        </p:cTn>
                                        <p:tgtEl>
                                          <p:spTgt spid="2050"/>
                                        </p:tgtEl>
                                        <p:attrNameLst>
                                          <p:attrName>style.visibility</p:attrName>
                                        </p:attrNameLst>
                                      </p:cBhvr>
                                      <p:to>
                                        <p:strVal val="visible"/>
                                      </p:to>
                                    </p:set>
                                    <p:anim calcmode="lin" valueType="num">
                                      <p:cBhvr>
                                        <p:cTn id="21" dur="1000" fill="hold"/>
                                        <p:tgtEl>
                                          <p:spTgt spid="2050"/>
                                        </p:tgtEl>
                                        <p:attrNameLst>
                                          <p:attrName>ppt_w</p:attrName>
                                        </p:attrNameLst>
                                      </p:cBhvr>
                                      <p:tavLst>
                                        <p:tav tm="0">
                                          <p:val>
                                            <p:fltVal val="0"/>
                                          </p:val>
                                        </p:tav>
                                        <p:tav tm="100000">
                                          <p:val>
                                            <p:strVal val="#ppt_w"/>
                                          </p:val>
                                        </p:tav>
                                      </p:tavLst>
                                    </p:anim>
                                    <p:anim calcmode="lin" valueType="num">
                                      <p:cBhvr>
                                        <p:cTn id="22" dur="1000" fill="hold"/>
                                        <p:tgtEl>
                                          <p:spTgt spid="2050"/>
                                        </p:tgtEl>
                                        <p:attrNameLst>
                                          <p:attrName>ppt_h</p:attrName>
                                        </p:attrNameLst>
                                      </p:cBhvr>
                                      <p:tavLst>
                                        <p:tav tm="0">
                                          <p:val>
                                            <p:fltVal val="0"/>
                                          </p:val>
                                        </p:tav>
                                        <p:tav tm="100000">
                                          <p:val>
                                            <p:strVal val="#ppt_h"/>
                                          </p:val>
                                        </p:tav>
                                      </p:tavLst>
                                    </p:anim>
                                    <p:animEffect transition="in" filter="fade">
                                      <p:cBhvr>
                                        <p:cTn id="23" dur="1000"/>
                                        <p:tgtEl>
                                          <p:spTgt spid="2050"/>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0" fill="hold" grpId="0" nodeType="click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p:cTn id="28" dur="1000" fill="hold"/>
                                        <p:tgtEl>
                                          <p:spTgt spid="6"/>
                                        </p:tgtEl>
                                        <p:attrNameLst>
                                          <p:attrName>ppt_w</p:attrName>
                                        </p:attrNameLst>
                                      </p:cBhvr>
                                      <p:tavLst>
                                        <p:tav tm="0">
                                          <p:val>
                                            <p:fltVal val="0"/>
                                          </p:val>
                                        </p:tav>
                                        <p:tav tm="100000">
                                          <p:val>
                                            <p:strVal val="#ppt_w"/>
                                          </p:val>
                                        </p:tav>
                                      </p:tavLst>
                                    </p:anim>
                                    <p:anim calcmode="lin" valueType="num">
                                      <p:cBhvr>
                                        <p:cTn id="29" dur="1000" fill="hold"/>
                                        <p:tgtEl>
                                          <p:spTgt spid="6"/>
                                        </p:tgtEl>
                                        <p:attrNameLst>
                                          <p:attrName>ppt_h</p:attrName>
                                        </p:attrNameLst>
                                      </p:cBhvr>
                                      <p:tavLst>
                                        <p:tav tm="0">
                                          <p:val>
                                            <p:fltVal val="0"/>
                                          </p:val>
                                        </p:tav>
                                        <p:tav tm="100000">
                                          <p:val>
                                            <p:strVal val="#ppt_h"/>
                                          </p:val>
                                        </p:tav>
                                      </p:tavLst>
                                    </p:anim>
                                    <p:animEffect transition="in" filter="fade">
                                      <p:cBhvr>
                                        <p:cTn id="30" dur="1000"/>
                                        <p:tgtEl>
                                          <p:spTgt spid="6"/>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0" fill="hold" grpId="0" nodeType="clickEffect">
                                  <p:stCondLst>
                                    <p:cond delay="0"/>
                                  </p:stCondLst>
                                  <p:childTnLst>
                                    <p:set>
                                      <p:cBhvr>
                                        <p:cTn id="34" dur="1" fill="hold">
                                          <p:stCondLst>
                                            <p:cond delay="0"/>
                                          </p:stCondLst>
                                        </p:cTn>
                                        <p:tgtEl>
                                          <p:spTgt spid="3201"/>
                                        </p:tgtEl>
                                        <p:attrNameLst>
                                          <p:attrName>style.visibility</p:attrName>
                                        </p:attrNameLst>
                                      </p:cBhvr>
                                      <p:to>
                                        <p:strVal val="visible"/>
                                      </p:to>
                                    </p:set>
                                    <p:anim calcmode="lin" valueType="num">
                                      <p:cBhvr>
                                        <p:cTn id="35" dur="1000" fill="hold"/>
                                        <p:tgtEl>
                                          <p:spTgt spid="3201"/>
                                        </p:tgtEl>
                                        <p:attrNameLst>
                                          <p:attrName>ppt_w</p:attrName>
                                        </p:attrNameLst>
                                      </p:cBhvr>
                                      <p:tavLst>
                                        <p:tav tm="0">
                                          <p:val>
                                            <p:fltVal val="0"/>
                                          </p:val>
                                        </p:tav>
                                        <p:tav tm="100000">
                                          <p:val>
                                            <p:strVal val="#ppt_w"/>
                                          </p:val>
                                        </p:tav>
                                      </p:tavLst>
                                    </p:anim>
                                    <p:anim calcmode="lin" valueType="num">
                                      <p:cBhvr>
                                        <p:cTn id="36" dur="1000" fill="hold"/>
                                        <p:tgtEl>
                                          <p:spTgt spid="3201"/>
                                        </p:tgtEl>
                                        <p:attrNameLst>
                                          <p:attrName>ppt_h</p:attrName>
                                        </p:attrNameLst>
                                      </p:cBhvr>
                                      <p:tavLst>
                                        <p:tav tm="0">
                                          <p:val>
                                            <p:fltVal val="0"/>
                                          </p:val>
                                        </p:tav>
                                        <p:tav tm="100000">
                                          <p:val>
                                            <p:strVal val="#ppt_h"/>
                                          </p:val>
                                        </p:tav>
                                      </p:tavLst>
                                    </p:anim>
                                    <p:animEffect transition="in" filter="fade">
                                      <p:cBhvr>
                                        <p:cTn id="37" dur="1000"/>
                                        <p:tgtEl>
                                          <p:spTgt spid="32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201" grpId="0"/>
      <p:bldP spid="6" grpId="0"/>
      <p:bldP spid="7" grpId="0" uiExpand="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88640"/>
            <a:ext cx="8229600" cy="864096"/>
          </a:xfrm>
        </p:spPr>
        <p:txBody>
          <a:bodyPr>
            <a:noAutofit/>
          </a:bodyPr>
          <a:lstStyle/>
          <a:p>
            <a:r>
              <a:rPr lang="en-GB" sz="4400" i="1" dirty="0" smtClean="0">
                <a:solidFill>
                  <a:srgbClr val="FFC000"/>
                </a:solidFill>
              </a:rPr>
              <a:t>Coaching and Mentoring</a:t>
            </a:r>
            <a:endParaRPr lang="en-CA" sz="4400" i="1" dirty="0">
              <a:solidFill>
                <a:srgbClr val="FFC000"/>
              </a:solidFill>
            </a:endParaRPr>
          </a:p>
        </p:txBody>
      </p:sp>
      <p:sp>
        <p:nvSpPr>
          <p:cNvPr id="3" name="Content Placeholder 2"/>
          <p:cNvSpPr>
            <a:spLocks noGrp="1"/>
          </p:cNvSpPr>
          <p:nvPr>
            <p:ph idx="1"/>
          </p:nvPr>
        </p:nvSpPr>
        <p:spPr>
          <a:xfrm>
            <a:off x="457200" y="1268760"/>
            <a:ext cx="8229600" cy="5328592"/>
          </a:xfrm>
        </p:spPr>
        <p:txBody>
          <a:bodyPr>
            <a:noAutofit/>
          </a:bodyPr>
          <a:lstStyle/>
          <a:p>
            <a:pPr marL="0" indent="0">
              <a:buNone/>
            </a:pPr>
            <a:r>
              <a:rPr lang="en-US" dirty="0" smtClean="0">
                <a:effectLst>
                  <a:outerShdw blurRad="63500" dist="114300" dir="3000000" algn="ctr" rotWithShape="0">
                    <a:srgbClr val="000000">
                      <a:alpha val="80000"/>
                    </a:srgbClr>
                  </a:outerShdw>
                </a:effectLst>
                <a:latin typeface="Arial" pitchFamily="34" charset="0"/>
                <a:cs typeface="Arial" pitchFamily="34" charset="0"/>
              </a:rPr>
              <a:t>You need to limit to 5 to 10 the number of groups each leader personally helps start. </a:t>
            </a:r>
          </a:p>
          <a:p>
            <a:pPr marL="0" indent="0">
              <a:buNone/>
            </a:pPr>
            <a:endParaRPr lang="en-US" sz="1200" dirty="0" smtClean="0">
              <a:effectLst>
                <a:outerShdw blurRad="63500" dist="114300" dir="3000000" algn="ctr" rotWithShape="0">
                  <a:srgbClr val="000000">
                    <a:alpha val="80000"/>
                  </a:srgbClr>
                </a:outerShdw>
              </a:effectLst>
              <a:latin typeface="Arial" pitchFamily="34" charset="0"/>
              <a:cs typeface="Arial" pitchFamily="34" charset="0"/>
            </a:endParaRPr>
          </a:p>
          <a:p>
            <a:pPr marL="0" indent="0">
              <a:buNone/>
            </a:pPr>
            <a:r>
              <a:rPr lang="en-US" dirty="0" smtClean="0">
                <a:effectLst>
                  <a:outerShdw blurRad="63500" dist="114300" dir="3000000" algn="ctr" rotWithShape="0">
                    <a:srgbClr val="000000">
                      <a:alpha val="80000"/>
                    </a:srgbClr>
                  </a:outerShdw>
                </a:effectLst>
                <a:latin typeface="Arial" pitchFamily="34" charset="0"/>
                <a:cs typeface="Arial" pitchFamily="34" charset="0"/>
              </a:rPr>
              <a:t>Rather than start more and more Discovery Groups they should mentor 5 to 10 new leaders and equip them to each do as they are doing with those in their Discovery Groups who want to start a new group. </a:t>
            </a:r>
          </a:p>
          <a:p>
            <a:pPr marL="0" indent="0">
              <a:buNone/>
            </a:pPr>
            <a:endParaRPr lang="en-US" sz="1200" dirty="0" smtClean="0">
              <a:effectLst>
                <a:outerShdw blurRad="63500" dist="114300" dir="3000000" algn="ctr" rotWithShape="0">
                  <a:srgbClr val="000000">
                    <a:alpha val="80000"/>
                  </a:srgbClr>
                </a:outerShdw>
              </a:effectLst>
              <a:latin typeface="Arial" pitchFamily="34" charset="0"/>
              <a:cs typeface="Arial" pitchFamily="34" charset="0"/>
            </a:endParaRPr>
          </a:p>
          <a:p>
            <a:pPr marL="0" indent="0">
              <a:buNone/>
            </a:pPr>
            <a:r>
              <a:rPr lang="en-US" dirty="0" smtClean="0">
                <a:effectLst>
                  <a:outerShdw blurRad="63500" dist="114300" dir="3000000" algn="ctr" rotWithShape="0">
                    <a:srgbClr val="000000">
                      <a:alpha val="80000"/>
                    </a:srgbClr>
                  </a:outerShdw>
                </a:effectLst>
                <a:latin typeface="Arial" pitchFamily="34" charset="0"/>
                <a:cs typeface="Arial" pitchFamily="34" charset="0"/>
              </a:rPr>
              <a:t>No one can do an effective job with more than 10, so model reproduction by each mentoring your leaders who will do the same with their leaders.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 calcmode="lin" valueType="num">
                                      <p:cBhvr>
                                        <p:cTn id="14"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5" dur="10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16" dur="1000"/>
                                        <p:tgtEl>
                                          <p:spTgt spid="3">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 calcmode="lin" valueType="num">
                                      <p:cBhvr>
                                        <p:cTn id="21"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22" dur="10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23"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88640"/>
            <a:ext cx="8229600" cy="864096"/>
          </a:xfrm>
        </p:spPr>
        <p:txBody>
          <a:bodyPr>
            <a:noAutofit/>
          </a:bodyPr>
          <a:lstStyle/>
          <a:p>
            <a:r>
              <a:rPr lang="en-GB" sz="4400" i="1" dirty="0" smtClean="0">
                <a:solidFill>
                  <a:srgbClr val="FFC000"/>
                </a:solidFill>
              </a:rPr>
              <a:t>Coaching and Mentoring</a:t>
            </a:r>
            <a:endParaRPr lang="en-CA" sz="4400" i="1" dirty="0">
              <a:solidFill>
                <a:srgbClr val="FFC000"/>
              </a:solidFill>
            </a:endParaRPr>
          </a:p>
        </p:txBody>
      </p:sp>
      <p:sp>
        <p:nvSpPr>
          <p:cNvPr id="3" name="Content Placeholder 2"/>
          <p:cNvSpPr>
            <a:spLocks noGrp="1"/>
          </p:cNvSpPr>
          <p:nvPr>
            <p:ph idx="1"/>
          </p:nvPr>
        </p:nvSpPr>
        <p:spPr>
          <a:xfrm>
            <a:off x="457200" y="1412776"/>
            <a:ext cx="8229600" cy="3960440"/>
          </a:xfrm>
        </p:spPr>
        <p:txBody>
          <a:bodyPr>
            <a:noAutofit/>
          </a:bodyPr>
          <a:lstStyle/>
          <a:p>
            <a:pPr marL="0" indent="0">
              <a:buNone/>
            </a:pPr>
            <a:r>
              <a:rPr lang="en-US" dirty="0" smtClean="0">
                <a:effectLst>
                  <a:outerShdw blurRad="63500" dist="114300" dir="3000000" algn="ctr" rotWithShape="0">
                    <a:srgbClr val="000000">
                      <a:alpha val="80000"/>
                    </a:srgbClr>
                  </a:outerShdw>
                </a:effectLst>
                <a:latin typeface="Arial" pitchFamily="34" charset="0"/>
                <a:cs typeface="Arial" pitchFamily="34" charset="0"/>
              </a:rPr>
              <a:t>You will each need to continue to pour your life into your Discovery Group leaders for 2 or more years and they need to do the same with their leaders. </a:t>
            </a:r>
          </a:p>
          <a:p>
            <a:pPr marL="0" indent="0">
              <a:buNone/>
            </a:pPr>
            <a:endParaRPr lang="en-US" sz="1200" dirty="0" smtClean="0">
              <a:effectLst>
                <a:outerShdw blurRad="63500" dist="114300" dir="3000000" algn="ctr" rotWithShape="0">
                  <a:srgbClr val="000000">
                    <a:alpha val="80000"/>
                  </a:srgbClr>
                </a:outerShdw>
              </a:effectLst>
              <a:latin typeface="Arial" pitchFamily="34" charset="0"/>
              <a:cs typeface="Arial" pitchFamily="34" charset="0"/>
            </a:endParaRPr>
          </a:p>
          <a:p>
            <a:pPr marL="0" indent="0">
              <a:buNone/>
            </a:pPr>
            <a:r>
              <a:rPr lang="en-US" dirty="0" smtClean="0">
                <a:effectLst>
                  <a:outerShdw blurRad="63500" dist="114300" dir="3000000" algn="ctr" rotWithShape="0">
                    <a:srgbClr val="000000">
                      <a:alpha val="80000"/>
                    </a:srgbClr>
                  </a:outerShdw>
                </a:effectLst>
                <a:latin typeface="Arial" pitchFamily="34" charset="0"/>
                <a:cs typeface="Arial" pitchFamily="34" charset="0"/>
              </a:rPr>
              <a:t>Study the Bible with them and learn from Jesus and other leaders like Paul. </a:t>
            </a:r>
          </a:p>
          <a:p>
            <a:pPr marL="0" indent="0">
              <a:buNone/>
            </a:pPr>
            <a:endParaRPr lang="en-US" sz="1200" dirty="0" smtClean="0">
              <a:effectLst>
                <a:outerShdw blurRad="63500" dist="114300" dir="3000000" algn="ctr" rotWithShape="0">
                  <a:srgbClr val="000000">
                    <a:alpha val="80000"/>
                  </a:srgbClr>
                </a:outerShdw>
              </a:effectLst>
              <a:latin typeface="Arial" pitchFamily="34" charset="0"/>
              <a:cs typeface="Arial" pitchFamily="34" charset="0"/>
            </a:endParaRPr>
          </a:p>
          <a:p>
            <a:pPr marL="0" indent="0">
              <a:buNone/>
            </a:pPr>
            <a:r>
              <a:rPr lang="en-US" dirty="0" smtClean="0">
                <a:effectLst>
                  <a:outerShdw blurRad="63500" dist="114300" dir="3000000" algn="ctr" rotWithShape="0">
                    <a:srgbClr val="000000">
                      <a:alpha val="80000"/>
                    </a:srgbClr>
                  </a:outerShdw>
                </a:effectLst>
                <a:latin typeface="Arial" pitchFamily="34" charset="0"/>
                <a:cs typeface="Arial" pitchFamily="34" charset="0"/>
              </a:rPr>
              <a:t>Dynamic Churches International also has many other resources to develop leaders.</a:t>
            </a:r>
            <a:endParaRPr lang="en-CA" dirty="0" smtClean="0">
              <a:effectLst>
                <a:outerShdw blurRad="63500" dist="114300" dir="3000000" algn="ctr" rotWithShape="0">
                  <a:srgbClr val="000000">
                    <a:alpha val="80000"/>
                  </a:srgbClr>
                </a:outerShdw>
              </a:effectLst>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 calcmode="lin" valueType="num">
                                      <p:cBhvr>
                                        <p:cTn id="14"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5" dur="10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16" dur="1000"/>
                                        <p:tgtEl>
                                          <p:spTgt spid="3">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 calcmode="lin" valueType="num">
                                      <p:cBhvr>
                                        <p:cTn id="21"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22" dur="10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23"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3528" y="332656"/>
            <a:ext cx="8640960" cy="6264696"/>
          </a:xfrm>
        </p:spPr>
        <p:txBody>
          <a:bodyPr>
            <a:noAutofit/>
          </a:bodyPr>
          <a:lstStyle/>
          <a:p>
            <a:pPr marL="0" indent="0">
              <a:buNone/>
            </a:pPr>
            <a:r>
              <a:rPr lang="en-GB" b="1" dirty="0" smtClean="0">
                <a:solidFill>
                  <a:srgbClr val="FFFF00"/>
                </a:solidFill>
                <a:effectLst>
                  <a:outerShdw blurRad="63500" dist="114300" dir="3000000" algn="ctr" rotWithShape="0">
                    <a:srgbClr val="000000">
                      <a:alpha val="80000"/>
                    </a:srgbClr>
                  </a:outerShdw>
                </a:effectLst>
                <a:latin typeface="Arial" pitchFamily="34" charset="0"/>
                <a:cs typeface="Arial" pitchFamily="34" charset="0"/>
              </a:rPr>
              <a:t>Answer </a:t>
            </a:r>
            <a:r>
              <a:rPr lang="en-GB" b="1" u="sng" dirty="0" smtClean="0">
                <a:solidFill>
                  <a:srgbClr val="FFFF00"/>
                </a:solidFill>
                <a:effectLst>
                  <a:outerShdw blurRad="63500" dist="114300" dir="3000000" algn="ctr" rotWithShape="0">
                    <a:srgbClr val="000000">
                      <a:alpha val="80000"/>
                    </a:srgbClr>
                  </a:outerShdw>
                </a:effectLst>
                <a:latin typeface="Arial" pitchFamily="34" charset="0"/>
                <a:cs typeface="Arial" pitchFamily="34" charset="0"/>
              </a:rPr>
              <a:t>Yes</a:t>
            </a:r>
            <a:r>
              <a:rPr lang="en-GB" b="1" dirty="0" smtClean="0">
                <a:solidFill>
                  <a:srgbClr val="FFFF00"/>
                </a:solidFill>
                <a:effectLst>
                  <a:outerShdw blurRad="63500" dist="114300" dir="3000000" algn="ctr" rotWithShape="0">
                    <a:srgbClr val="000000">
                      <a:alpha val="80000"/>
                    </a:srgbClr>
                  </a:outerShdw>
                </a:effectLst>
                <a:latin typeface="Arial" pitchFamily="34" charset="0"/>
                <a:cs typeface="Arial" pitchFamily="34" charset="0"/>
              </a:rPr>
              <a:t> or </a:t>
            </a:r>
            <a:r>
              <a:rPr lang="en-GB" b="1" u="sng" dirty="0" smtClean="0">
                <a:solidFill>
                  <a:srgbClr val="FFFF00"/>
                </a:solidFill>
                <a:effectLst>
                  <a:outerShdw blurRad="63500" dist="114300" dir="3000000" algn="ctr" rotWithShape="0">
                    <a:srgbClr val="000000">
                      <a:alpha val="80000"/>
                    </a:srgbClr>
                  </a:outerShdw>
                </a:effectLst>
                <a:latin typeface="Arial" pitchFamily="34" charset="0"/>
                <a:cs typeface="Arial" pitchFamily="34" charset="0"/>
              </a:rPr>
              <a:t>No</a:t>
            </a:r>
            <a:r>
              <a:rPr lang="en-GB" b="1" dirty="0" smtClean="0">
                <a:solidFill>
                  <a:srgbClr val="FFFF00"/>
                </a:solidFill>
                <a:effectLst>
                  <a:outerShdw blurRad="63500" dist="114300" dir="3000000" algn="ctr" rotWithShape="0">
                    <a:srgbClr val="000000">
                      <a:alpha val="80000"/>
                    </a:srgbClr>
                  </a:outerShdw>
                </a:effectLst>
                <a:latin typeface="Arial" pitchFamily="34" charset="0"/>
                <a:cs typeface="Arial" pitchFamily="34" charset="0"/>
              </a:rPr>
              <a:t> to the following:</a:t>
            </a:r>
            <a:endParaRPr lang="en-CA" dirty="0" smtClean="0">
              <a:solidFill>
                <a:srgbClr val="FFFF00"/>
              </a:solidFill>
              <a:effectLst>
                <a:outerShdw blurRad="63500" dist="114300" dir="3000000" algn="ctr" rotWithShape="0">
                  <a:srgbClr val="000000">
                    <a:alpha val="80000"/>
                  </a:srgbClr>
                </a:outerShdw>
              </a:effectLst>
              <a:latin typeface="Arial" pitchFamily="34" charset="0"/>
              <a:cs typeface="Arial" pitchFamily="34" charset="0"/>
            </a:endParaRPr>
          </a:p>
          <a:p>
            <a:pPr marL="0" indent="0">
              <a:buNone/>
            </a:pPr>
            <a:r>
              <a:rPr lang="en-GB" dirty="0" smtClean="0">
                <a:effectLst>
                  <a:outerShdw blurRad="63500" dist="114300" dir="3000000" algn="ctr" rotWithShape="0">
                    <a:srgbClr val="000000">
                      <a:alpha val="80000"/>
                    </a:srgbClr>
                  </a:outerShdw>
                </a:effectLst>
                <a:latin typeface="Arial" pitchFamily="34" charset="0"/>
                <a:cs typeface="Arial" pitchFamily="34" charset="0"/>
              </a:rPr>
              <a:t>Do you as a Church need to change the way you are doing Church? ____</a:t>
            </a:r>
            <a:endParaRPr lang="en-CA" dirty="0" smtClean="0">
              <a:effectLst>
                <a:outerShdw blurRad="63500" dist="114300" dir="3000000" algn="ctr" rotWithShape="0">
                  <a:srgbClr val="000000">
                    <a:alpha val="80000"/>
                  </a:srgbClr>
                </a:outerShdw>
              </a:effectLst>
              <a:latin typeface="Arial" pitchFamily="34" charset="0"/>
              <a:cs typeface="Arial" pitchFamily="34" charset="0"/>
            </a:endParaRPr>
          </a:p>
          <a:p>
            <a:pPr marL="0" indent="0">
              <a:buNone/>
            </a:pPr>
            <a:r>
              <a:rPr lang="en-GB" dirty="0" smtClean="0">
                <a:effectLst>
                  <a:outerShdw blurRad="63500" dist="114300" dir="3000000" algn="ctr" rotWithShape="0">
                    <a:srgbClr val="000000">
                      <a:alpha val="80000"/>
                    </a:srgbClr>
                  </a:outerShdw>
                </a:effectLst>
                <a:latin typeface="Arial" pitchFamily="34" charset="0"/>
                <a:cs typeface="Arial" pitchFamily="34" charset="0"/>
              </a:rPr>
              <a:t>Will the leaders make the needed changes? ____</a:t>
            </a:r>
            <a:endParaRPr lang="en-CA" dirty="0" smtClean="0">
              <a:effectLst>
                <a:outerShdw blurRad="63500" dist="114300" dir="3000000" algn="ctr" rotWithShape="0">
                  <a:srgbClr val="000000">
                    <a:alpha val="80000"/>
                  </a:srgbClr>
                </a:outerShdw>
              </a:effectLst>
              <a:latin typeface="Arial" pitchFamily="34" charset="0"/>
              <a:cs typeface="Arial" pitchFamily="34" charset="0"/>
            </a:endParaRPr>
          </a:p>
          <a:p>
            <a:pPr marL="0" indent="0">
              <a:buNone/>
            </a:pPr>
            <a:r>
              <a:rPr lang="en-GB" dirty="0" smtClean="0">
                <a:effectLst>
                  <a:outerShdw blurRad="63500" dist="114300" dir="3000000" algn="ctr" rotWithShape="0">
                    <a:srgbClr val="000000">
                      <a:alpha val="80000"/>
                    </a:srgbClr>
                  </a:outerShdw>
                </a:effectLst>
                <a:latin typeface="Arial" pitchFamily="34" charset="0"/>
                <a:cs typeface="Arial" pitchFamily="34" charset="0"/>
              </a:rPr>
              <a:t>Are </a:t>
            </a:r>
            <a:r>
              <a:rPr lang="en-GB" u="sng" dirty="0" smtClean="0">
                <a:effectLst>
                  <a:outerShdw blurRad="63500" dist="114300" dir="3000000" algn="ctr" rotWithShape="0">
                    <a:srgbClr val="000000">
                      <a:alpha val="80000"/>
                    </a:srgbClr>
                  </a:outerShdw>
                </a:effectLst>
                <a:latin typeface="Arial" pitchFamily="34" charset="0"/>
                <a:cs typeface="Arial" pitchFamily="34" charset="0"/>
              </a:rPr>
              <a:t>you</a:t>
            </a:r>
            <a:r>
              <a:rPr lang="en-GB" dirty="0" smtClean="0">
                <a:effectLst>
                  <a:outerShdw blurRad="63500" dist="114300" dir="3000000" algn="ctr" rotWithShape="0">
                    <a:srgbClr val="000000">
                      <a:alpha val="80000"/>
                    </a:srgbClr>
                  </a:outerShdw>
                </a:effectLst>
                <a:latin typeface="Arial" pitchFamily="34" charset="0"/>
                <a:cs typeface="Arial" pitchFamily="34" charset="0"/>
              </a:rPr>
              <a:t> ready to develop an ever expanding disciple-making ministry? ____</a:t>
            </a:r>
          </a:p>
          <a:p>
            <a:pPr marL="0" indent="0">
              <a:buNone/>
            </a:pPr>
            <a:r>
              <a:rPr lang="en-GB" dirty="0" smtClean="0">
                <a:effectLst>
                  <a:outerShdw blurRad="63500" dist="114300" dir="3000000" algn="ctr" rotWithShape="0">
                    <a:srgbClr val="000000">
                      <a:alpha val="80000"/>
                    </a:srgbClr>
                  </a:outerShdw>
                </a:effectLst>
                <a:latin typeface="Arial" pitchFamily="34" charset="0"/>
                <a:cs typeface="Arial" pitchFamily="34" charset="0"/>
              </a:rPr>
              <a:t>Are </a:t>
            </a:r>
            <a:r>
              <a:rPr lang="en-GB" u="sng" dirty="0" smtClean="0">
                <a:effectLst>
                  <a:outerShdw blurRad="63500" dist="114300" dir="3000000" algn="ctr" rotWithShape="0">
                    <a:srgbClr val="000000">
                      <a:alpha val="80000"/>
                    </a:srgbClr>
                  </a:outerShdw>
                </a:effectLst>
                <a:latin typeface="Arial" pitchFamily="34" charset="0"/>
                <a:cs typeface="Arial" pitchFamily="34" charset="0"/>
              </a:rPr>
              <a:t>you</a:t>
            </a:r>
            <a:r>
              <a:rPr lang="en-GB" dirty="0" smtClean="0">
                <a:effectLst>
                  <a:outerShdw blurRad="63500" dist="114300" dir="3000000" algn="ctr" rotWithShape="0">
                    <a:srgbClr val="000000">
                      <a:alpha val="80000"/>
                    </a:srgbClr>
                  </a:outerShdw>
                </a:effectLst>
                <a:latin typeface="Arial" pitchFamily="34" charset="0"/>
                <a:cs typeface="Arial" pitchFamily="34" charset="0"/>
              </a:rPr>
              <a:t> too busy? ____ or </a:t>
            </a:r>
            <a:endParaRPr lang="en-CA" dirty="0" smtClean="0">
              <a:effectLst>
                <a:outerShdw blurRad="63500" dist="114300" dir="3000000" algn="ctr" rotWithShape="0">
                  <a:srgbClr val="000000">
                    <a:alpha val="80000"/>
                  </a:srgbClr>
                </a:outerShdw>
              </a:effectLst>
              <a:latin typeface="Arial" pitchFamily="34" charset="0"/>
              <a:cs typeface="Arial" pitchFamily="34" charset="0"/>
            </a:endParaRPr>
          </a:p>
          <a:p>
            <a:pPr marL="0" indent="0">
              <a:buNone/>
            </a:pPr>
            <a:r>
              <a:rPr lang="en-GB" dirty="0" smtClean="0">
                <a:effectLst>
                  <a:outerShdw blurRad="63500" dist="114300" dir="3000000" algn="ctr" rotWithShape="0">
                    <a:srgbClr val="000000">
                      <a:alpha val="80000"/>
                    </a:srgbClr>
                  </a:outerShdw>
                </a:effectLst>
                <a:latin typeface="Arial" pitchFamily="34" charset="0"/>
                <a:cs typeface="Arial" pitchFamily="34" charset="0"/>
              </a:rPr>
              <a:t>Are </a:t>
            </a:r>
            <a:r>
              <a:rPr lang="en-GB" u="sng" dirty="0" smtClean="0">
                <a:effectLst>
                  <a:outerShdw blurRad="63500" dist="114300" dir="3000000" algn="ctr" rotWithShape="0">
                    <a:srgbClr val="000000">
                      <a:alpha val="80000"/>
                    </a:srgbClr>
                  </a:outerShdw>
                </a:effectLst>
                <a:latin typeface="Arial" pitchFamily="34" charset="0"/>
                <a:cs typeface="Arial" pitchFamily="34" charset="0"/>
              </a:rPr>
              <a:t>you</a:t>
            </a:r>
            <a:r>
              <a:rPr lang="en-GB" dirty="0" smtClean="0">
                <a:effectLst>
                  <a:outerShdw blurRad="63500" dist="114300" dir="3000000" algn="ctr" rotWithShape="0">
                    <a:srgbClr val="000000">
                      <a:alpha val="80000"/>
                    </a:srgbClr>
                  </a:outerShdw>
                </a:effectLst>
                <a:latin typeface="Arial" pitchFamily="34" charset="0"/>
                <a:cs typeface="Arial" pitchFamily="34" charset="0"/>
              </a:rPr>
              <a:t> able and willing to make this a priority? ____</a:t>
            </a:r>
            <a:endParaRPr lang="en-CA" dirty="0" smtClean="0">
              <a:effectLst>
                <a:outerShdw blurRad="63500" dist="114300" dir="3000000" algn="ctr" rotWithShape="0">
                  <a:srgbClr val="000000">
                    <a:alpha val="80000"/>
                  </a:srgbClr>
                </a:outerShdw>
              </a:effectLst>
              <a:latin typeface="Arial" pitchFamily="34" charset="0"/>
              <a:cs typeface="Arial" pitchFamily="34" charset="0"/>
            </a:endParaRPr>
          </a:p>
          <a:p>
            <a:pPr marL="0" indent="0">
              <a:buNone/>
            </a:pPr>
            <a:r>
              <a:rPr lang="en-GB" sz="1400" dirty="0" smtClean="0">
                <a:effectLst>
                  <a:outerShdw blurRad="63500" dist="114300" dir="3000000" algn="ctr" rotWithShape="0">
                    <a:srgbClr val="000000">
                      <a:alpha val="80000"/>
                    </a:srgbClr>
                  </a:outerShdw>
                </a:effectLst>
                <a:latin typeface="Arial" pitchFamily="34" charset="0"/>
                <a:cs typeface="Arial" pitchFamily="34" charset="0"/>
              </a:rPr>
              <a:t> </a:t>
            </a:r>
            <a:endParaRPr lang="en-CA" sz="1400" dirty="0" smtClean="0">
              <a:effectLst>
                <a:outerShdw blurRad="63500" dist="114300" dir="3000000" algn="ctr" rotWithShape="0">
                  <a:srgbClr val="000000">
                    <a:alpha val="80000"/>
                  </a:srgbClr>
                </a:outerShdw>
              </a:effectLst>
              <a:latin typeface="Arial" pitchFamily="34" charset="0"/>
              <a:cs typeface="Arial" pitchFamily="34" charset="0"/>
            </a:endParaRPr>
          </a:p>
          <a:p>
            <a:pPr marL="0" indent="0" algn="ctr">
              <a:buNone/>
            </a:pPr>
            <a:r>
              <a:rPr lang="en-GB" sz="3200" b="1" dirty="0" smtClean="0">
                <a:solidFill>
                  <a:srgbClr val="00B0F0"/>
                </a:solidFill>
                <a:effectLst>
                  <a:outerShdw blurRad="63500" dist="114300" dir="3000000" algn="ctr" rotWithShape="0">
                    <a:srgbClr val="000000">
                      <a:alpha val="80000"/>
                    </a:srgbClr>
                  </a:outerShdw>
                </a:effectLst>
                <a:latin typeface="Arial" pitchFamily="34" charset="0"/>
                <a:cs typeface="Arial" pitchFamily="34" charset="0"/>
              </a:rPr>
              <a:t>The following workshop will help you to</a:t>
            </a:r>
          </a:p>
          <a:p>
            <a:pPr marL="0" indent="0" algn="ctr">
              <a:buNone/>
            </a:pPr>
            <a:r>
              <a:rPr lang="en-GB" sz="3200" b="1" dirty="0" smtClean="0">
                <a:solidFill>
                  <a:srgbClr val="00B0F0"/>
                </a:solidFill>
                <a:effectLst>
                  <a:outerShdw blurRad="63500" dist="114300" dir="3000000" algn="ctr" rotWithShape="0">
                    <a:srgbClr val="000000">
                      <a:alpha val="80000"/>
                    </a:srgbClr>
                  </a:outerShdw>
                </a:effectLst>
                <a:latin typeface="Arial" pitchFamily="34" charset="0"/>
                <a:cs typeface="Arial" pitchFamily="34" charset="0"/>
              </a:rPr>
              <a:t>identify and focus on the things that</a:t>
            </a:r>
          </a:p>
          <a:p>
            <a:pPr marL="0" indent="0" algn="ctr">
              <a:buNone/>
            </a:pPr>
            <a:r>
              <a:rPr lang="en-GB" sz="3200" b="1" dirty="0" smtClean="0">
                <a:solidFill>
                  <a:srgbClr val="00B0F0"/>
                </a:solidFill>
                <a:effectLst>
                  <a:outerShdw blurRad="63500" dist="114300" dir="3000000" algn="ctr" rotWithShape="0">
                    <a:srgbClr val="000000">
                      <a:alpha val="80000"/>
                    </a:srgbClr>
                  </a:outerShdw>
                </a:effectLst>
                <a:latin typeface="Arial" pitchFamily="34" charset="0"/>
                <a:cs typeface="Arial" pitchFamily="34" charset="0"/>
              </a:rPr>
              <a:t>matter most to you and to God!</a:t>
            </a:r>
            <a:endParaRPr lang="en-CA" sz="3200" b="1" dirty="0" smtClean="0">
              <a:solidFill>
                <a:srgbClr val="00B0F0"/>
              </a:solidFill>
              <a:effectLst>
                <a:outerShdw blurRad="63500" dist="114300" dir="3000000" algn="ctr" rotWithShape="0">
                  <a:srgbClr val="000000">
                    <a:alpha val="80000"/>
                  </a:srgbClr>
                </a:outerShdw>
              </a:effectLst>
              <a:latin typeface="Arial" pitchFamily="34" charset="0"/>
              <a:cs typeface="Arial" pitchFamily="34" charset="0"/>
            </a:endParaRPr>
          </a:p>
          <a:p>
            <a:pPr>
              <a:buNone/>
            </a:pPr>
            <a:r>
              <a:rPr lang="en-US" dirty="0" smtClean="0">
                <a:effectLst>
                  <a:outerShdw blurRad="63500" dist="114300" dir="3000000" algn="ctr" rotWithShape="0">
                    <a:srgbClr val="000000">
                      <a:alpha val="80000"/>
                    </a:srgbClr>
                  </a:outerShdw>
                </a:effectLst>
                <a:latin typeface="Arial" pitchFamily="34" charset="0"/>
                <a:cs typeface="Arial" pitchFamily="34" charset="0"/>
              </a:rPr>
              <a:t/>
            </a:r>
            <a:br>
              <a:rPr lang="en-US" dirty="0" smtClean="0">
                <a:effectLst>
                  <a:outerShdw blurRad="63500" dist="114300" dir="3000000" algn="ctr" rotWithShape="0">
                    <a:srgbClr val="000000">
                      <a:alpha val="80000"/>
                    </a:srgbClr>
                  </a:outerShdw>
                </a:effectLst>
                <a:latin typeface="Arial" pitchFamily="34" charset="0"/>
                <a:cs typeface="Arial" pitchFamily="34" charset="0"/>
              </a:rPr>
            </a:br>
            <a:r>
              <a:rPr lang="en-CA" dirty="0" smtClean="0">
                <a:effectLst>
                  <a:outerShdw blurRad="63500" dist="114300" dir="3000000" algn="ctr" rotWithShape="0">
                    <a:srgbClr val="000000">
                      <a:alpha val="80000"/>
                    </a:srgbClr>
                  </a:outerShdw>
                </a:effectLst>
                <a:latin typeface="Arial" pitchFamily="34" charset="0"/>
                <a:cs typeface="Arial" pitchFamily="34" charset="0"/>
              </a:rPr>
              <a:t> </a:t>
            </a:r>
            <a:endParaRPr lang="en-CA" dirty="0">
              <a:effectLst>
                <a:outerShdw blurRad="63500" dist="114300" dir="3000000" algn="ctr" rotWithShape="0">
                  <a:srgbClr val="000000">
                    <a:alpha val="80000"/>
                  </a:srgbClr>
                </a:outerShdw>
              </a:effectLst>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10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10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9" dur="10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0" dur="10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6" dur="10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37" dur="1000"/>
                                        <p:tgtEl>
                                          <p:spTgt spid="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 calcmode="lin" valueType="num">
                                      <p:cBhvr>
                                        <p:cTn id="42"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43" dur="10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44" dur="1000"/>
                                        <p:tgtEl>
                                          <p:spTgt spid="3">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0"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p:cTn id="49" dur="1000" fill="hold"/>
                                        <p:tgtEl>
                                          <p:spTgt spid="3">
                                            <p:txEl>
                                              <p:pRg st="7" end="7"/>
                                            </p:txEl>
                                          </p:spTgt>
                                        </p:tgtEl>
                                        <p:attrNameLst>
                                          <p:attrName>ppt_w</p:attrName>
                                        </p:attrNameLst>
                                      </p:cBhvr>
                                      <p:tavLst>
                                        <p:tav tm="0">
                                          <p:val>
                                            <p:fltVal val="0"/>
                                          </p:val>
                                        </p:tav>
                                        <p:tav tm="100000">
                                          <p:val>
                                            <p:strVal val="#ppt_w"/>
                                          </p:val>
                                        </p:tav>
                                      </p:tavLst>
                                    </p:anim>
                                    <p:anim calcmode="lin" valueType="num">
                                      <p:cBhvr>
                                        <p:cTn id="50" dur="1000" fill="hold"/>
                                        <p:tgtEl>
                                          <p:spTgt spid="3">
                                            <p:txEl>
                                              <p:pRg st="7" end="7"/>
                                            </p:txEl>
                                          </p:spTgt>
                                        </p:tgtEl>
                                        <p:attrNameLst>
                                          <p:attrName>ppt_h</p:attrName>
                                        </p:attrNameLst>
                                      </p:cBhvr>
                                      <p:tavLst>
                                        <p:tav tm="0">
                                          <p:val>
                                            <p:fltVal val="0"/>
                                          </p:val>
                                        </p:tav>
                                        <p:tav tm="100000">
                                          <p:val>
                                            <p:strVal val="#ppt_h"/>
                                          </p:val>
                                        </p:tav>
                                      </p:tavLst>
                                    </p:anim>
                                    <p:animEffect transition="in" filter="fade">
                                      <p:cBhvr>
                                        <p:cTn id="51" dur="1000"/>
                                        <p:tgtEl>
                                          <p:spTgt spid="3">
                                            <p:txEl>
                                              <p:pRg st="7" end="7"/>
                                            </p:txEl>
                                          </p:spTgt>
                                        </p:tgtEl>
                                      </p:cBhvr>
                                    </p:animEffect>
                                  </p:childTnLst>
                                </p:cTn>
                              </p:par>
                              <p:par>
                                <p:cTn id="52" presetID="53" presetClass="entr" presetSubtype="0" fill="hold" grpId="0" nodeType="withEffect">
                                  <p:stCondLst>
                                    <p:cond delay="0"/>
                                  </p:stCondLst>
                                  <p:childTnLst>
                                    <p:set>
                                      <p:cBhvr>
                                        <p:cTn id="53" dur="1" fill="hold">
                                          <p:stCondLst>
                                            <p:cond delay="0"/>
                                          </p:stCondLst>
                                        </p:cTn>
                                        <p:tgtEl>
                                          <p:spTgt spid="3">
                                            <p:txEl>
                                              <p:pRg st="8" end="8"/>
                                            </p:txEl>
                                          </p:spTgt>
                                        </p:tgtEl>
                                        <p:attrNameLst>
                                          <p:attrName>style.visibility</p:attrName>
                                        </p:attrNameLst>
                                      </p:cBhvr>
                                      <p:to>
                                        <p:strVal val="visible"/>
                                      </p:to>
                                    </p:set>
                                    <p:anim calcmode="lin" valueType="num">
                                      <p:cBhvr>
                                        <p:cTn id="54" dur="1000" fill="hold"/>
                                        <p:tgtEl>
                                          <p:spTgt spid="3">
                                            <p:txEl>
                                              <p:pRg st="8" end="8"/>
                                            </p:txEl>
                                          </p:spTgt>
                                        </p:tgtEl>
                                        <p:attrNameLst>
                                          <p:attrName>ppt_w</p:attrName>
                                        </p:attrNameLst>
                                      </p:cBhvr>
                                      <p:tavLst>
                                        <p:tav tm="0">
                                          <p:val>
                                            <p:fltVal val="0"/>
                                          </p:val>
                                        </p:tav>
                                        <p:tav tm="100000">
                                          <p:val>
                                            <p:strVal val="#ppt_w"/>
                                          </p:val>
                                        </p:tav>
                                      </p:tavLst>
                                    </p:anim>
                                    <p:anim calcmode="lin" valueType="num">
                                      <p:cBhvr>
                                        <p:cTn id="55" dur="1000" fill="hold"/>
                                        <p:tgtEl>
                                          <p:spTgt spid="3">
                                            <p:txEl>
                                              <p:pRg st="8" end="8"/>
                                            </p:txEl>
                                          </p:spTgt>
                                        </p:tgtEl>
                                        <p:attrNameLst>
                                          <p:attrName>ppt_h</p:attrName>
                                        </p:attrNameLst>
                                      </p:cBhvr>
                                      <p:tavLst>
                                        <p:tav tm="0">
                                          <p:val>
                                            <p:fltVal val="0"/>
                                          </p:val>
                                        </p:tav>
                                        <p:tav tm="100000">
                                          <p:val>
                                            <p:strVal val="#ppt_h"/>
                                          </p:val>
                                        </p:tav>
                                      </p:tavLst>
                                    </p:anim>
                                    <p:animEffect transition="in" filter="fade">
                                      <p:cBhvr>
                                        <p:cTn id="56" dur="1000"/>
                                        <p:tgtEl>
                                          <p:spTgt spid="3">
                                            <p:txEl>
                                              <p:pRg st="8" end="8"/>
                                            </p:txEl>
                                          </p:spTgt>
                                        </p:tgtEl>
                                      </p:cBhvr>
                                    </p:animEffect>
                                  </p:childTnLst>
                                </p:cTn>
                              </p:par>
                              <p:par>
                                <p:cTn id="57" presetID="53" presetClass="entr" presetSubtype="0" fill="hold" grpId="0" nodeType="withEffect">
                                  <p:stCondLst>
                                    <p:cond delay="0"/>
                                  </p:stCondLst>
                                  <p:childTnLst>
                                    <p:set>
                                      <p:cBhvr>
                                        <p:cTn id="58" dur="1" fill="hold">
                                          <p:stCondLst>
                                            <p:cond delay="0"/>
                                          </p:stCondLst>
                                        </p:cTn>
                                        <p:tgtEl>
                                          <p:spTgt spid="3">
                                            <p:txEl>
                                              <p:pRg st="9" end="9"/>
                                            </p:txEl>
                                          </p:spTgt>
                                        </p:tgtEl>
                                        <p:attrNameLst>
                                          <p:attrName>style.visibility</p:attrName>
                                        </p:attrNameLst>
                                      </p:cBhvr>
                                      <p:to>
                                        <p:strVal val="visible"/>
                                      </p:to>
                                    </p:set>
                                    <p:anim calcmode="lin" valueType="num">
                                      <p:cBhvr>
                                        <p:cTn id="59" dur="1000" fill="hold"/>
                                        <p:tgtEl>
                                          <p:spTgt spid="3">
                                            <p:txEl>
                                              <p:pRg st="9" end="9"/>
                                            </p:txEl>
                                          </p:spTgt>
                                        </p:tgtEl>
                                        <p:attrNameLst>
                                          <p:attrName>ppt_w</p:attrName>
                                        </p:attrNameLst>
                                      </p:cBhvr>
                                      <p:tavLst>
                                        <p:tav tm="0">
                                          <p:val>
                                            <p:fltVal val="0"/>
                                          </p:val>
                                        </p:tav>
                                        <p:tav tm="100000">
                                          <p:val>
                                            <p:strVal val="#ppt_w"/>
                                          </p:val>
                                        </p:tav>
                                      </p:tavLst>
                                    </p:anim>
                                    <p:anim calcmode="lin" valueType="num">
                                      <p:cBhvr>
                                        <p:cTn id="60" dur="1000" fill="hold"/>
                                        <p:tgtEl>
                                          <p:spTgt spid="3">
                                            <p:txEl>
                                              <p:pRg st="9" end="9"/>
                                            </p:txEl>
                                          </p:spTgt>
                                        </p:tgtEl>
                                        <p:attrNameLst>
                                          <p:attrName>ppt_h</p:attrName>
                                        </p:attrNameLst>
                                      </p:cBhvr>
                                      <p:tavLst>
                                        <p:tav tm="0">
                                          <p:val>
                                            <p:fltVal val="0"/>
                                          </p:val>
                                        </p:tav>
                                        <p:tav tm="100000">
                                          <p:val>
                                            <p:strVal val="#ppt_h"/>
                                          </p:val>
                                        </p:tav>
                                      </p:tavLst>
                                    </p:anim>
                                    <p:animEffect transition="in" filter="fade">
                                      <p:cBhvr>
                                        <p:cTn id="61" dur="10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726</TotalTime>
  <Words>1030</Words>
  <Application>Microsoft Office PowerPoint</Application>
  <PresentationFormat>On-screen Show (4:3)</PresentationFormat>
  <Paragraphs>94</Paragraphs>
  <Slides>20</Slides>
  <Notes>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Apex</vt:lpstr>
      <vt:lpstr>Discovery Group Leader Development</vt:lpstr>
      <vt:lpstr>Discovery Group Leader Development</vt:lpstr>
      <vt:lpstr>Discovery Group Leader Development</vt:lpstr>
      <vt:lpstr>Dynamic Discipling Workshop </vt:lpstr>
      <vt:lpstr>Dynamic Discipling Workshop </vt:lpstr>
      <vt:lpstr>Dynamic Discipling Workshop </vt:lpstr>
      <vt:lpstr>Dynamic Discipling Workshop </vt:lpstr>
      <vt:lpstr>Dynamic Discipling Workshop </vt:lpstr>
      <vt:lpstr>Dynamic Discipling Workshop </vt:lpstr>
      <vt:lpstr>Dynamic Discipling Workshop </vt:lpstr>
      <vt:lpstr>Dynamic Discipling Workshop </vt:lpstr>
      <vt:lpstr>Preparing to Begin New Discovery Groups</vt:lpstr>
      <vt:lpstr>Preparing to Begin New Discovery Groups</vt:lpstr>
      <vt:lpstr>Steps to Developing Discovery Groups</vt:lpstr>
      <vt:lpstr>Steps to Developing Discovery Groups</vt:lpstr>
      <vt:lpstr>Slide 16</vt:lpstr>
      <vt:lpstr>Coaching and Mentoring</vt:lpstr>
      <vt:lpstr>Coaching and Mentoring</vt:lpstr>
      <vt:lpstr>Slide 19</vt:lpstr>
      <vt:lpstr>Slide 20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Discovery Group Leader Development</dc:title>
  <dc:creator>Al Middleton</dc:creator>
  <cp:lastModifiedBy>Al Middleton</cp:lastModifiedBy>
  <cp:revision>13</cp:revision>
  <dcterms:created xsi:type="dcterms:W3CDTF">2015-09-08T21:10:07Z</dcterms:created>
  <dcterms:modified xsi:type="dcterms:W3CDTF">2015-10-14T18:22:49Z</dcterms:modified>
</cp:coreProperties>
</file>