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91" r:id="rId3"/>
    <p:sldId id="258" r:id="rId4"/>
    <p:sldId id="260" r:id="rId5"/>
    <p:sldId id="292" r:id="rId6"/>
    <p:sldId id="266" r:id="rId7"/>
    <p:sldId id="268" r:id="rId8"/>
    <p:sldId id="300" r:id="rId9"/>
    <p:sldId id="294" r:id="rId10"/>
    <p:sldId id="295" r:id="rId11"/>
    <p:sldId id="296" r:id="rId12"/>
    <p:sldId id="297" r:id="rId13"/>
    <p:sldId id="298" r:id="rId14"/>
    <p:sldId id="299" r:id="rId15"/>
    <p:sldId id="278" r:id="rId16"/>
    <p:sldId id="279" r:id="rId17"/>
    <p:sldId id="280" r:id="rId18"/>
    <p:sldId id="301" r:id="rId19"/>
    <p:sldId id="288" r:id="rId20"/>
    <p:sldId id="290" r:id="rId21"/>
  </p:sldIdLst>
  <p:sldSz cx="9144000" cy="6858000" type="screen4x3"/>
  <p:notesSz cx="9196388" cy="665638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FFFF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95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4660" autoAdjust="0"/>
  </p:normalViewPr>
  <p:slideViewPr>
    <p:cSldViewPr snapToGrid="0">
      <p:cViewPr varScale="1">
        <p:scale>
          <a:sx n="119" d="100"/>
          <a:sy n="119" d="100"/>
        </p:scale>
        <p:origin x="1374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795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46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CA" altLang="en-US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08588" y="0"/>
            <a:ext cx="3986212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CA" altLang="en-US"/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23013"/>
            <a:ext cx="3984625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CA" alt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08588" y="6323013"/>
            <a:ext cx="398621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A0A1AB1-9FC3-42FE-8FBE-7B3BBBB9C03A}" type="slidenum">
              <a:rPr lang="en-CA" altLang="en-US"/>
              <a:pPr/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143750" cy="872807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306546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062413" y="0"/>
            <a:ext cx="3065462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1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CA" altLang="en-US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283575"/>
            <a:ext cx="30654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062413" y="8283575"/>
            <a:ext cx="3065462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b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98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1200">
                <a:solidFill>
                  <a:srgbClr val="000000"/>
                </a:solidFill>
                <a:latin typeface="Rockwell Extra Bold" panose="02060903040505020403" pitchFamily="18" charset="0"/>
              </a:rPr>
              <a:t>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7675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742950" indent="-285750" algn="l" defTabSz="447675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1143000" indent="-228600" algn="l" defTabSz="447675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600200" indent="-228600" algn="l" defTabSz="447675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2057400" indent="-228600" algn="l" defTabSz="447675" rtl="0" fontAlgn="base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6131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7155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3059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919163" y="4141788"/>
            <a:ext cx="5287962" cy="3921125"/>
          </a:xfrm>
          <a:noFill/>
          <a:ln/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8179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9203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0227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1251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5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2933700" y="498475"/>
            <a:ext cx="3330575" cy="24971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3299" name="Rectangle 3"/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435100" y="665163"/>
            <a:ext cx="4338638" cy="3254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9163" y="4141788"/>
            <a:ext cx="5287962" cy="3921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A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rgbClr val="0000FF"/>
            </a:gs>
            <a:gs pos="100000">
              <a:srgbClr val="0000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Group 1"/>
          <p:cNvGrpSpPr>
            <a:grpSpLocks/>
          </p:cNvGrpSpPr>
          <p:nvPr/>
        </p:nvGrpSpPr>
        <p:grpSpPr bwMode="auto">
          <a:xfrm>
            <a:off x="0" y="114300"/>
            <a:ext cx="9140825" cy="6740525"/>
            <a:chOff x="0" y="72"/>
            <a:chExt cx="5758" cy="4246"/>
          </a:xfrm>
        </p:grpSpPr>
        <p:sp>
          <p:nvSpPr>
            <p:cNvPr id="3074" name="AutoShape 2"/>
            <p:cNvSpPr>
              <a:spLocks noChangeArrowheads="1"/>
            </p:cNvSpPr>
            <p:nvPr/>
          </p:nvSpPr>
          <p:spPr bwMode="auto">
            <a:xfrm>
              <a:off x="0" y="2112"/>
              <a:ext cx="5759" cy="2207"/>
            </a:xfrm>
            <a:prstGeom prst="roundRect">
              <a:avLst>
                <a:gd name="adj" fmla="val 42"/>
              </a:avLst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72"/>
              <a:ext cx="5758" cy="2039"/>
              <a:chOff x="0" y="72"/>
              <a:chExt cx="5758" cy="2039"/>
            </a:xfrm>
          </p:grpSpPr>
          <p:sp>
            <p:nvSpPr>
              <p:cNvPr id="3076" name="AutoShape 4"/>
              <p:cNvSpPr>
                <a:spLocks noChangeArrowheads="1"/>
              </p:cNvSpPr>
              <p:nvPr/>
            </p:nvSpPr>
            <p:spPr bwMode="auto">
              <a:xfrm>
                <a:off x="0" y="1872"/>
                <a:ext cx="5759" cy="240"/>
              </a:xfrm>
              <a:prstGeom prst="roundRect">
                <a:avLst>
                  <a:gd name="adj" fmla="val 417"/>
                </a:avLst>
              </a:prstGeom>
              <a:gradFill rotWithShape="0">
                <a:gsLst>
                  <a:gs pos="0">
                    <a:srgbClr val="000080"/>
                  </a:gs>
                  <a:gs pos="100000">
                    <a:srgbClr val="0000FF"/>
                  </a:gs>
                </a:gsLst>
                <a:lin ang="162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77" name="Group 5"/>
              <p:cNvGrpSpPr>
                <a:grpSpLocks/>
              </p:cNvGrpSpPr>
              <p:nvPr/>
            </p:nvGrpSpPr>
            <p:grpSpPr bwMode="auto">
              <a:xfrm>
                <a:off x="2289" y="72"/>
                <a:ext cx="1439" cy="1983"/>
                <a:chOff x="2289" y="72"/>
                <a:chExt cx="1439" cy="1983"/>
              </a:xfrm>
            </p:grpSpPr>
            <p:sp>
              <p:nvSpPr>
                <p:cNvPr id="3078" name="Freeform 6"/>
                <p:cNvSpPr>
                  <a:spLocks noChangeArrowheads="1"/>
                </p:cNvSpPr>
                <p:nvPr/>
              </p:nvSpPr>
              <p:spPr bwMode="auto">
                <a:xfrm>
                  <a:off x="2289" y="127"/>
                  <a:ext cx="1440" cy="1770"/>
                </a:xfrm>
                <a:custGeom>
                  <a:avLst/>
                  <a:gdLst>
                    <a:gd name="T0" fmla="*/ 3976 w 6351"/>
                    <a:gd name="T1" fmla="*/ 145 h 7806"/>
                    <a:gd name="T2" fmla="*/ 4704 w 6351"/>
                    <a:gd name="T3" fmla="*/ 568 h 7806"/>
                    <a:gd name="T4" fmla="*/ 5326 w 6351"/>
                    <a:gd name="T5" fmla="*/ 1130 h 7806"/>
                    <a:gd name="T6" fmla="*/ 5808 w 6351"/>
                    <a:gd name="T7" fmla="*/ 1809 h 7806"/>
                    <a:gd name="T8" fmla="*/ 6152 w 6351"/>
                    <a:gd name="T9" fmla="*/ 2563 h 7806"/>
                    <a:gd name="T10" fmla="*/ 6332 w 6351"/>
                    <a:gd name="T11" fmla="*/ 3380 h 7806"/>
                    <a:gd name="T12" fmla="*/ 6332 w 6351"/>
                    <a:gd name="T13" fmla="*/ 4226 h 7806"/>
                    <a:gd name="T14" fmla="*/ 6152 w 6351"/>
                    <a:gd name="T15" fmla="*/ 5042 h 7806"/>
                    <a:gd name="T16" fmla="*/ 5808 w 6351"/>
                    <a:gd name="T17" fmla="*/ 5797 h 7806"/>
                    <a:gd name="T18" fmla="*/ 5326 w 6351"/>
                    <a:gd name="T19" fmla="*/ 6477 h 7806"/>
                    <a:gd name="T20" fmla="*/ 4704 w 6351"/>
                    <a:gd name="T21" fmla="*/ 7046 h 7806"/>
                    <a:gd name="T22" fmla="*/ 3976 w 6351"/>
                    <a:gd name="T23" fmla="*/ 7461 h 7806"/>
                    <a:gd name="T24" fmla="*/ 3181 w 6351"/>
                    <a:gd name="T25" fmla="*/ 7717 h 7806"/>
                    <a:gd name="T26" fmla="*/ 2351 w 6351"/>
                    <a:gd name="T27" fmla="*/ 7805 h 7806"/>
                    <a:gd name="T28" fmla="*/ 1518 w 6351"/>
                    <a:gd name="T29" fmla="*/ 7717 h 7806"/>
                    <a:gd name="T30" fmla="*/ 727 w 6351"/>
                    <a:gd name="T31" fmla="*/ 7461 h 7806"/>
                    <a:gd name="T32" fmla="*/ 0 w 6351"/>
                    <a:gd name="T33" fmla="*/ 7046 h 7806"/>
                    <a:gd name="T34" fmla="*/ 551 w 6351"/>
                    <a:gd name="T35" fmla="*/ 6931 h 7806"/>
                    <a:gd name="T36" fmla="*/ 1240 w 6351"/>
                    <a:gd name="T37" fmla="*/ 7235 h 7806"/>
                    <a:gd name="T38" fmla="*/ 1968 w 6351"/>
                    <a:gd name="T39" fmla="*/ 7390 h 7806"/>
                    <a:gd name="T40" fmla="*/ 2727 w 6351"/>
                    <a:gd name="T41" fmla="*/ 7390 h 7806"/>
                    <a:gd name="T42" fmla="*/ 3464 w 6351"/>
                    <a:gd name="T43" fmla="*/ 7235 h 7806"/>
                    <a:gd name="T44" fmla="*/ 4153 w 6351"/>
                    <a:gd name="T45" fmla="*/ 6931 h 7806"/>
                    <a:gd name="T46" fmla="*/ 4766 w 6351"/>
                    <a:gd name="T47" fmla="*/ 6485 h 7806"/>
                    <a:gd name="T48" fmla="*/ 5269 w 6351"/>
                    <a:gd name="T49" fmla="*/ 5925 h 7806"/>
                    <a:gd name="T50" fmla="*/ 5653 w 6351"/>
                    <a:gd name="T51" fmla="*/ 5268 h 7806"/>
                    <a:gd name="T52" fmla="*/ 5878 w 6351"/>
                    <a:gd name="T53" fmla="*/ 4553 h 7806"/>
                    <a:gd name="T54" fmla="*/ 5958 w 6351"/>
                    <a:gd name="T55" fmla="*/ 3803 h 7806"/>
                    <a:gd name="T56" fmla="*/ 5878 w 6351"/>
                    <a:gd name="T57" fmla="*/ 3049 h 7806"/>
                    <a:gd name="T58" fmla="*/ 5653 w 6351"/>
                    <a:gd name="T59" fmla="*/ 2338 h 7806"/>
                    <a:gd name="T60" fmla="*/ 5269 w 6351"/>
                    <a:gd name="T61" fmla="*/ 1681 h 7806"/>
                    <a:gd name="T62" fmla="*/ 4766 w 6351"/>
                    <a:gd name="T63" fmla="*/ 1121 h 7806"/>
                    <a:gd name="T64" fmla="*/ 4153 w 6351"/>
                    <a:gd name="T65" fmla="*/ 679 h 7806"/>
                    <a:gd name="T66" fmla="*/ 3464 w 6351"/>
                    <a:gd name="T67" fmla="*/ 374 h 7806"/>
                    <a:gd name="T68" fmla="*/ 3583 w 6351"/>
                    <a:gd name="T69" fmla="*/ 0 h 78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351" h="7806">
                      <a:moveTo>
                        <a:pt x="3583" y="0"/>
                      </a:moveTo>
                      <a:lnTo>
                        <a:pt x="3976" y="145"/>
                      </a:lnTo>
                      <a:lnTo>
                        <a:pt x="4351" y="343"/>
                      </a:lnTo>
                      <a:lnTo>
                        <a:pt x="4704" y="568"/>
                      </a:lnTo>
                      <a:lnTo>
                        <a:pt x="5030" y="824"/>
                      </a:lnTo>
                      <a:lnTo>
                        <a:pt x="5326" y="1130"/>
                      </a:lnTo>
                      <a:lnTo>
                        <a:pt x="5583" y="1456"/>
                      </a:lnTo>
                      <a:lnTo>
                        <a:pt x="5808" y="1809"/>
                      </a:lnTo>
                      <a:lnTo>
                        <a:pt x="6006" y="2170"/>
                      </a:lnTo>
                      <a:lnTo>
                        <a:pt x="6152" y="2563"/>
                      </a:lnTo>
                      <a:lnTo>
                        <a:pt x="6262" y="2969"/>
                      </a:lnTo>
                      <a:lnTo>
                        <a:pt x="6332" y="3380"/>
                      </a:lnTo>
                      <a:lnTo>
                        <a:pt x="6350" y="3803"/>
                      </a:lnTo>
                      <a:lnTo>
                        <a:pt x="6332" y="4226"/>
                      </a:lnTo>
                      <a:lnTo>
                        <a:pt x="6262" y="4641"/>
                      </a:lnTo>
                      <a:lnTo>
                        <a:pt x="6152" y="5042"/>
                      </a:lnTo>
                      <a:lnTo>
                        <a:pt x="6006" y="5427"/>
                      </a:lnTo>
                      <a:lnTo>
                        <a:pt x="5808" y="5797"/>
                      </a:lnTo>
                      <a:lnTo>
                        <a:pt x="5583" y="6155"/>
                      </a:lnTo>
                      <a:lnTo>
                        <a:pt x="5326" y="6477"/>
                      </a:lnTo>
                      <a:lnTo>
                        <a:pt x="5030" y="6781"/>
                      </a:lnTo>
                      <a:lnTo>
                        <a:pt x="4704" y="7046"/>
                      </a:lnTo>
                      <a:lnTo>
                        <a:pt x="4351" y="7262"/>
                      </a:lnTo>
                      <a:lnTo>
                        <a:pt x="3976" y="7461"/>
                      </a:lnTo>
                      <a:lnTo>
                        <a:pt x="3583" y="7607"/>
                      </a:lnTo>
                      <a:lnTo>
                        <a:pt x="3181" y="7717"/>
                      </a:lnTo>
                      <a:lnTo>
                        <a:pt x="2767" y="7787"/>
                      </a:lnTo>
                      <a:lnTo>
                        <a:pt x="2351" y="7805"/>
                      </a:lnTo>
                      <a:lnTo>
                        <a:pt x="1928" y="7787"/>
                      </a:lnTo>
                      <a:lnTo>
                        <a:pt x="1518" y="7717"/>
                      </a:lnTo>
                      <a:lnTo>
                        <a:pt x="1112" y="7607"/>
                      </a:lnTo>
                      <a:lnTo>
                        <a:pt x="727" y="7461"/>
                      </a:lnTo>
                      <a:lnTo>
                        <a:pt x="352" y="7262"/>
                      </a:lnTo>
                      <a:lnTo>
                        <a:pt x="0" y="7046"/>
                      </a:lnTo>
                      <a:lnTo>
                        <a:pt x="224" y="6724"/>
                      </a:lnTo>
                      <a:lnTo>
                        <a:pt x="551" y="6931"/>
                      </a:lnTo>
                      <a:lnTo>
                        <a:pt x="887" y="7098"/>
                      </a:lnTo>
                      <a:lnTo>
                        <a:pt x="1240" y="7235"/>
                      </a:lnTo>
                      <a:lnTo>
                        <a:pt x="1606" y="7332"/>
                      </a:lnTo>
                      <a:lnTo>
                        <a:pt x="1968" y="7390"/>
                      </a:lnTo>
                      <a:lnTo>
                        <a:pt x="2351" y="7413"/>
                      </a:lnTo>
                      <a:lnTo>
                        <a:pt x="2727" y="7390"/>
                      </a:lnTo>
                      <a:lnTo>
                        <a:pt x="3102" y="7332"/>
                      </a:lnTo>
                      <a:lnTo>
                        <a:pt x="3464" y="7235"/>
                      </a:lnTo>
                      <a:lnTo>
                        <a:pt x="3821" y="7098"/>
                      </a:lnTo>
                      <a:lnTo>
                        <a:pt x="4153" y="6931"/>
                      </a:lnTo>
                      <a:lnTo>
                        <a:pt x="4470" y="6724"/>
                      </a:lnTo>
                      <a:lnTo>
                        <a:pt x="4766" y="6485"/>
                      </a:lnTo>
                      <a:lnTo>
                        <a:pt x="5030" y="6221"/>
                      </a:lnTo>
                      <a:lnTo>
                        <a:pt x="5269" y="5925"/>
                      </a:lnTo>
                      <a:lnTo>
                        <a:pt x="5471" y="5603"/>
                      </a:lnTo>
                      <a:lnTo>
                        <a:pt x="5653" y="5268"/>
                      </a:lnTo>
                      <a:lnTo>
                        <a:pt x="5790" y="4923"/>
                      </a:lnTo>
                      <a:lnTo>
                        <a:pt x="5878" y="4553"/>
                      </a:lnTo>
                      <a:lnTo>
                        <a:pt x="5936" y="4178"/>
                      </a:lnTo>
                      <a:lnTo>
                        <a:pt x="5958" y="3803"/>
                      </a:lnTo>
                      <a:lnTo>
                        <a:pt x="5936" y="3419"/>
                      </a:lnTo>
                      <a:lnTo>
                        <a:pt x="5878" y="3049"/>
                      </a:lnTo>
                      <a:lnTo>
                        <a:pt x="5790" y="2682"/>
                      </a:lnTo>
                      <a:lnTo>
                        <a:pt x="5653" y="2338"/>
                      </a:lnTo>
                      <a:lnTo>
                        <a:pt x="5471" y="1994"/>
                      </a:lnTo>
                      <a:lnTo>
                        <a:pt x="5269" y="1681"/>
                      </a:lnTo>
                      <a:lnTo>
                        <a:pt x="5030" y="1385"/>
                      </a:lnTo>
                      <a:lnTo>
                        <a:pt x="4766" y="1121"/>
                      </a:lnTo>
                      <a:lnTo>
                        <a:pt x="4470" y="887"/>
                      </a:lnTo>
                      <a:lnTo>
                        <a:pt x="4153" y="679"/>
                      </a:lnTo>
                      <a:lnTo>
                        <a:pt x="3821" y="502"/>
                      </a:lnTo>
                      <a:lnTo>
                        <a:pt x="3464" y="374"/>
                      </a:lnTo>
                      <a:lnTo>
                        <a:pt x="3477" y="343"/>
                      </a:lnTo>
                      <a:lnTo>
                        <a:pt x="3583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0000FF"/>
                    </a:gs>
                    <a:gs pos="100000">
                      <a:srgbClr val="000000"/>
                    </a:gs>
                  </a:gsLst>
                  <a:lin ang="162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2324" y="1620"/>
                  <a:ext cx="143" cy="260"/>
                </a:xfrm>
                <a:prstGeom prst="line">
                  <a:avLst/>
                </a:prstGeom>
                <a:noFill/>
                <a:ln w="2556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3119" y="242"/>
                  <a:ext cx="50" cy="101"/>
                </a:xfrm>
                <a:prstGeom prst="line">
                  <a:avLst/>
                </a:prstGeom>
                <a:noFill/>
                <a:ln w="2556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204" y="71"/>
                  <a:ext cx="50" cy="101"/>
                </a:xfrm>
                <a:prstGeom prst="line">
                  <a:avLst/>
                </a:prstGeom>
                <a:noFill/>
                <a:ln w="2556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2" name="Freeform 10"/>
                <p:cNvSpPr>
                  <a:spLocks noChangeArrowheads="1"/>
                </p:cNvSpPr>
                <p:nvPr/>
              </p:nvSpPr>
              <p:spPr bwMode="auto">
                <a:xfrm>
                  <a:off x="2483" y="1904"/>
                  <a:ext cx="841" cy="152"/>
                </a:xfrm>
                <a:custGeom>
                  <a:avLst/>
                  <a:gdLst>
                    <a:gd name="T0" fmla="*/ 13 w 3708"/>
                    <a:gd name="T1" fmla="*/ 432 h 671"/>
                    <a:gd name="T2" fmla="*/ 88 w 3708"/>
                    <a:gd name="T3" fmla="*/ 352 h 671"/>
                    <a:gd name="T4" fmla="*/ 194 w 3708"/>
                    <a:gd name="T5" fmla="*/ 286 h 671"/>
                    <a:gd name="T6" fmla="*/ 392 w 3708"/>
                    <a:gd name="T7" fmla="*/ 189 h 671"/>
                    <a:gd name="T8" fmla="*/ 617 w 3708"/>
                    <a:gd name="T9" fmla="*/ 132 h 671"/>
                    <a:gd name="T10" fmla="*/ 829 w 3708"/>
                    <a:gd name="T11" fmla="*/ 83 h 671"/>
                    <a:gd name="T12" fmla="*/ 1116 w 3708"/>
                    <a:gd name="T13" fmla="*/ 39 h 671"/>
                    <a:gd name="T14" fmla="*/ 1385 w 3708"/>
                    <a:gd name="T15" fmla="*/ 13 h 671"/>
                    <a:gd name="T16" fmla="*/ 1703 w 3708"/>
                    <a:gd name="T17" fmla="*/ 0 h 671"/>
                    <a:gd name="T18" fmla="*/ 2096 w 3708"/>
                    <a:gd name="T19" fmla="*/ 4 h 671"/>
                    <a:gd name="T20" fmla="*/ 2502 w 3708"/>
                    <a:gd name="T21" fmla="*/ 26 h 671"/>
                    <a:gd name="T22" fmla="*/ 2789 w 3708"/>
                    <a:gd name="T23" fmla="*/ 61 h 671"/>
                    <a:gd name="T24" fmla="*/ 3088 w 3708"/>
                    <a:gd name="T25" fmla="*/ 119 h 671"/>
                    <a:gd name="T26" fmla="*/ 3376 w 3708"/>
                    <a:gd name="T27" fmla="*/ 207 h 671"/>
                    <a:gd name="T28" fmla="*/ 3526 w 3708"/>
                    <a:gd name="T29" fmla="*/ 291 h 671"/>
                    <a:gd name="T30" fmla="*/ 3619 w 3708"/>
                    <a:gd name="T31" fmla="*/ 361 h 671"/>
                    <a:gd name="T32" fmla="*/ 3707 w 3708"/>
                    <a:gd name="T33" fmla="*/ 476 h 671"/>
                    <a:gd name="T34" fmla="*/ 3557 w 3708"/>
                    <a:gd name="T35" fmla="*/ 538 h 671"/>
                    <a:gd name="T36" fmla="*/ 3301 w 3708"/>
                    <a:gd name="T37" fmla="*/ 586 h 671"/>
                    <a:gd name="T38" fmla="*/ 2983 w 3708"/>
                    <a:gd name="T39" fmla="*/ 622 h 671"/>
                    <a:gd name="T40" fmla="*/ 2683 w 3708"/>
                    <a:gd name="T41" fmla="*/ 652 h 671"/>
                    <a:gd name="T42" fmla="*/ 2321 w 3708"/>
                    <a:gd name="T43" fmla="*/ 666 h 671"/>
                    <a:gd name="T44" fmla="*/ 1928 w 3708"/>
                    <a:gd name="T45" fmla="*/ 670 h 671"/>
                    <a:gd name="T46" fmla="*/ 1553 w 3708"/>
                    <a:gd name="T47" fmla="*/ 670 h 671"/>
                    <a:gd name="T48" fmla="*/ 1160 w 3708"/>
                    <a:gd name="T49" fmla="*/ 666 h 671"/>
                    <a:gd name="T50" fmla="*/ 723 w 3708"/>
                    <a:gd name="T51" fmla="*/ 630 h 671"/>
                    <a:gd name="T52" fmla="*/ 374 w 3708"/>
                    <a:gd name="T53" fmla="*/ 595 h 671"/>
                    <a:gd name="T54" fmla="*/ 88 w 3708"/>
                    <a:gd name="T55" fmla="*/ 529 h 671"/>
                    <a:gd name="T56" fmla="*/ 0 w 3708"/>
                    <a:gd name="T57" fmla="*/ 480 h 671"/>
                    <a:gd name="T58" fmla="*/ 13 w 3708"/>
                    <a:gd name="T59" fmla="*/ 432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708" h="671">
                      <a:moveTo>
                        <a:pt x="13" y="432"/>
                      </a:moveTo>
                      <a:lnTo>
                        <a:pt x="88" y="352"/>
                      </a:lnTo>
                      <a:lnTo>
                        <a:pt x="194" y="286"/>
                      </a:lnTo>
                      <a:lnTo>
                        <a:pt x="392" y="189"/>
                      </a:lnTo>
                      <a:lnTo>
                        <a:pt x="617" y="132"/>
                      </a:lnTo>
                      <a:lnTo>
                        <a:pt x="829" y="83"/>
                      </a:lnTo>
                      <a:lnTo>
                        <a:pt x="1116" y="39"/>
                      </a:lnTo>
                      <a:lnTo>
                        <a:pt x="1385" y="13"/>
                      </a:lnTo>
                      <a:lnTo>
                        <a:pt x="1703" y="0"/>
                      </a:lnTo>
                      <a:lnTo>
                        <a:pt x="2096" y="4"/>
                      </a:lnTo>
                      <a:lnTo>
                        <a:pt x="2502" y="26"/>
                      </a:lnTo>
                      <a:lnTo>
                        <a:pt x="2789" y="61"/>
                      </a:lnTo>
                      <a:lnTo>
                        <a:pt x="3088" y="119"/>
                      </a:lnTo>
                      <a:lnTo>
                        <a:pt x="3376" y="207"/>
                      </a:lnTo>
                      <a:lnTo>
                        <a:pt x="3526" y="291"/>
                      </a:lnTo>
                      <a:lnTo>
                        <a:pt x="3619" y="361"/>
                      </a:lnTo>
                      <a:lnTo>
                        <a:pt x="3707" y="476"/>
                      </a:lnTo>
                      <a:lnTo>
                        <a:pt x="3557" y="538"/>
                      </a:lnTo>
                      <a:lnTo>
                        <a:pt x="3301" y="586"/>
                      </a:lnTo>
                      <a:lnTo>
                        <a:pt x="2983" y="622"/>
                      </a:lnTo>
                      <a:lnTo>
                        <a:pt x="2683" y="652"/>
                      </a:lnTo>
                      <a:lnTo>
                        <a:pt x="2321" y="666"/>
                      </a:lnTo>
                      <a:lnTo>
                        <a:pt x="1928" y="670"/>
                      </a:lnTo>
                      <a:lnTo>
                        <a:pt x="1553" y="670"/>
                      </a:lnTo>
                      <a:lnTo>
                        <a:pt x="1160" y="666"/>
                      </a:lnTo>
                      <a:lnTo>
                        <a:pt x="723" y="630"/>
                      </a:lnTo>
                      <a:lnTo>
                        <a:pt x="374" y="595"/>
                      </a:lnTo>
                      <a:lnTo>
                        <a:pt x="88" y="529"/>
                      </a:lnTo>
                      <a:lnTo>
                        <a:pt x="0" y="480"/>
                      </a:lnTo>
                      <a:lnTo>
                        <a:pt x="13" y="432"/>
                      </a:lnTo>
                    </a:path>
                  </a:pathLst>
                </a:custGeom>
                <a:gradFill rotWithShape="0">
                  <a:gsLst>
                    <a:gs pos="0">
                      <a:srgbClr val="0000FF"/>
                    </a:gs>
                    <a:gs pos="100000">
                      <a:srgbClr val="0000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83" name="Oval 11"/>
              <p:cNvSpPr>
                <a:spLocks noChangeArrowheads="1"/>
              </p:cNvSpPr>
              <p:nvPr/>
            </p:nvSpPr>
            <p:spPr bwMode="auto">
              <a:xfrm>
                <a:off x="2071" y="250"/>
                <a:ext cx="1497" cy="1494"/>
              </a:xfrm>
              <a:prstGeom prst="ellipse">
                <a:avLst/>
              </a:prstGeom>
              <a:gradFill rotWithShape="0">
                <a:gsLst>
                  <a:gs pos="0">
                    <a:srgbClr val="0000FF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84" name="Group 12"/>
              <p:cNvGrpSpPr>
                <a:grpSpLocks/>
              </p:cNvGrpSpPr>
              <p:nvPr/>
            </p:nvGrpSpPr>
            <p:grpSpPr bwMode="auto">
              <a:xfrm>
                <a:off x="2071" y="406"/>
                <a:ext cx="1391" cy="1108"/>
                <a:chOff x="2071" y="406"/>
                <a:chExt cx="1391" cy="1108"/>
              </a:xfrm>
            </p:grpSpPr>
            <p:sp>
              <p:nvSpPr>
                <p:cNvPr id="3085" name="Freeform 13"/>
                <p:cNvSpPr>
                  <a:spLocks noChangeArrowheads="1"/>
                </p:cNvSpPr>
                <p:nvPr/>
              </p:nvSpPr>
              <p:spPr bwMode="auto">
                <a:xfrm>
                  <a:off x="2268" y="812"/>
                  <a:ext cx="1" cy="17"/>
                </a:xfrm>
                <a:custGeom>
                  <a:avLst/>
                  <a:gdLst>
                    <a:gd name="T0" fmla="*/ 0 w 1"/>
                    <a:gd name="T1" fmla="*/ 0 h 73"/>
                    <a:gd name="T2" fmla="*/ 0 w 1"/>
                    <a:gd name="T3" fmla="*/ 72 h 73"/>
                    <a:gd name="T4" fmla="*/ 0 w 1"/>
                    <a:gd name="T5" fmla="*/ 72 h 73"/>
                    <a:gd name="T6" fmla="*/ 0 w 1"/>
                    <a:gd name="T7" fmla="*/ 26 h 73"/>
                    <a:gd name="T8" fmla="*/ 0 w 1"/>
                    <a:gd name="T9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73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0" y="72"/>
                      </a:lnTo>
                      <a:lnTo>
                        <a:pt x="0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86" name="Freeform 14"/>
                <p:cNvSpPr>
                  <a:spLocks noChangeArrowheads="1"/>
                </p:cNvSpPr>
                <p:nvPr/>
              </p:nvSpPr>
              <p:spPr bwMode="auto">
                <a:xfrm>
                  <a:off x="2292" y="843"/>
                  <a:ext cx="16" cy="16"/>
                </a:xfrm>
                <a:custGeom>
                  <a:avLst/>
                  <a:gdLst>
                    <a:gd name="T0" fmla="*/ 0 w 72"/>
                    <a:gd name="T1" fmla="*/ 0 h 72"/>
                    <a:gd name="T2" fmla="*/ 71 w 72"/>
                    <a:gd name="T3" fmla="*/ 0 h 72"/>
                    <a:gd name="T4" fmla="*/ 71 w 72"/>
                    <a:gd name="T5" fmla="*/ 71 h 72"/>
                    <a:gd name="T6" fmla="*/ 0 w 72"/>
                    <a:gd name="T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2" h="7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71" y="7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87" name="Freeform 15"/>
                <p:cNvSpPr>
                  <a:spLocks noChangeArrowheads="1"/>
                </p:cNvSpPr>
                <p:nvPr/>
              </p:nvSpPr>
              <p:spPr bwMode="auto">
                <a:xfrm>
                  <a:off x="2372" y="802"/>
                  <a:ext cx="50" cy="47"/>
                </a:xfrm>
                <a:custGeom>
                  <a:avLst/>
                  <a:gdLst>
                    <a:gd name="T0" fmla="*/ 221 w 222"/>
                    <a:gd name="T1" fmla="*/ 0 h 209"/>
                    <a:gd name="T2" fmla="*/ 137 w 222"/>
                    <a:gd name="T3" fmla="*/ 0 h 209"/>
                    <a:gd name="T4" fmla="*/ 88 w 222"/>
                    <a:gd name="T5" fmla="*/ 57 h 209"/>
                    <a:gd name="T6" fmla="*/ 57 w 222"/>
                    <a:gd name="T7" fmla="*/ 57 h 209"/>
                    <a:gd name="T8" fmla="*/ 31 w 222"/>
                    <a:gd name="T9" fmla="*/ 83 h 209"/>
                    <a:gd name="T10" fmla="*/ 0 w 222"/>
                    <a:gd name="T11" fmla="*/ 83 h 209"/>
                    <a:gd name="T12" fmla="*/ 0 w 222"/>
                    <a:gd name="T13" fmla="*/ 155 h 209"/>
                    <a:gd name="T14" fmla="*/ 53 w 222"/>
                    <a:gd name="T15" fmla="*/ 208 h 209"/>
                    <a:gd name="T16" fmla="*/ 181 w 222"/>
                    <a:gd name="T17" fmla="*/ 208 h 209"/>
                    <a:gd name="T18" fmla="*/ 221 w 222"/>
                    <a:gd name="T19" fmla="*/ 155 h 209"/>
                    <a:gd name="T20" fmla="*/ 221 w 222"/>
                    <a:gd name="T21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2" h="209">
                      <a:moveTo>
                        <a:pt x="221" y="0"/>
                      </a:moveTo>
                      <a:lnTo>
                        <a:pt x="137" y="0"/>
                      </a:lnTo>
                      <a:lnTo>
                        <a:pt x="88" y="57"/>
                      </a:lnTo>
                      <a:lnTo>
                        <a:pt x="57" y="57"/>
                      </a:lnTo>
                      <a:lnTo>
                        <a:pt x="31" y="83"/>
                      </a:lnTo>
                      <a:lnTo>
                        <a:pt x="0" y="83"/>
                      </a:lnTo>
                      <a:lnTo>
                        <a:pt x="0" y="155"/>
                      </a:lnTo>
                      <a:lnTo>
                        <a:pt x="53" y="208"/>
                      </a:lnTo>
                      <a:lnTo>
                        <a:pt x="181" y="208"/>
                      </a:lnTo>
                      <a:lnTo>
                        <a:pt x="221" y="155"/>
                      </a:lnTo>
                      <a:lnTo>
                        <a:pt x="221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88" name="Freeform 16"/>
                <p:cNvSpPr>
                  <a:spLocks noChangeArrowheads="1"/>
                </p:cNvSpPr>
                <p:nvPr/>
              </p:nvSpPr>
              <p:spPr bwMode="auto">
                <a:xfrm>
                  <a:off x="2071" y="840"/>
                  <a:ext cx="450" cy="587"/>
                </a:xfrm>
                <a:custGeom>
                  <a:avLst/>
                  <a:gdLst>
                    <a:gd name="T0" fmla="*/ 471 w 1986"/>
                    <a:gd name="T1" fmla="*/ 0 h 2588"/>
                    <a:gd name="T2" fmla="*/ 436 w 1986"/>
                    <a:gd name="T3" fmla="*/ 70 h 2588"/>
                    <a:gd name="T4" fmla="*/ 282 w 1986"/>
                    <a:gd name="T5" fmla="*/ 207 h 2588"/>
                    <a:gd name="T6" fmla="*/ 246 w 1986"/>
                    <a:gd name="T7" fmla="*/ 330 h 2588"/>
                    <a:gd name="T8" fmla="*/ 132 w 1986"/>
                    <a:gd name="T9" fmla="*/ 419 h 2588"/>
                    <a:gd name="T10" fmla="*/ 52 w 1986"/>
                    <a:gd name="T11" fmla="*/ 595 h 2588"/>
                    <a:gd name="T12" fmla="*/ 52 w 1986"/>
                    <a:gd name="T13" fmla="*/ 701 h 2588"/>
                    <a:gd name="T14" fmla="*/ 0 w 1986"/>
                    <a:gd name="T15" fmla="*/ 886 h 2588"/>
                    <a:gd name="T16" fmla="*/ 70 w 1986"/>
                    <a:gd name="T17" fmla="*/ 966 h 2588"/>
                    <a:gd name="T18" fmla="*/ 246 w 1986"/>
                    <a:gd name="T19" fmla="*/ 1201 h 2588"/>
                    <a:gd name="T20" fmla="*/ 299 w 1986"/>
                    <a:gd name="T21" fmla="*/ 1170 h 2588"/>
                    <a:gd name="T22" fmla="*/ 613 w 1986"/>
                    <a:gd name="T23" fmla="*/ 1170 h 2588"/>
                    <a:gd name="T24" fmla="*/ 758 w 1986"/>
                    <a:gd name="T25" fmla="*/ 1227 h 2588"/>
                    <a:gd name="T26" fmla="*/ 745 w 1986"/>
                    <a:gd name="T27" fmla="*/ 1408 h 2588"/>
                    <a:gd name="T28" fmla="*/ 852 w 1986"/>
                    <a:gd name="T29" fmla="*/ 1651 h 2588"/>
                    <a:gd name="T30" fmla="*/ 843 w 1986"/>
                    <a:gd name="T31" fmla="*/ 1717 h 2588"/>
                    <a:gd name="T32" fmla="*/ 887 w 1986"/>
                    <a:gd name="T33" fmla="*/ 1792 h 2588"/>
                    <a:gd name="T34" fmla="*/ 821 w 1986"/>
                    <a:gd name="T35" fmla="*/ 1964 h 2588"/>
                    <a:gd name="T36" fmla="*/ 900 w 1986"/>
                    <a:gd name="T37" fmla="*/ 2180 h 2588"/>
                    <a:gd name="T38" fmla="*/ 944 w 1986"/>
                    <a:gd name="T39" fmla="*/ 2348 h 2588"/>
                    <a:gd name="T40" fmla="*/ 997 w 1986"/>
                    <a:gd name="T41" fmla="*/ 2455 h 2588"/>
                    <a:gd name="T42" fmla="*/ 1055 w 1986"/>
                    <a:gd name="T43" fmla="*/ 2587 h 2588"/>
                    <a:gd name="T44" fmla="*/ 1160 w 1986"/>
                    <a:gd name="T45" fmla="*/ 2569 h 2588"/>
                    <a:gd name="T46" fmla="*/ 1332 w 1986"/>
                    <a:gd name="T47" fmla="*/ 2472 h 2588"/>
                    <a:gd name="T48" fmla="*/ 1412 w 1986"/>
                    <a:gd name="T49" fmla="*/ 2352 h 2588"/>
                    <a:gd name="T50" fmla="*/ 1407 w 1986"/>
                    <a:gd name="T51" fmla="*/ 2273 h 2588"/>
                    <a:gd name="T52" fmla="*/ 1509 w 1986"/>
                    <a:gd name="T53" fmla="*/ 2207 h 2588"/>
                    <a:gd name="T54" fmla="*/ 1491 w 1986"/>
                    <a:gd name="T55" fmla="*/ 2092 h 2588"/>
                    <a:gd name="T56" fmla="*/ 1646 w 1986"/>
                    <a:gd name="T57" fmla="*/ 1907 h 2588"/>
                    <a:gd name="T58" fmla="*/ 1668 w 1986"/>
                    <a:gd name="T59" fmla="*/ 1757 h 2588"/>
                    <a:gd name="T60" fmla="*/ 1628 w 1986"/>
                    <a:gd name="T61" fmla="*/ 1704 h 2588"/>
                    <a:gd name="T62" fmla="*/ 1646 w 1986"/>
                    <a:gd name="T63" fmla="*/ 1642 h 2588"/>
                    <a:gd name="T64" fmla="*/ 1610 w 1986"/>
                    <a:gd name="T65" fmla="*/ 1589 h 2588"/>
                    <a:gd name="T66" fmla="*/ 1725 w 1986"/>
                    <a:gd name="T67" fmla="*/ 1443 h 2588"/>
                    <a:gd name="T68" fmla="*/ 1725 w 1986"/>
                    <a:gd name="T69" fmla="*/ 1368 h 2588"/>
                    <a:gd name="T70" fmla="*/ 1884 w 1986"/>
                    <a:gd name="T71" fmla="*/ 1245 h 2588"/>
                    <a:gd name="T72" fmla="*/ 1985 w 1986"/>
                    <a:gd name="T73" fmla="*/ 913 h 2588"/>
                    <a:gd name="T74" fmla="*/ 1840 w 1986"/>
                    <a:gd name="T75" fmla="*/ 997 h 2588"/>
                    <a:gd name="T76" fmla="*/ 1712 w 1986"/>
                    <a:gd name="T77" fmla="*/ 961 h 2588"/>
                    <a:gd name="T78" fmla="*/ 1729 w 1986"/>
                    <a:gd name="T79" fmla="*/ 882 h 2588"/>
                    <a:gd name="T80" fmla="*/ 1601 w 1986"/>
                    <a:gd name="T81" fmla="*/ 794 h 2588"/>
                    <a:gd name="T82" fmla="*/ 1540 w 1986"/>
                    <a:gd name="T83" fmla="*/ 582 h 2588"/>
                    <a:gd name="T84" fmla="*/ 1416 w 1986"/>
                    <a:gd name="T85" fmla="*/ 410 h 2588"/>
                    <a:gd name="T86" fmla="*/ 1416 w 1986"/>
                    <a:gd name="T87" fmla="*/ 291 h 2588"/>
                    <a:gd name="T88" fmla="*/ 1350 w 1986"/>
                    <a:gd name="T89" fmla="*/ 286 h 2588"/>
                    <a:gd name="T90" fmla="*/ 1306 w 1986"/>
                    <a:gd name="T91" fmla="*/ 304 h 2588"/>
                    <a:gd name="T92" fmla="*/ 1121 w 1986"/>
                    <a:gd name="T93" fmla="*/ 238 h 2588"/>
                    <a:gd name="T94" fmla="*/ 1072 w 1986"/>
                    <a:gd name="T95" fmla="*/ 286 h 2588"/>
                    <a:gd name="T96" fmla="*/ 1032 w 1986"/>
                    <a:gd name="T97" fmla="*/ 344 h 2588"/>
                    <a:gd name="T98" fmla="*/ 931 w 1986"/>
                    <a:gd name="T99" fmla="*/ 233 h 2588"/>
                    <a:gd name="T100" fmla="*/ 834 w 1986"/>
                    <a:gd name="T101" fmla="*/ 207 h 2588"/>
                    <a:gd name="T102" fmla="*/ 825 w 1986"/>
                    <a:gd name="T103" fmla="*/ 66 h 2588"/>
                    <a:gd name="T104" fmla="*/ 683 w 1986"/>
                    <a:gd name="T105" fmla="*/ 88 h 2588"/>
                    <a:gd name="T106" fmla="*/ 595 w 1986"/>
                    <a:gd name="T107" fmla="*/ 57 h 2588"/>
                    <a:gd name="T108" fmla="*/ 471 w 1986"/>
                    <a:gd name="T109" fmla="*/ 0 h 2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986" h="2588">
                      <a:moveTo>
                        <a:pt x="471" y="0"/>
                      </a:moveTo>
                      <a:lnTo>
                        <a:pt x="436" y="70"/>
                      </a:lnTo>
                      <a:lnTo>
                        <a:pt x="282" y="207"/>
                      </a:lnTo>
                      <a:lnTo>
                        <a:pt x="246" y="330"/>
                      </a:lnTo>
                      <a:lnTo>
                        <a:pt x="132" y="419"/>
                      </a:lnTo>
                      <a:lnTo>
                        <a:pt x="52" y="595"/>
                      </a:lnTo>
                      <a:lnTo>
                        <a:pt x="52" y="701"/>
                      </a:lnTo>
                      <a:lnTo>
                        <a:pt x="0" y="886"/>
                      </a:lnTo>
                      <a:lnTo>
                        <a:pt x="70" y="966"/>
                      </a:lnTo>
                      <a:lnTo>
                        <a:pt x="246" y="1201"/>
                      </a:lnTo>
                      <a:lnTo>
                        <a:pt x="299" y="1170"/>
                      </a:lnTo>
                      <a:lnTo>
                        <a:pt x="613" y="1170"/>
                      </a:lnTo>
                      <a:lnTo>
                        <a:pt x="758" y="1227"/>
                      </a:lnTo>
                      <a:lnTo>
                        <a:pt x="745" y="1408"/>
                      </a:lnTo>
                      <a:lnTo>
                        <a:pt x="852" y="1651"/>
                      </a:lnTo>
                      <a:lnTo>
                        <a:pt x="843" y="1717"/>
                      </a:lnTo>
                      <a:lnTo>
                        <a:pt x="887" y="1792"/>
                      </a:lnTo>
                      <a:lnTo>
                        <a:pt x="821" y="1964"/>
                      </a:lnTo>
                      <a:lnTo>
                        <a:pt x="900" y="2180"/>
                      </a:lnTo>
                      <a:lnTo>
                        <a:pt x="944" y="2348"/>
                      </a:lnTo>
                      <a:lnTo>
                        <a:pt x="997" y="2455"/>
                      </a:lnTo>
                      <a:lnTo>
                        <a:pt x="1055" y="2587"/>
                      </a:lnTo>
                      <a:lnTo>
                        <a:pt x="1160" y="2569"/>
                      </a:lnTo>
                      <a:lnTo>
                        <a:pt x="1332" y="2472"/>
                      </a:lnTo>
                      <a:lnTo>
                        <a:pt x="1412" y="2352"/>
                      </a:lnTo>
                      <a:lnTo>
                        <a:pt x="1407" y="2273"/>
                      </a:lnTo>
                      <a:lnTo>
                        <a:pt x="1509" y="2207"/>
                      </a:lnTo>
                      <a:lnTo>
                        <a:pt x="1491" y="2092"/>
                      </a:lnTo>
                      <a:lnTo>
                        <a:pt x="1646" y="1907"/>
                      </a:lnTo>
                      <a:lnTo>
                        <a:pt x="1668" y="1757"/>
                      </a:lnTo>
                      <a:lnTo>
                        <a:pt x="1628" y="1704"/>
                      </a:lnTo>
                      <a:lnTo>
                        <a:pt x="1646" y="1642"/>
                      </a:lnTo>
                      <a:lnTo>
                        <a:pt x="1610" y="1589"/>
                      </a:lnTo>
                      <a:lnTo>
                        <a:pt x="1725" y="1443"/>
                      </a:lnTo>
                      <a:lnTo>
                        <a:pt x="1725" y="1368"/>
                      </a:lnTo>
                      <a:lnTo>
                        <a:pt x="1884" y="1245"/>
                      </a:lnTo>
                      <a:lnTo>
                        <a:pt x="1985" y="913"/>
                      </a:lnTo>
                      <a:lnTo>
                        <a:pt x="1840" y="997"/>
                      </a:lnTo>
                      <a:lnTo>
                        <a:pt x="1712" y="961"/>
                      </a:lnTo>
                      <a:lnTo>
                        <a:pt x="1729" y="882"/>
                      </a:lnTo>
                      <a:lnTo>
                        <a:pt x="1601" y="794"/>
                      </a:lnTo>
                      <a:lnTo>
                        <a:pt x="1540" y="582"/>
                      </a:lnTo>
                      <a:lnTo>
                        <a:pt x="1416" y="410"/>
                      </a:lnTo>
                      <a:lnTo>
                        <a:pt x="1416" y="291"/>
                      </a:lnTo>
                      <a:lnTo>
                        <a:pt x="1350" y="286"/>
                      </a:lnTo>
                      <a:lnTo>
                        <a:pt x="1306" y="304"/>
                      </a:lnTo>
                      <a:lnTo>
                        <a:pt x="1121" y="238"/>
                      </a:lnTo>
                      <a:lnTo>
                        <a:pt x="1072" y="286"/>
                      </a:lnTo>
                      <a:lnTo>
                        <a:pt x="1032" y="344"/>
                      </a:lnTo>
                      <a:lnTo>
                        <a:pt x="931" y="233"/>
                      </a:lnTo>
                      <a:lnTo>
                        <a:pt x="834" y="207"/>
                      </a:lnTo>
                      <a:lnTo>
                        <a:pt x="825" y="66"/>
                      </a:lnTo>
                      <a:lnTo>
                        <a:pt x="683" y="88"/>
                      </a:lnTo>
                      <a:lnTo>
                        <a:pt x="595" y="57"/>
                      </a:lnTo>
                      <a:lnTo>
                        <a:pt x="471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89" name="Freeform 17"/>
                <p:cNvSpPr>
                  <a:spLocks noChangeArrowheads="1"/>
                </p:cNvSpPr>
                <p:nvPr/>
              </p:nvSpPr>
              <p:spPr bwMode="auto">
                <a:xfrm>
                  <a:off x="3113" y="987"/>
                  <a:ext cx="16" cy="27"/>
                </a:xfrm>
                <a:custGeom>
                  <a:avLst/>
                  <a:gdLst>
                    <a:gd name="T0" fmla="*/ 31 w 72"/>
                    <a:gd name="T1" fmla="*/ 0 h 121"/>
                    <a:gd name="T2" fmla="*/ 40 w 72"/>
                    <a:gd name="T3" fmla="*/ 35 h 121"/>
                    <a:gd name="T4" fmla="*/ 31 w 72"/>
                    <a:gd name="T5" fmla="*/ 62 h 121"/>
                    <a:gd name="T6" fmla="*/ 31 w 72"/>
                    <a:gd name="T7" fmla="*/ 84 h 121"/>
                    <a:gd name="T8" fmla="*/ 71 w 72"/>
                    <a:gd name="T9" fmla="*/ 102 h 121"/>
                    <a:gd name="T10" fmla="*/ 71 w 72"/>
                    <a:gd name="T11" fmla="*/ 120 h 121"/>
                    <a:gd name="T12" fmla="*/ 40 w 72"/>
                    <a:gd name="T13" fmla="*/ 102 h 121"/>
                    <a:gd name="T14" fmla="*/ 13 w 72"/>
                    <a:gd name="T15" fmla="*/ 120 h 121"/>
                    <a:gd name="T16" fmla="*/ 0 w 72"/>
                    <a:gd name="T17" fmla="*/ 102 h 121"/>
                    <a:gd name="T18" fmla="*/ 13 w 72"/>
                    <a:gd name="T19" fmla="*/ 84 h 121"/>
                    <a:gd name="T20" fmla="*/ 0 w 72"/>
                    <a:gd name="T21" fmla="*/ 62 h 121"/>
                    <a:gd name="T22" fmla="*/ 13 w 72"/>
                    <a:gd name="T23" fmla="*/ 17 h 121"/>
                    <a:gd name="T24" fmla="*/ 31 w 72"/>
                    <a:gd name="T25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121">
                      <a:moveTo>
                        <a:pt x="31" y="0"/>
                      </a:moveTo>
                      <a:lnTo>
                        <a:pt x="40" y="35"/>
                      </a:lnTo>
                      <a:lnTo>
                        <a:pt x="31" y="62"/>
                      </a:lnTo>
                      <a:lnTo>
                        <a:pt x="31" y="84"/>
                      </a:lnTo>
                      <a:lnTo>
                        <a:pt x="71" y="102"/>
                      </a:lnTo>
                      <a:lnTo>
                        <a:pt x="71" y="120"/>
                      </a:lnTo>
                      <a:lnTo>
                        <a:pt x="40" y="102"/>
                      </a:lnTo>
                      <a:lnTo>
                        <a:pt x="13" y="120"/>
                      </a:lnTo>
                      <a:lnTo>
                        <a:pt x="0" y="102"/>
                      </a:lnTo>
                      <a:lnTo>
                        <a:pt x="13" y="84"/>
                      </a:lnTo>
                      <a:lnTo>
                        <a:pt x="0" y="62"/>
                      </a:lnTo>
                      <a:lnTo>
                        <a:pt x="13" y="17"/>
                      </a:lnTo>
                      <a:lnTo>
                        <a:pt x="31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0" name="Freeform 18"/>
                <p:cNvSpPr>
                  <a:spLocks noChangeArrowheads="1"/>
                </p:cNvSpPr>
                <p:nvPr/>
              </p:nvSpPr>
              <p:spPr bwMode="auto">
                <a:xfrm>
                  <a:off x="3028" y="1110"/>
                  <a:ext cx="67" cy="96"/>
                </a:xfrm>
                <a:custGeom>
                  <a:avLst/>
                  <a:gdLst>
                    <a:gd name="T0" fmla="*/ 0 w 297"/>
                    <a:gd name="T1" fmla="*/ 212 h 425"/>
                    <a:gd name="T2" fmla="*/ 106 w 297"/>
                    <a:gd name="T3" fmla="*/ 212 h 425"/>
                    <a:gd name="T4" fmla="*/ 230 w 297"/>
                    <a:gd name="T5" fmla="*/ 0 h 425"/>
                    <a:gd name="T6" fmla="*/ 296 w 297"/>
                    <a:gd name="T7" fmla="*/ 123 h 425"/>
                    <a:gd name="T8" fmla="*/ 243 w 297"/>
                    <a:gd name="T9" fmla="*/ 424 h 425"/>
                    <a:gd name="T10" fmla="*/ 22 w 297"/>
                    <a:gd name="T11" fmla="*/ 353 h 425"/>
                    <a:gd name="T12" fmla="*/ 0 w 297"/>
                    <a:gd name="T13" fmla="*/ 21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7" h="425">
                      <a:moveTo>
                        <a:pt x="0" y="212"/>
                      </a:moveTo>
                      <a:lnTo>
                        <a:pt x="106" y="212"/>
                      </a:lnTo>
                      <a:lnTo>
                        <a:pt x="230" y="0"/>
                      </a:lnTo>
                      <a:lnTo>
                        <a:pt x="296" y="123"/>
                      </a:lnTo>
                      <a:lnTo>
                        <a:pt x="243" y="424"/>
                      </a:lnTo>
                      <a:lnTo>
                        <a:pt x="22" y="353"/>
                      </a:lnTo>
                      <a:lnTo>
                        <a:pt x="0" y="212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1" name="Freeform 19"/>
                <p:cNvSpPr>
                  <a:spLocks noChangeArrowheads="1"/>
                </p:cNvSpPr>
                <p:nvPr/>
              </p:nvSpPr>
              <p:spPr bwMode="auto">
                <a:xfrm>
                  <a:off x="3163" y="1147"/>
                  <a:ext cx="116" cy="93"/>
                </a:xfrm>
                <a:custGeom>
                  <a:avLst/>
                  <a:gdLst>
                    <a:gd name="T0" fmla="*/ 30 w 512"/>
                    <a:gd name="T1" fmla="*/ 97 h 411"/>
                    <a:gd name="T2" fmla="*/ 0 w 512"/>
                    <a:gd name="T3" fmla="*/ 0 h 411"/>
                    <a:gd name="T4" fmla="*/ 172 w 512"/>
                    <a:gd name="T5" fmla="*/ 39 h 411"/>
                    <a:gd name="T6" fmla="*/ 418 w 512"/>
                    <a:gd name="T7" fmla="*/ 141 h 411"/>
                    <a:gd name="T8" fmla="*/ 418 w 512"/>
                    <a:gd name="T9" fmla="*/ 216 h 411"/>
                    <a:gd name="T10" fmla="*/ 511 w 512"/>
                    <a:gd name="T11" fmla="*/ 410 h 411"/>
                    <a:gd name="T12" fmla="*/ 321 w 512"/>
                    <a:gd name="T13" fmla="*/ 225 h 411"/>
                    <a:gd name="T14" fmla="*/ 194 w 512"/>
                    <a:gd name="T15" fmla="*/ 238 h 411"/>
                    <a:gd name="T16" fmla="*/ 30 w 512"/>
                    <a:gd name="T17" fmla="*/ 97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2" h="411">
                      <a:moveTo>
                        <a:pt x="30" y="97"/>
                      </a:moveTo>
                      <a:lnTo>
                        <a:pt x="0" y="0"/>
                      </a:lnTo>
                      <a:lnTo>
                        <a:pt x="172" y="39"/>
                      </a:lnTo>
                      <a:lnTo>
                        <a:pt x="418" y="141"/>
                      </a:lnTo>
                      <a:lnTo>
                        <a:pt x="418" y="216"/>
                      </a:lnTo>
                      <a:lnTo>
                        <a:pt x="511" y="410"/>
                      </a:lnTo>
                      <a:lnTo>
                        <a:pt x="321" y="225"/>
                      </a:lnTo>
                      <a:lnTo>
                        <a:pt x="194" y="238"/>
                      </a:lnTo>
                      <a:lnTo>
                        <a:pt x="30" y="97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2" name="Freeform 20"/>
                <p:cNvSpPr>
                  <a:spLocks noChangeArrowheads="1"/>
                </p:cNvSpPr>
                <p:nvPr/>
              </p:nvSpPr>
              <p:spPr bwMode="auto">
                <a:xfrm>
                  <a:off x="3385" y="1338"/>
                  <a:ext cx="78" cy="100"/>
                </a:xfrm>
                <a:custGeom>
                  <a:avLst/>
                  <a:gdLst>
                    <a:gd name="T0" fmla="*/ 212 w 345"/>
                    <a:gd name="T1" fmla="*/ 0 h 443"/>
                    <a:gd name="T2" fmla="*/ 344 w 345"/>
                    <a:gd name="T3" fmla="*/ 132 h 443"/>
                    <a:gd name="T4" fmla="*/ 70 w 345"/>
                    <a:gd name="T5" fmla="*/ 442 h 443"/>
                    <a:gd name="T6" fmla="*/ 0 w 345"/>
                    <a:gd name="T7" fmla="*/ 371 h 443"/>
                    <a:gd name="T8" fmla="*/ 198 w 345"/>
                    <a:gd name="T9" fmla="*/ 173 h 443"/>
                    <a:gd name="T10" fmla="*/ 212 w 345"/>
                    <a:gd name="T11" fmla="*/ 0 h 4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5" h="443">
                      <a:moveTo>
                        <a:pt x="212" y="0"/>
                      </a:moveTo>
                      <a:lnTo>
                        <a:pt x="344" y="132"/>
                      </a:lnTo>
                      <a:lnTo>
                        <a:pt x="70" y="442"/>
                      </a:lnTo>
                      <a:lnTo>
                        <a:pt x="0" y="371"/>
                      </a:lnTo>
                      <a:lnTo>
                        <a:pt x="198" y="173"/>
                      </a:lnTo>
                      <a:lnTo>
                        <a:pt x="212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3" name="Freeform 21"/>
                <p:cNvSpPr>
                  <a:spLocks noChangeArrowheads="1"/>
                </p:cNvSpPr>
                <p:nvPr/>
              </p:nvSpPr>
              <p:spPr bwMode="auto">
                <a:xfrm>
                  <a:off x="2211" y="651"/>
                  <a:ext cx="39" cy="65"/>
                </a:xfrm>
                <a:custGeom>
                  <a:avLst/>
                  <a:gdLst>
                    <a:gd name="T0" fmla="*/ 169 w 170"/>
                    <a:gd name="T1" fmla="*/ 225 h 288"/>
                    <a:gd name="T2" fmla="*/ 124 w 170"/>
                    <a:gd name="T3" fmla="*/ 190 h 288"/>
                    <a:gd name="T4" fmla="*/ 124 w 170"/>
                    <a:gd name="T5" fmla="*/ 61 h 288"/>
                    <a:gd name="T6" fmla="*/ 146 w 170"/>
                    <a:gd name="T7" fmla="*/ 35 h 288"/>
                    <a:gd name="T8" fmla="*/ 106 w 170"/>
                    <a:gd name="T9" fmla="*/ 35 h 288"/>
                    <a:gd name="T10" fmla="*/ 128 w 170"/>
                    <a:gd name="T11" fmla="*/ 0 h 288"/>
                    <a:gd name="T12" fmla="*/ 97 w 170"/>
                    <a:gd name="T13" fmla="*/ 0 h 288"/>
                    <a:gd name="T14" fmla="*/ 62 w 170"/>
                    <a:gd name="T15" fmla="*/ 39 h 288"/>
                    <a:gd name="T16" fmla="*/ 62 w 170"/>
                    <a:gd name="T17" fmla="*/ 119 h 288"/>
                    <a:gd name="T18" fmla="*/ 79 w 170"/>
                    <a:gd name="T19" fmla="*/ 137 h 288"/>
                    <a:gd name="T20" fmla="*/ 79 w 170"/>
                    <a:gd name="T21" fmla="*/ 172 h 288"/>
                    <a:gd name="T22" fmla="*/ 70 w 170"/>
                    <a:gd name="T23" fmla="*/ 172 h 288"/>
                    <a:gd name="T24" fmla="*/ 39 w 170"/>
                    <a:gd name="T25" fmla="*/ 203 h 288"/>
                    <a:gd name="T26" fmla="*/ 39 w 170"/>
                    <a:gd name="T27" fmla="*/ 234 h 288"/>
                    <a:gd name="T28" fmla="*/ 0 w 170"/>
                    <a:gd name="T29" fmla="*/ 287 h 288"/>
                    <a:gd name="T30" fmla="*/ 128 w 170"/>
                    <a:gd name="T31" fmla="*/ 287 h 288"/>
                    <a:gd name="T32" fmla="*/ 169 w 170"/>
                    <a:gd name="T33" fmla="*/ 225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0" h="288">
                      <a:moveTo>
                        <a:pt x="169" y="225"/>
                      </a:moveTo>
                      <a:lnTo>
                        <a:pt x="124" y="190"/>
                      </a:lnTo>
                      <a:lnTo>
                        <a:pt x="124" y="61"/>
                      </a:lnTo>
                      <a:lnTo>
                        <a:pt x="146" y="35"/>
                      </a:lnTo>
                      <a:lnTo>
                        <a:pt x="106" y="35"/>
                      </a:lnTo>
                      <a:lnTo>
                        <a:pt x="128" y="0"/>
                      </a:lnTo>
                      <a:lnTo>
                        <a:pt x="97" y="0"/>
                      </a:lnTo>
                      <a:lnTo>
                        <a:pt x="62" y="39"/>
                      </a:lnTo>
                      <a:lnTo>
                        <a:pt x="62" y="119"/>
                      </a:lnTo>
                      <a:lnTo>
                        <a:pt x="79" y="137"/>
                      </a:lnTo>
                      <a:lnTo>
                        <a:pt x="79" y="172"/>
                      </a:lnTo>
                      <a:lnTo>
                        <a:pt x="70" y="172"/>
                      </a:lnTo>
                      <a:lnTo>
                        <a:pt x="39" y="203"/>
                      </a:lnTo>
                      <a:lnTo>
                        <a:pt x="39" y="234"/>
                      </a:lnTo>
                      <a:lnTo>
                        <a:pt x="0" y="287"/>
                      </a:lnTo>
                      <a:lnTo>
                        <a:pt x="128" y="287"/>
                      </a:lnTo>
                      <a:lnTo>
                        <a:pt x="169" y="225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4" name="Freeform 22"/>
                <p:cNvSpPr>
                  <a:spLocks noChangeArrowheads="1"/>
                </p:cNvSpPr>
                <p:nvPr/>
              </p:nvSpPr>
              <p:spPr bwMode="auto">
                <a:xfrm>
                  <a:off x="2198" y="673"/>
                  <a:ext cx="20" cy="23"/>
                </a:xfrm>
                <a:custGeom>
                  <a:avLst/>
                  <a:gdLst>
                    <a:gd name="T0" fmla="*/ 75 w 89"/>
                    <a:gd name="T1" fmla="*/ 35 h 103"/>
                    <a:gd name="T2" fmla="*/ 88 w 89"/>
                    <a:gd name="T3" fmla="*/ 35 h 103"/>
                    <a:gd name="T4" fmla="*/ 88 w 89"/>
                    <a:gd name="T5" fmla="*/ 0 h 103"/>
                    <a:gd name="T6" fmla="*/ 57 w 89"/>
                    <a:gd name="T7" fmla="*/ 0 h 103"/>
                    <a:gd name="T8" fmla="*/ 0 w 89"/>
                    <a:gd name="T9" fmla="*/ 66 h 103"/>
                    <a:gd name="T10" fmla="*/ 0 w 89"/>
                    <a:gd name="T11" fmla="*/ 102 h 103"/>
                    <a:gd name="T12" fmla="*/ 53 w 89"/>
                    <a:gd name="T13" fmla="*/ 102 h 103"/>
                    <a:gd name="T14" fmla="*/ 75 w 89"/>
                    <a:gd name="T15" fmla="*/ 75 h 103"/>
                    <a:gd name="T16" fmla="*/ 75 w 89"/>
                    <a:gd name="T17" fmla="*/ 35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9" h="103">
                      <a:moveTo>
                        <a:pt x="75" y="35"/>
                      </a:moveTo>
                      <a:lnTo>
                        <a:pt x="88" y="35"/>
                      </a:lnTo>
                      <a:lnTo>
                        <a:pt x="88" y="0"/>
                      </a:lnTo>
                      <a:lnTo>
                        <a:pt x="57" y="0"/>
                      </a:lnTo>
                      <a:lnTo>
                        <a:pt x="0" y="66"/>
                      </a:lnTo>
                      <a:lnTo>
                        <a:pt x="0" y="102"/>
                      </a:lnTo>
                      <a:lnTo>
                        <a:pt x="53" y="102"/>
                      </a:lnTo>
                      <a:lnTo>
                        <a:pt x="75" y="75"/>
                      </a:lnTo>
                      <a:lnTo>
                        <a:pt x="75" y="35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5" name="Freeform 23"/>
                <p:cNvSpPr>
                  <a:spLocks noChangeArrowheads="1"/>
                </p:cNvSpPr>
                <p:nvPr/>
              </p:nvSpPr>
              <p:spPr bwMode="auto">
                <a:xfrm>
                  <a:off x="2167" y="634"/>
                  <a:ext cx="256" cy="215"/>
                </a:xfrm>
                <a:custGeom>
                  <a:avLst/>
                  <a:gdLst>
                    <a:gd name="T0" fmla="*/ 742 w 1127"/>
                    <a:gd name="T1" fmla="*/ 66 h 950"/>
                    <a:gd name="T2" fmla="*/ 888 w 1127"/>
                    <a:gd name="T3" fmla="*/ 88 h 950"/>
                    <a:gd name="T4" fmla="*/ 799 w 1127"/>
                    <a:gd name="T5" fmla="*/ 123 h 950"/>
                    <a:gd name="T6" fmla="*/ 760 w 1127"/>
                    <a:gd name="T7" fmla="*/ 180 h 950"/>
                    <a:gd name="T8" fmla="*/ 707 w 1127"/>
                    <a:gd name="T9" fmla="*/ 308 h 950"/>
                    <a:gd name="T10" fmla="*/ 618 w 1127"/>
                    <a:gd name="T11" fmla="*/ 317 h 950"/>
                    <a:gd name="T12" fmla="*/ 543 w 1127"/>
                    <a:gd name="T13" fmla="*/ 304 h 950"/>
                    <a:gd name="T14" fmla="*/ 579 w 1127"/>
                    <a:gd name="T15" fmla="*/ 242 h 950"/>
                    <a:gd name="T16" fmla="*/ 548 w 1127"/>
                    <a:gd name="T17" fmla="*/ 163 h 950"/>
                    <a:gd name="T18" fmla="*/ 504 w 1127"/>
                    <a:gd name="T19" fmla="*/ 304 h 950"/>
                    <a:gd name="T20" fmla="*/ 385 w 1127"/>
                    <a:gd name="T21" fmla="*/ 370 h 950"/>
                    <a:gd name="T22" fmla="*/ 322 w 1127"/>
                    <a:gd name="T23" fmla="*/ 414 h 950"/>
                    <a:gd name="T24" fmla="*/ 233 w 1127"/>
                    <a:gd name="T25" fmla="*/ 476 h 950"/>
                    <a:gd name="T26" fmla="*/ 189 w 1127"/>
                    <a:gd name="T27" fmla="*/ 630 h 950"/>
                    <a:gd name="T28" fmla="*/ 35 w 1127"/>
                    <a:gd name="T29" fmla="*/ 573 h 950"/>
                    <a:gd name="T30" fmla="*/ 0 w 1127"/>
                    <a:gd name="T31" fmla="*/ 688 h 950"/>
                    <a:gd name="T32" fmla="*/ 66 w 1127"/>
                    <a:gd name="T33" fmla="*/ 856 h 950"/>
                    <a:gd name="T34" fmla="*/ 313 w 1127"/>
                    <a:gd name="T35" fmla="*/ 675 h 950"/>
                    <a:gd name="T36" fmla="*/ 464 w 1127"/>
                    <a:gd name="T37" fmla="*/ 639 h 950"/>
                    <a:gd name="T38" fmla="*/ 490 w 1127"/>
                    <a:gd name="T39" fmla="*/ 710 h 950"/>
                    <a:gd name="T40" fmla="*/ 614 w 1127"/>
                    <a:gd name="T41" fmla="*/ 887 h 950"/>
                    <a:gd name="T42" fmla="*/ 627 w 1127"/>
                    <a:gd name="T43" fmla="*/ 834 h 950"/>
                    <a:gd name="T44" fmla="*/ 663 w 1127"/>
                    <a:gd name="T45" fmla="*/ 834 h 950"/>
                    <a:gd name="T46" fmla="*/ 543 w 1127"/>
                    <a:gd name="T47" fmla="*/ 670 h 950"/>
                    <a:gd name="T48" fmla="*/ 579 w 1127"/>
                    <a:gd name="T49" fmla="*/ 613 h 950"/>
                    <a:gd name="T50" fmla="*/ 707 w 1127"/>
                    <a:gd name="T51" fmla="*/ 785 h 950"/>
                    <a:gd name="T52" fmla="*/ 760 w 1127"/>
                    <a:gd name="T53" fmla="*/ 892 h 950"/>
                    <a:gd name="T54" fmla="*/ 786 w 1127"/>
                    <a:gd name="T55" fmla="*/ 949 h 950"/>
                    <a:gd name="T56" fmla="*/ 808 w 1127"/>
                    <a:gd name="T57" fmla="*/ 843 h 950"/>
                    <a:gd name="T58" fmla="*/ 892 w 1127"/>
                    <a:gd name="T59" fmla="*/ 802 h 950"/>
                    <a:gd name="T60" fmla="*/ 945 w 1127"/>
                    <a:gd name="T61" fmla="*/ 780 h 950"/>
                    <a:gd name="T62" fmla="*/ 927 w 1127"/>
                    <a:gd name="T63" fmla="*/ 697 h 950"/>
                    <a:gd name="T64" fmla="*/ 967 w 1127"/>
                    <a:gd name="T65" fmla="*/ 555 h 950"/>
                    <a:gd name="T66" fmla="*/ 1025 w 1127"/>
                    <a:gd name="T67" fmla="*/ 573 h 950"/>
                    <a:gd name="T68" fmla="*/ 1042 w 1127"/>
                    <a:gd name="T69" fmla="*/ 639 h 950"/>
                    <a:gd name="T70" fmla="*/ 1091 w 1127"/>
                    <a:gd name="T71" fmla="*/ 604 h 950"/>
                    <a:gd name="T72" fmla="*/ 1078 w 1127"/>
                    <a:gd name="T73" fmla="*/ 591 h 950"/>
                    <a:gd name="T74" fmla="*/ 1113 w 1127"/>
                    <a:gd name="T75" fmla="*/ 502 h 950"/>
                    <a:gd name="T76" fmla="*/ 1126 w 1127"/>
                    <a:gd name="T77" fmla="*/ 604 h 950"/>
                    <a:gd name="T78" fmla="*/ 742 w 1127"/>
                    <a:gd name="T79" fmla="*/ 0 h 9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127" h="950">
                      <a:moveTo>
                        <a:pt x="742" y="0"/>
                      </a:moveTo>
                      <a:lnTo>
                        <a:pt x="742" y="66"/>
                      </a:lnTo>
                      <a:lnTo>
                        <a:pt x="764" y="88"/>
                      </a:lnTo>
                      <a:lnTo>
                        <a:pt x="888" y="88"/>
                      </a:lnTo>
                      <a:lnTo>
                        <a:pt x="888" y="123"/>
                      </a:lnTo>
                      <a:lnTo>
                        <a:pt x="799" y="123"/>
                      </a:lnTo>
                      <a:lnTo>
                        <a:pt x="799" y="229"/>
                      </a:lnTo>
                      <a:lnTo>
                        <a:pt x="760" y="180"/>
                      </a:lnTo>
                      <a:lnTo>
                        <a:pt x="760" y="247"/>
                      </a:lnTo>
                      <a:lnTo>
                        <a:pt x="707" y="308"/>
                      </a:lnTo>
                      <a:lnTo>
                        <a:pt x="671" y="273"/>
                      </a:lnTo>
                      <a:lnTo>
                        <a:pt x="618" y="317"/>
                      </a:lnTo>
                      <a:lnTo>
                        <a:pt x="610" y="304"/>
                      </a:lnTo>
                      <a:lnTo>
                        <a:pt x="543" y="304"/>
                      </a:lnTo>
                      <a:lnTo>
                        <a:pt x="579" y="260"/>
                      </a:lnTo>
                      <a:lnTo>
                        <a:pt x="579" y="242"/>
                      </a:lnTo>
                      <a:lnTo>
                        <a:pt x="548" y="211"/>
                      </a:lnTo>
                      <a:lnTo>
                        <a:pt x="548" y="163"/>
                      </a:lnTo>
                      <a:lnTo>
                        <a:pt x="504" y="211"/>
                      </a:lnTo>
                      <a:lnTo>
                        <a:pt x="504" y="304"/>
                      </a:lnTo>
                      <a:lnTo>
                        <a:pt x="451" y="304"/>
                      </a:lnTo>
                      <a:lnTo>
                        <a:pt x="385" y="370"/>
                      </a:lnTo>
                      <a:lnTo>
                        <a:pt x="358" y="370"/>
                      </a:lnTo>
                      <a:lnTo>
                        <a:pt x="322" y="414"/>
                      </a:lnTo>
                      <a:lnTo>
                        <a:pt x="189" y="414"/>
                      </a:lnTo>
                      <a:lnTo>
                        <a:pt x="233" y="476"/>
                      </a:lnTo>
                      <a:lnTo>
                        <a:pt x="233" y="573"/>
                      </a:lnTo>
                      <a:lnTo>
                        <a:pt x="189" y="630"/>
                      </a:lnTo>
                      <a:lnTo>
                        <a:pt x="136" y="573"/>
                      </a:lnTo>
                      <a:lnTo>
                        <a:pt x="35" y="573"/>
                      </a:lnTo>
                      <a:lnTo>
                        <a:pt x="35" y="644"/>
                      </a:lnTo>
                      <a:lnTo>
                        <a:pt x="0" y="688"/>
                      </a:lnTo>
                      <a:lnTo>
                        <a:pt x="0" y="780"/>
                      </a:lnTo>
                      <a:lnTo>
                        <a:pt x="66" y="856"/>
                      </a:lnTo>
                      <a:lnTo>
                        <a:pt x="163" y="856"/>
                      </a:lnTo>
                      <a:lnTo>
                        <a:pt x="313" y="675"/>
                      </a:lnTo>
                      <a:lnTo>
                        <a:pt x="446" y="675"/>
                      </a:lnTo>
                      <a:lnTo>
                        <a:pt x="464" y="639"/>
                      </a:lnTo>
                      <a:lnTo>
                        <a:pt x="495" y="675"/>
                      </a:lnTo>
                      <a:lnTo>
                        <a:pt x="490" y="710"/>
                      </a:lnTo>
                      <a:lnTo>
                        <a:pt x="614" y="834"/>
                      </a:lnTo>
                      <a:lnTo>
                        <a:pt x="614" y="887"/>
                      </a:lnTo>
                      <a:lnTo>
                        <a:pt x="641" y="865"/>
                      </a:lnTo>
                      <a:lnTo>
                        <a:pt x="627" y="834"/>
                      </a:lnTo>
                      <a:lnTo>
                        <a:pt x="641" y="816"/>
                      </a:lnTo>
                      <a:lnTo>
                        <a:pt x="663" y="834"/>
                      </a:lnTo>
                      <a:lnTo>
                        <a:pt x="671" y="830"/>
                      </a:lnTo>
                      <a:lnTo>
                        <a:pt x="543" y="670"/>
                      </a:lnTo>
                      <a:lnTo>
                        <a:pt x="543" y="613"/>
                      </a:lnTo>
                      <a:lnTo>
                        <a:pt x="579" y="613"/>
                      </a:lnTo>
                      <a:lnTo>
                        <a:pt x="579" y="644"/>
                      </a:lnTo>
                      <a:lnTo>
                        <a:pt x="707" y="785"/>
                      </a:lnTo>
                      <a:lnTo>
                        <a:pt x="707" y="830"/>
                      </a:lnTo>
                      <a:lnTo>
                        <a:pt x="760" y="892"/>
                      </a:lnTo>
                      <a:lnTo>
                        <a:pt x="746" y="905"/>
                      </a:lnTo>
                      <a:lnTo>
                        <a:pt x="786" y="949"/>
                      </a:lnTo>
                      <a:lnTo>
                        <a:pt x="844" y="883"/>
                      </a:lnTo>
                      <a:lnTo>
                        <a:pt x="808" y="843"/>
                      </a:lnTo>
                      <a:lnTo>
                        <a:pt x="844" y="802"/>
                      </a:lnTo>
                      <a:lnTo>
                        <a:pt x="892" y="802"/>
                      </a:lnTo>
                      <a:lnTo>
                        <a:pt x="914" y="780"/>
                      </a:lnTo>
                      <a:lnTo>
                        <a:pt x="945" y="780"/>
                      </a:lnTo>
                      <a:lnTo>
                        <a:pt x="905" y="723"/>
                      </a:lnTo>
                      <a:lnTo>
                        <a:pt x="927" y="697"/>
                      </a:lnTo>
                      <a:lnTo>
                        <a:pt x="927" y="604"/>
                      </a:lnTo>
                      <a:lnTo>
                        <a:pt x="967" y="555"/>
                      </a:lnTo>
                      <a:lnTo>
                        <a:pt x="985" y="573"/>
                      </a:lnTo>
                      <a:lnTo>
                        <a:pt x="1025" y="573"/>
                      </a:lnTo>
                      <a:lnTo>
                        <a:pt x="1007" y="600"/>
                      </a:lnTo>
                      <a:lnTo>
                        <a:pt x="1042" y="639"/>
                      </a:lnTo>
                      <a:lnTo>
                        <a:pt x="1064" y="604"/>
                      </a:lnTo>
                      <a:lnTo>
                        <a:pt x="1091" y="604"/>
                      </a:lnTo>
                      <a:lnTo>
                        <a:pt x="1091" y="591"/>
                      </a:lnTo>
                      <a:lnTo>
                        <a:pt x="1078" y="591"/>
                      </a:lnTo>
                      <a:lnTo>
                        <a:pt x="1055" y="573"/>
                      </a:lnTo>
                      <a:lnTo>
                        <a:pt x="1113" y="502"/>
                      </a:lnTo>
                      <a:lnTo>
                        <a:pt x="1113" y="604"/>
                      </a:lnTo>
                      <a:lnTo>
                        <a:pt x="1126" y="604"/>
                      </a:lnTo>
                      <a:lnTo>
                        <a:pt x="1126" y="0"/>
                      </a:lnTo>
                      <a:lnTo>
                        <a:pt x="742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6" name="Freeform 24"/>
                <p:cNvSpPr>
                  <a:spLocks noChangeArrowheads="1"/>
                </p:cNvSpPr>
                <p:nvPr/>
              </p:nvSpPr>
              <p:spPr bwMode="auto">
                <a:xfrm>
                  <a:off x="2276" y="406"/>
                  <a:ext cx="1089" cy="769"/>
                </a:xfrm>
                <a:custGeom>
                  <a:avLst/>
                  <a:gdLst>
                    <a:gd name="T0" fmla="*/ 141 w 4802"/>
                    <a:gd name="T1" fmla="*/ 892 h 3391"/>
                    <a:gd name="T2" fmla="*/ 436 w 4802"/>
                    <a:gd name="T3" fmla="*/ 591 h 3391"/>
                    <a:gd name="T4" fmla="*/ 626 w 4802"/>
                    <a:gd name="T5" fmla="*/ 799 h 3391"/>
                    <a:gd name="T6" fmla="*/ 520 w 4802"/>
                    <a:gd name="T7" fmla="*/ 790 h 3391"/>
                    <a:gd name="T8" fmla="*/ 952 w 4802"/>
                    <a:gd name="T9" fmla="*/ 759 h 3391"/>
                    <a:gd name="T10" fmla="*/ 1058 w 4802"/>
                    <a:gd name="T11" fmla="*/ 485 h 3391"/>
                    <a:gd name="T12" fmla="*/ 1062 w 4802"/>
                    <a:gd name="T13" fmla="*/ 546 h 3391"/>
                    <a:gd name="T14" fmla="*/ 983 w 4802"/>
                    <a:gd name="T15" fmla="*/ 759 h 3391"/>
                    <a:gd name="T16" fmla="*/ 1327 w 4802"/>
                    <a:gd name="T17" fmla="*/ 586 h 3391"/>
                    <a:gd name="T18" fmla="*/ 2029 w 4802"/>
                    <a:gd name="T19" fmla="*/ 101 h 3391"/>
                    <a:gd name="T20" fmla="*/ 2532 w 4802"/>
                    <a:gd name="T21" fmla="*/ 127 h 3391"/>
                    <a:gd name="T22" fmla="*/ 3093 w 4802"/>
                    <a:gd name="T23" fmla="*/ 66 h 3391"/>
                    <a:gd name="T24" fmla="*/ 3706 w 4802"/>
                    <a:gd name="T25" fmla="*/ 313 h 3391"/>
                    <a:gd name="T26" fmla="*/ 4416 w 4802"/>
                    <a:gd name="T27" fmla="*/ 401 h 3391"/>
                    <a:gd name="T28" fmla="*/ 4766 w 4802"/>
                    <a:gd name="T29" fmla="*/ 689 h 3391"/>
                    <a:gd name="T30" fmla="*/ 4497 w 4802"/>
                    <a:gd name="T31" fmla="*/ 909 h 3391"/>
                    <a:gd name="T32" fmla="*/ 4346 w 4802"/>
                    <a:gd name="T33" fmla="*/ 1191 h 3391"/>
                    <a:gd name="T34" fmla="*/ 4169 w 4802"/>
                    <a:gd name="T35" fmla="*/ 1205 h 3391"/>
                    <a:gd name="T36" fmla="*/ 4227 w 4802"/>
                    <a:gd name="T37" fmla="*/ 812 h 3391"/>
                    <a:gd name="T38" fmla="*/ 3997 w 4802"/>
                    <a:gd name="T39" fmla="*/ 1024 h 3391"/>
                    <a:gd name="T40" fmla="*/ 3830 w 4802"/>
                    <a:gd name="T41" fmla="*/ 1205 h 3391"/>
                    <a:gd name="T42" fmla="*/ 3887 w 4802"/>
                    <a:gd name="T43" fmla="*/ 1403 h 3391"/>
                    <a:gd name="T44" fmla="*/ 3693 w 4802"/>
                    <a:gd name="T45" fmla="*/ 1699 h 3391"/>
                    <a:gd name="T46" fmla="*/ 3724 w 4802"/>
                    <a:gd name="T47" fmla="*/ 1938 h 3391"/>
                    <a:gd name="T48" fmla="*/ 3702 w 4802"/>
                    <a:gd name="T49" fmla="*/ 1822 h 3391"/>
                    <a:gd name="T50" fmla="*/ 3517 w 4802"/>
                    <a:gd name="T51" fmla="*/ 1836 h 3391"/>
                    <a:gd name="T52" fmla="*/ 3653 w 4802"/>
                    <a:gd name="T53" fmla="*/ 2189 h 3391"/>
                    <a:gd name="T54" fmla="*/ 3314 w 4802"/>
                    <a:gd name="T55" fmla="*/ 2600 h 3391"/>
                    <a:gd name="T56" fmla="*/ 3221 w 4802"/>
                    <a:gd name="T57" fmla="*/ 2714 h 3391"/>
                    <a:gd name="T58" fmla="*/ 3102 w 4802"/>
                    <a:gd name="T59" fmla="*/ 3117 h 3391"/>
                    <a:gd name="T60" fmla="*/ 2934 w 4802"/>
                    <a:gd name="T61" fmla="*/ 3125 h 3391"/>
                    <a:gd name="T62" fmla="*/ 3137 w 4802"/>
                    <a:gd name="T63" fmla="*/ 3390 h 3391"/>
                    <a:gd name="T64" fmla="*/ 2797 w 4802"/>
                    <a:gd name="T65" fmla="*/ 2763 h 3391"/>
                    <a:gd name="T66" fmla="*/ 2404 w 4802"/>
                    <a:gd name="T67" fmla="*/ 2630 h 3391"/>
                    <a:gd name="T68" fmla="*/ 2219 w 4802"/>
                    <a:gd name="T69" fmla="*/ 3041 h 3391"/>
                    <a:gd name="T70" fmla="*/ 2078 w 4802"/>
                    <a:gd name="T71" fmla="*/ 3258 h 3391"/>
                    <a:gd name="T72" fmla="*/ 1835 w 4802"/>
                    <a:gd name="T73" fmla="*/ 2613 h 3391"/>
                    <a:gd name="T74" fmla="*/ 1646 w 4802"/>
                    <a:gd name="T75" fmla="*/ 2679 h 3391"/>
                    <a:gd name="T76" fmla="*/ 1482 w 4802"/>
                    <a:gd name="T77" fmla="*/ 2405 h 3391"/>
                    <a:gd name="T78" fmla="*/ 983 w 4802"/>
                    <a:gd name="T79" fmla="*/ 2251 h 3391"/>
                    <a:gd name="T80" fmla="*/ 1159 w 4802"/>
                    <a:gd name="T81" fmla="*/ 2547 h 3391"/>
                    <a:gd name="T82" fmla="*/ 1032 w 4802"/>
                    <a:gd name="T83" fmla="*/ 2736 h 3391"/>
                    <a:gd name="T84" fmla="*/ 837 w 4802"/>
                    <a:gd name="T85" fmla="*/ 2670 h 3391"/>
                    <a:gd name="T86" fmla="*/ 524 w 4802"/>
                    <a:gd name="T87" fmla="*/ 2185 h 3391"/>
                    <a:gd name="T88" fmla="*/ 657 w 4802"/>
                    <a:gd name="T89" fmla="*/ 1907 h 3391"/>
                    <a:gd name="T90" fmla="*/ 732 w 4802"/>
                    <a:gd name="T91" fmla="*/ 1699 h 3391"/>
                    <a:gd name="T92" fmla="*/ 657 w 4802"/>
                    <a:gd name="T93" fmla="*/ 997 h 3391"/>
                    <a:gd name="T94" fmla="*/ 379 w 4802"/>
                    <a:gd name="T95" fmla="*/ 852 h 3391"/>
                    <a:gd name="T96" fmla="*/ 242 w 4802"/>
                    <a:gd name="T97" fmla="*/ 927 h 3391"/>
                    <a:gd name="T98" fmla="*/ 0 w 4802"/>
                    <a:gd name="T99" fmla="*/ 997 h 3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802" h="3391">
                      <a:moveTo>
                        <a:pt x="0" y="997"/>
                      </a:moveTo>
                      <a:lnTo>
                        <a:pt x="141" y="892"/>
                      </a:lnTo>
                      <a:lnTo>
                        <a:pt x="273" y="689"/>
                      </a:lnTo>
                      <a:lnTo>
                        <a:pt x="436" y="591"/>
                      </a:lnTo>
                      <a:lnTo>
                        <a:pt x="604" y="706"/>
                      </a:lnTo>
                      <a:lnTo>
                        <a:pt x="626" y="799"/>
                      </a:lnTo>
                      <a:lnTo>
                        <a:pt x="586" y="799"/>
                      </a:lnTo>
                      <a:lnTo>
                        <a:pt x="520" y="790"/>
                      </a:lnTo>
                      <a:lnTo>
                        <a:pt x="604" y="892"/>
                      </a:lnTo>
                      <a:lnTo>
                        <a:pt x="952" y="759"/>
                      </a:lnTo>
                      <a:lnTo>
                        <a:pt x="908" y="658"/>
                      </a:lnTo>
                      <a:lnTo>
                        <a:pt x="1058" y="485"/>
                      </a:lnTo>
                      <a:lnTo>
                        <a:pt x="1155" y="489"/>
                      </a:lnTo>
                      <a:lnTo>
                        <a:pt x="1062" y="546"/>
                      </a:lnTo>
                      <a:lnTo>
                        <a:pt x="983" y="675"/>
                      </a:lnTo>
                      <a:lnTo>
                        <a:pt x="983" y="759"/>
                      </a:lnTo>
                      <a:lnTo>
                        <a:pt x="1124" y="852"/>
                      </a:lnTo>
                      <a:lnTo>
                        <a:pt x="1327" y="586"/>
                      </a:lnTo>
                      <a:lnTo>
                        <a:pt x="2034" y="277"/>
                      </a:lnTo>
                      <a:lnTo>
                        <a:pt x="2029" y="101"/>
                      </a:lnTo>
                      <a:lnTo>
                        <a:pt x="2351" y="35"/>
                      </a:lnTo>
                      <a:lnTo>
                        <a:pt x="2532" y="127"/>
                      </a:lnTo>
                      <a:lnTo>
                        <a:pt x="2961" y="0"/>
                      </a:lnTo>
                      <a:lnTo>
                        <a:pt x="3093" y="66"/>
                      </a:lnTo>
                      <a:lnTo>
                        <a:pt x="3380" y="374"/>
                      </a:lnTo>
                      <a:lnTo>
                        <a:pt x="3706" y="313"/>
                      </a:lnTo>
                      <a:lnTo>
                        <a:pt x="3909" y="423"/>
                      </a:lnTo>
                      <a:lnTo>
                        <a:pt x="4416" y="401"/>
                      </a:lnTo>
                      <a:lnTo>
                        <a:pt x="4801" y="520"/>
                      </a:lnTo>
                      <a:lnTo>
                        <a:pt x="4766" y="689"/>
                      </a:lnTo>
                      <a:lnTo>
                        <a:pt x="4438" y="799"/>
                      </a:lnTo>
                      <a:lnTo>
                        <a:pt x="4497" y="909"/>
                      </a:lnTo>
                      <a:lnTo>
                        <a:pt x="4355" y="971"/>
                      </a:lnTo>
                      <a:lnTo>
                        <a:pt x="4346" y="1191"/>
                      </a:lnTo>
                      <a:lnTo>
                        <a:pt x="4222" y="1341"/>
                      </a:lnTo>
                      <a:lnTo>
                        <a:pt x="4169" y="1205"/>
                      </a:lnTo>
                      <a:lnTo>
                        <a:pt x="4240" y="1077"/>
                      </a:lnTo>
                      <a:lnTo>
                        <a:pt x="4227" y="812"/>
                      </a:lnTo>
                      <a:lnTo>
                        <a:pt x="4099" y="949"/>
                      </a:lnTo>
                      <a:lnTo>
                        <a:pt x="3997" y="1024"/>
                      </a:lnTo>
                      <a:lnTo>
                        <a:pt x="3900" y="905"/>
                      </a:lnTo>
                      <a:lnTo>
                        <a:pt x="3830" y="1205"/>
                      </a:lnTo>
                      <a:lnTo>
                        <a:pt x="3905" y="1205"/>
                      </a:lnTo>
                      <a:lnTo>
                        <a:pt x="3887" y="1403"/>
                      </a:lnTo>
                      <a:lnTo>
                        <a:pt x="3799" y="1615"/>
                      </a:lnTo>
                      <a:lnTo>
                        <a:pt x="3693" y="1699"/>
                      </a:lnTo>
                      <a:lnTo>
                        <a:pt x="3781" y="1841"/>
                      </a:lnTo>
                      <a:lnTo>
                        <a:pt x="3724" y="1938"/>
                      </a:lnTo>
                      <a:lnTo>
                        <a:pt x="3702" y="1854"/>
                      </a:lnTo>
                      <a:lnTo>
                        <a:pt x="3702" y="1822"/>
                      </a:lnTo>
                      <a:lnTo>
                        <a:pt x="3631" y="1774"/>
                      </a:lnTo>
                      <a:lnTo>
                        <a:pt x="3517" y="1836"/>
                      </a:lnTo>
                      <a:lnTo>
                        <a:pt x="3618" y="2070"/>
                      </a:lnTo>
                      <a:lnTo>
                        <a:pt x="3653" y="2189"/>
                      </a:lnTo>
                      <a:lnTo>
                        <a:pt x="3534" y="2511"/>
                      </a:lnTo>
                      <a:lnTo>
                        <a:pt x="3314" y="2600"/>
                      </a:lnTo>
                      <a:lnTo>
                        <a:pt x="3133" y="2582"/>
                      </a:lnTo>
                      <a:lnTo>
                        <a:pt x="3221" y="2714"/>
                      </a:lnTo>
                      <a:lnTo>
                        <a:pt x="3230" y="2899"/>
                      </a:lnTo>
                      <a:lnTo>
                        <a:pt x="3102" y="3117"/>
                      </a:lnTo>
                      <a:lnTo>
                        <a:pt x="2957" y="2997"/>
                      </a:lnTo>
                      <a:lnTo>
                        <a:pt x="2934" y="3125"/>
                      </a:lnTo>
                      <a:lnTo>
                        <a:pt x="3045" y="3231"/>
                      </a:lnTo>
                      <a:lnTo>
                        <a:pt x="3137" y="3390"/>
                      </a:lnTo>
                      <a:lnTo>
                        <a:pt x="2983" y="3297"/>
                      </a:lnTo>
                      <a:lnTo>
                        <a:pt x="2797" y="2763"/>
                      </a:lnTo>
                      <a:lnTo>
                        <a:pt x="2572" y="2617"/>
                      </a:lnTo>
                      <a:lnTo>
                        <a:pt x="2404" y="2630"/>
                      </a:lnTo>
                      <a:lnTo>
                        <a:pt x="2193" y="2935"/>
                      </a:lnTo>
                      <a:lnTo>
                        <a:pt x="2219" y="3041"/>
                      </a:lnTo>
                      <a:lnTo>
                        <a:pt x="2148" y="3258"/>
                      </a:lnTo>
                      <a:lnTo>
                        <a:pt x="2078" y="3258"/>
                      </a:lnTo>
                      <a:lnTo>
                        <a:pt x="1835" y="2807"/>
                      </a:lnTo>
                      <a:lnTo>
                        <a:pt x="1835" y="2613"/>
                      </a:lnTo>
                      <a:lnTo>
                        <a:pt x="1782" y="2683"/>
                      </a:lnTo>
                      <a:lnTo>
                        <a:pt x="1646" y="2679"/>
                      </a:lnTo>
                      <a:lnTo>
                        <a:pt x="1699" y="2560"/>
                      </a:lnTo>
                      <a:lnTo>
                        <a:pt x="1482" y="2405"/>
                      </a:lnTo>
                      <a:lnTo>
                        <a:pt x="1212" y="2405"/>
                      </a:lnTo>
                      <a:lnTo>
                        <a:pt x="983" y="2251"/>
                      </a:lnTo>
                      <a:lnTo>
                        <a:pt x="970" y="2405"/>
                      </a:lnTo>
                      <a:lnTo>
                        <a:pt x="1159" y="2547"/>
                      </a:lnTo>
                      <a:lnTo>
                        <a:pt x="1226" y="2542"/>
                      </a:lnTo>
                      <a:lnTo>
                        <a:pt x="1032" y="2736"/>
                      </a:lnTo>
                      <a:lnTo>
                        <a:pt x="837" y="2780"/>
                      </a:lnTo>
                      <a:lnTo>
                        <a:pt x="837" y="2670"/>
                      </a:lnTo>
                      <a:lnTo>
                        <a:pt x="560" y="2286"/>
                      </a:lnTo>
                      <a:lnTo>
                        <a:pt x="524" y="2185"/>
                      </a:lnTo>
                      <a:lnTo>
                        <a:pt x="674" y="2061"/>
                      </a:lnTo>
                      <a:lnTo>
                        <a:pt x="657" y="1907"/>
                      </a:lnTo>
                      <a:lnTo>
                        <a:pt x="657" y="1734"/>
                      </a:lnTo>
                      <a:lnTo>
                        <a:pt x="732" y="1699"/>
                      </a:lnTo>
                      <a:lnTo>
                        <a:pt x="657" y="1615"/>
                      </a:lnTo>
                      <a:lnTo>
                        <a:pt x="657" y="997"/>
                      </a:lnTo>
                      <a:lnTo>
                        <a:pt x="269" y="997"/>
                      </a:lnTo>
                      <a:lnTo>
                        <a:pt x="379" y="852"/>
                      </a:lnTo>
                      <a:lnTo>
                        <a:pt x="370" y="799"/>
                      </a:lnTo>
                      <a:lnTo>
                        <a:pt x="242" y="927"/>
                      </a:lnTo>
                      <a:lnTo>
                        <a:pt x="198" y="997"/>
                      </a:lnTo>
                      <a:lnTo>
                        <a:pt x="0" y="997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7" name="Freeform 25"/>
                <p:cNvSpPr>
                  <a:spLocks noChangeArrowheads="1"/>
                </p:cNvSpPr>
                <p:nvPr/>
              </p:nvSpPr>
              <p:spPr bwMode="auto">
                <a:xfrm>
                  <a:off x="3136" y="720"/>
                  <a:ext cx="93" cy="156"/>
                </a:xfrm>
                <a:custGeom>
                  <a:avLst/>
                  <a:gdLst>
                    <a:gd name="T0" fmla="*/ 278 w 412"/>
                    <a:gd name="T1" fmla="*/ 0 h 690"/>
                    <a:gd name="T2" fmla="*/ 278 w 412"/>
                    <a:gd name="T3" fmla="*/ 88 h 690"/>
                    <a:gd name="T4" fmla="*/ 243 w 412"/>
                    <a:gd name="T5" fmla="*/ 145 h 690"/>
                    <a:gd name="T6" fmla="*/ 252 w 412"/>
                    <a:gd name="T7" fmla="*/ 238 h 690"/>
                    <a:gd name="T8" fmla="*/ 208 w 412"/>
                    <a:gd name="T9" fmla="*/ 361 h 690"/>
                    <a:gd name="T10" fmla="*/ 137 w 412"/>
                    <a:gd name="T11" fmla="*/ 477 h 690"/>
                    <a:gd name="T12" fmla="*/ 30 w 412"/>
                    <a:gd name="T13" fmla="*/ 552 h 690"/>
                    <a:gd name="T14" fmla="*/ 0 w 412"/>
                    <a:gd name="T15" fmla="*/ 680 h 690"/>
                    <a:gd name="T16" fmla="*/ 44 w 412"/>
                    <a:gd name="T17" fmla="*/ 689 h 690"/>
                    <a:gd name="T18" fmla="*/ 44 w 412"/>
                    <a:gd name="T19" fmla="*/ 570 h 690"/>
                    <a:gd name="T20" fmla="*/ 194 w 412"/>
                    <a:gd name="T21" fmla="*/ 561 h 690"/>
                    <a:gd name="T22" fmla="*/ 305 w 412"/>
                    <a:gd name="T23" fmla="*/ 482 h 690"/>
                    <a:gd name="T24" fmla="*/ 305 w 412"/>
                    <a:gd name="T25" fmla="*/ 317 h 690"/>
                    <a:gd name="T26" fmla="*/ 340 w 412"/>
                    <a:gd name="T27" fmla="*/ 256 h 690"/>
                    <a:gd name="T28" fmla="*/ 283 w 412"/>
                    <a:gd name="T29" fmla="*/ 150 h 690"/>
                    <a:gd name="T30" fmla="*/ 362 w 412"/>
                    <a:gd name="T31" fmla="*/ 119 h 690"/>
                    <a:gd name="T32" fmla="*/ 411 w 412"/>
                    <a:gd name="T33" fmla="*/ 35 h 690"/>
                    <a:gd name="T34" fmla="*/ 305 w 412"/>
                    <a:gd name="T35" fmla="*/ 48 h 690"/>
                    <a:gd name="T36" fmla="*/ 278 w 412"/>
                    <a:gd name="T37" fmla="*/ 0 h 6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12" h="690">
                      <a:moveTo>
                        <a:pt x="278" y="0"/>
                      </a:moveTo>
                      <a:lnTo>
                        <a:pt x="278" y="88"/>
                      </a:lnTo>
                      <a:lnTo>
                        <a:pt x="243" y="145"/>
                      </a:lnTo>
                      <a:lnTo>
                        <a:pt x="252" y="238"/>
                      </a:lnTo>
                      <a:lnTo>
                        <a:pt x="208" y="361"/>
                      </a:lnTo>
                      <a:lnTo>
                        <a:pt x="137" y="477"/>
                      </a:lnTo>
                      <a:lnTo>
                        <a:pt x="30" y="552"/>
                      </a:lnTo>
                      <a:lnTo>
                        <a:pt x="0" y="680"/>
                      </a:lnTo>
                      <a:lnTo>
                        <a:pt x="44" y="689"/>
                      </a:lnTo>
                      <a:lnTo>
                        <a:pt x="44" y="570"/>
                      </a:lnTo>
                      <a:lnTo>
                        <a:pt x="194" y="561"/>
                      </a:lnTo>
                      <a:lnTo>
                        <a:pt x="305" y="482"/>
                      </a:lnTo>
                      <a:lnTo>
                        <a:pt x="305" y="317"/>
                      </a:lnTo>
                      <a:lnTo>
                        <a:pt x="340" y="256"/>
                      </a:lnTo>
                      <a:lnTo>
                        <a:pt x="283" y="150"/>
                      </a:lnTo>
                      <a:lnTo>
                        <a:pt x="362" y="119"/>
                      </a:lnTo>
                      <a:lnTo>
                        <a:pt x="411" y="35"/>
                      </a:lnTo>
                      <a:lnTo>
                        <a:pt x="305" y="48"/>
                      </a:lnTo>
                      <a:lnTo>
                        <a:pt x="278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8" name="Freeform 26"/>
                <p:cNvSpPr>
                  <a:spLocks noChangeArrowheads="1"/>
                </p:cNvSpPr>
                <p:nvPr/>
              </p:nvSpPr>
              <p:spPr bwMode="auto">
                <a:xfrm>
                  <a:off x="2780" y="1140"/>
                  <a:ext cx="18" cy="35"/>
                </a:xfrm>
                <a:custGeom>
                  <a:avLst/>
                  <a:gdLst>
                    <a:gd name="T0" fmla="*/ 40 w 81"/>
                    <a:gd name="T1" fmla="*/ 0 h 155"/>
                    <a:gd name="T2" fmla="*/ 0 w 81"/>
                    <a:gd name="T3" fmla="*/ 70 h 155"/>
                    <a:gd name="T4" fmla="*/ 26 w 81"/>
                    <a:gd name="T5" fmla="*/ 154 h 155"/>
                    <a:gd name="T6" fmla="*/ 80 w 81"/>
                    <a:gd name="T7" fmla="*/ 92 h 155"/>
                    <a:gd name="T8" fmla="*/ 40 w 81"/>
                    <a:gd name="T9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1" h="155">
                      <a:moveTo>
                        <a:pt x="40" y="0"/>
                      </a:moveTo>
                      <a:lnTo>
                        <a:pt x="0" y="70"/>
                      </a:lnTo>
                      <a:lnTo>
                        <a:pt x="26" y="154"/>
                      </a:lnTo>
                      <a:lnTo>
                        <a:pt x="80" y="92"/>
                      </a:lnTo>
                      <a:lnTo>
                        <a:pt x="40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9" name="Freeform 27"/>
                <p:cNvSpPr>
                  <a:spLocks noChangeArrowheads="1"/>
                </p:cNvSpPr>
                <p:nvPr/>
              </p:nvSpPr>
              <p:spPr bwMode="auto">
                <a:xfrm>
                  <a:off x="2924" y="1178"/>
                  <a:ext cx="220" cy="93"/>
                </a:xfrm>
                <a:custGeom>
                  <a:avLst/>
                  <a:gdLst>
                    <a:gd name="T0" fmla="*/ 0 w 968"/>
                    <a:gd name="T1" fmla="*/ 0 h 412"/>
                    <a:gd name="T2" fmla="*/ 146 w 968"/>
                    <a:gd name="T3" fmla="*/ 30 h 412"/>
                    <a:gd name="T4" fmla="*/ 362 w 968"/>
                    <a:gd name="T5" fmla="*/ 181 h 412"/>
                    <a:gd name="T6" fmla="*/ 332 w 968"/>
                    <a:gd name="T7" fmla="*/ 265 h 412"/>
                    <a:gd name="T8" fmla="*/ 508 w 968"/>
                    <a:gd name="T9" fmla="*/ 340 h 412"/>
                    <a:gd name="T10" fmla="*/ 967 w 968"/>
                    <a:gd name="T11" fmla="*/ 340 h 412"/>
                    <a:gd name="T12" fmla="*/ 468 w 968"/>
                    <a:gd name="T13" fmla="*/ 411 h 412"/>
                    <a:gd name="T14" fmla="*/ 332 w 968"/>
                    <a:gd name="T15" fmla="*/ 265 h 412"/>
                    <a:gd name="T16" fmla="*/ 204 w 968"/>
                    <a:gd name="T17" fmla="*/ 238 h 412"/>
                    <a:gd name="T18" fmla="*/ 0 w 968"/>
                    <a:gd name="T19" fmla="*/ 0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8" h="412">
                      <a:moveTo>
                        <a:pt x="0" y="0"/>
                      </a:moveTo>
                      <a:lnTo>
                        <a:pt x="146" y="30"/>
                      </a:lnTo>
                      <a:lnTo>
                        <a:pt x="362" y="181"/>
                      </a:lnTo>
                      <a:lnTo>
                        <a:pt x="332" y="265"/>
                      </a:lnTo>
                      <a:lnTo>
                        <a:pt x="508" y="340"/>
                      </a:lnTo>
                      <a:lnTo>
                        <a:pt x="967" y="340"/>
                      </a:lnTo>
                      <a:lnTo>
                        <a:pt x="468" y="411"/>
                      </a:lnTo>
                      <a:lnTo>
                        <a:pt x="332" y="265"/>
                      </a:lnTo>
                      <a:lnTo>
                        <a:pt x="204" y="23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00" name="Freeform 28"/>
                <p:cNvSpPr>
                  <a:spLocks noChangeArrowheads="1"/>
                </p:cNvSpPr>
                <p:nvPr/>
              </p:nvSpPr>
              <p:spPr bwMode="auto">
                <a:xfrm>
                  <a:off x="3099" y="1256"/>
                  <a:ext cx="236" cy="221"/>
                </a:xfrm>
                <a:custGeom>
                  <a:avLst/>
                  <a:gdLst>
                    <a:gd name="T0" fmla="*/ 838 w 1039"/>
                    <a:gd name="T1" fmla="*/ 954 h 973"/>
                    <a:gd name="T2" fmla="*/ 790 w 1039"/>
                    <a:gd name="T3" fmla="*/ 937 h 973"/>
                    <a:gd name="T4" fmla="*/ 679 w 1039"/>
                    <a:gd name="T5" fmla="*/ 826 h 973"/>
                    <a:gd name="T6" fmla="*/ 573 w 1039"/>
                    <a:gd name="T7" fmla="*/ 804 h 973"/>
                    <a:gd name="T8" fmla="*/ 547 w 1039"/>
                    <a:gd name="T9" fmla="*/ 738 h 973"/>
                    <a:gd name="T10" fmla="*/ 485 w 1039"/>
                    <a:gd name="T11" fmla="*/ 685 h 973"/>
                    <a:gd name="T12" fmla="*/ 384 w 1039"/>
                    <a:gd name="T13" fmla="*/ 685 h 973"/>
                    <a:gd name="T14" fmla="*/ 273 w 1039"/>
                    <a:gd name="T15" fmla="*/ 729 h 973"/>
                    <a:gd name="T16" fmla="*/ 176 w 1039"/>
                    <a:gd name="T17" fmla="*/ 747 h 973"/>
                    <a:gd name="T18" fmla="*/ 66 w 1039"/>
                    <a:gd name="T19" fmla="*/ 747 h 973"/>
                    <a:gd name="T20" fmla="*/ 61 w 1039"/>
                    <a:gd name="T21" fmla="*/ 672 h 973"/>
                    <a:gd name="T22" fmla="*/ 22 w 1039"/>
                    <a:gd name="T23" fmla="*/ 561 h 973"/>
                    <a:gd name="T24" fmla="*/ 13 w 1039"/>
                    <a:gd name="T25" fmla="*/ 503 h 973"/>
                    <a:gd name="T26" fmla="*/ 13 w 1039"/>
                    <a:gd name="T27" fmla="*/ 348 h 973"/>
                    <a:gd name="T28" fmla="*/ 194 w 1039"/>
                    <a:gd name="T29" fmla="*/ 264 h 973"/>
                    <a:gd name="T30" fmla="*/ 211 w 1039"/>
                    <a:gd name="T31" fmla="*/ 181 h 973"/>
                    <a:gd name="T32" fmla="*/ 251 w 1039"/>
                    <a:gd name="T33" fmla="*/ 189 h 973"/>
                    <a:gd name="T34" fmla="*/ 339 w 1039"/>
                    <a:gd name="T35" fmla="*/ 97 h 973"/>
                    <a:gd name="T36" fmla="*/ 432 w 1039"/>
                    <a:gd name="T37" fmla="*/ 110 h 973"/>
                    <a:gd name="T38" fmla="*/ 498 w 1039"/>
                    <a:gd name="T39" fmla="*/ 44 h 973"/>
                    <a:gd name="T40" fmla="*/ 551 w 1039"/>
                    <a:gd name="T41" fmla="*/ 35 h 973"/>
                    <a:gd name="T42" fmla="*/ 640 w 1039"/>
                    <a:gd name="T43" fmla="*/ 150 h 973"/>
                    <a:gd name="T44" fmla="*/ 719 w 1039"/>
                    <a:gd name="T45" fmla="*/ 189 h 973"/>
                    <a:gd name="T46" fmla="*/ 728 w 1039"/>
                    <a:gd name="T47" fmla="*/ 70 h 973"/>
                    <a:gd name="T48" fmla="*/ 759 w 1039"/>
                    <a:gd name="T49" fmla="*/ 0 h 973"/>
                    <a:gd name="T50" fmla="*/ 816 w 1039"/>
                    <a:gd name="T51" fmla="*/ 97 h 973"/>
                    <a:gd name="T52" fmla="*/ 866 w 1039"/>
                    <a:gd name="T53" fmla="*/ 264 h 973"/>
                    <a:gd name="T54" fmla="*/ 967 w 1039"/>
                    <a:gd name="T55" fmla="*/ 366 h 973"/>
                    <a:gd name="T56" fmla="*/ 1025 w 1039"/>
                    <a:gd name="T57" fmla="*/ 446 h 973"/>
                    <a:gd name="T58" fmla="*/ 1038 w 1039"/>
                    <a:gd name="T59" fmla="*/ 588 h 973"/>
                    <a:gd name="T60" fmla="*/ 976 w 1039"/>
                    <a:gd name="T61" fmla="*/ 747 h 973"/>
                    <a:gd name="T62" fmla="*/ 959 w 1039"/>
                    <a:gd name="T63" fmla="*/ 893 h 973"/>
                    <a:gd name="T64" fmla="*/ 866 w 1039"/>
                    <a:gd name="T65" fmla="*/ 950 h 9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39" h="973">
                      <a:moveTo>
                        <a:pt x="866" y="950"/>
                      </a:moveTo>
                      <a:lnTo>
                        <a:pt x="838" y="954"/>
                      </a:lnTo>
                      <a:lnTo>
                        <a:pt x="816" y="972"/>
                      </a:lnTo>
                      <a:lnTo>
                        <a:pt x="790" y="937"/>
                      </a:lnTo>
                      <a:lnTo>
                        <a:pt x="697" y="893"/>
                      </a:lnTo>
                      <a:lnTo>
                        <a:pt x="679" y="826"/>
                      </a:lnTo>
                      <a:lnTo>
                        <a:pt x="649" y="804"/>
                      </a:lnTo>
                      <a:lnTo>
                        <a:pt x="573" y="804"/>
                      </a:lnTo>
                      <a:lnTo>
                        <a:pt x="573" y="751"/>
                      </a:lnTo>
                      <a:lnTo>
                        <a:pt x="547" y="738"/>
                      </a:lnTo>
                      <a:lnTo>
                        <a:pt x="543" y="694"/>
                      </a:lnTo>
                      <a:lnTo>
                        <a:pt x="485" y="685"/>
                      </a:lnTo>
                      <a:lnTo>
                        <a:pt x="432" y="672"/>
                      </a:lnTo>
                      <a:lnTo>
                        <a:pt x="384" y="685"/>
                      </a:lnTo>
                      <a:lnTo>
                        <a:pt x="384" y="694"/>
                      </a:lnTo>
                      <a:lnTo>
                        <a:pt x="273" y="729"/>
                      </a:lnTo>
                      <a:lnTo>
                        <a:pt x="273" y="747"/>
                      </a:lnTo>
                      <a:lnTo>
                        <a:pt x="176" y="747"/>
                      </a:lnTo>
                      <a:lnTo>
                        <a:pt x="123" y="778"/>
                      </a:lnTo>
                      <a:lnTo>
                        <a:pt x="66" y="747"/>
                      </a:lnTo>
                      <a:lnTo>
                        <a:pt x="61" y="738"/>
                      </a:lnTo>
                      <a:lnTo>
                        <a:pt x="61" y="672"/>
                      </a:lnTo>
                      <a:lnTo>
                        <a:pt x="44" y="614"/>
                      </a:lnTo>
                      <a:lnTo>
                        <a:pt x="22" y="561"/>
                      </a:lnTo>
                      <a:lnTo>
                        <a:pt x="35" y="521"/>
                      </a:lnTo>
                      <a:lnTo>
                        <a:pt x="13" y="503"/>
                      </a:lnTo>
                      <a:lnTo>
                        <a:pt x="0" y="410"/>
                      </a:lnTo>
                      <a:lnTo>
                        <a:pt x="13" y="348"/>
                      </a:lnTo>
                      <a:lnTo>
                        <a:pt x="70" y="300"/>
                      </a:lnTo>
                      <a:lnTo>
                        <a:pt x="194" y="264"/>
                      </a:lnTo>
                      <a:lnTo>
                        <a:pt x="225" y="225"/>
                      </a:lnTo>
                      <a:lnTo>
                        <a:pt x="211" y="181"/>
                      </a:lnTo>
                      <a:lnTo>
                        <a:pt x="242" y="167"/>
                      </a:lnTo>
                      <a:lnTo>
                        <a:pt x="251" y="189"/>
                      </a:lnTo>
                      <a:lnTo>
                        <a:pt x="264" y="154"/>
                      </a:lnTo>
                      <a:lnTo>
                        <a:pt x="339" y="97"/>
                      </a:lnTo>
                      <a:lnTo>
                        <a:pt x="384" y="123"/>
                      </a:lnTo>
                      <a:lnTo>
                        <a:pt x="432" y="110"/>
                      </a:lnTo>
                      <a:lnTo>
                        <a:pt x="450" y="57"/>
                      </a:lnTo>
                      <a:lnTo>
                        <a:pt x="498" y="44"/>
                      </a:lnTo>
                      <a:lnTo>
                        <a:pt x="485" y="8"/>
                      </a:lnTo>
                      <a:lnTo>
                        <a:pt x="551" y="35"/>
                      </a:lnTo>
                      <a:lnTo>
                        <a:pt x="609" y="22"/>
                      </a:lnTo>
                      <a:lnTo>
                        <a:pt x="640" y="150"/>
                      </a:lnTo>
                      <a:lnTo>
                        <a:pt x="679" y="189"/>
                      </a:lnTo>
                      <a:lnTo>
                        <a:pt x="719" y="189"/>
                      </a:lnTo>
                      <a:lnTo>
                        <a:pt x="737" y="110"/>
                      </a:lnTo>
                      <a:lnTo>
                        <a:pt x="728" y="70"/>
                      </a:lnTo>
                      <a:lnTo>
                        <a:pt x="737" y="8"/>
                      </a:lnTo>
                      <a:lnTo>
                        <a:pt x="759" y="0"/>
                      </a:lnTo>
                      <a:lnTo>
                        <a:pt x="790" y="79"/>
                      </a:lnTo>
                      <a:lnTo>
                        <a:pt x="816" y="97"/>
                      </a:lnTo>
                      <a:lnTo>
                        <a:pt x="834" y="167"/>
                      </a:lnTo>
                      <a:lnTo>
                        <a:pt x="866" y="264"/>
                      </a:lnTo>
                      <a:lnTo>
                        <a:pt x="910" y="291"/>
                      </a:lnTo>
                      <a:lnTo>
                        <a:pt x="967" y="366"/>
                      </a:lnTo>
                      <a:lnTo>
                        <a:pt x="976" y="401"/>
                      </a:lnTo>
                      <a:lnTo>
                        <a:pt x="1025" y="446"/>
                      </a:lnTo>
                      <a:lnTo>
                        <a:pt x="1038" y="525"/>
                      </a:lnTo>
                      <a:lnTo>
                        <a:pt x="1038" y="588"/>
                      </a:lnTo>
                      <a:lnTo>
                        <a:pt x="1025" y="685"/>
                      </a:lnTo>
                      <a:lnTo>
                        <a:pt x="976" y="747"/>
                      </a:lnTo>
                      <a:lnTo>
                        <a:pt x="959" y="826"/>
                      </a:lnTo>
                      <a:lnTo>
                        <a:pt x="959" y="893"/>
                      </a:lnTo>
                      <a:lnTo>
                        <a:pt x="910" y="906"/>
                      </a:lnTo>
                      <a:lnTo>
                        <a:pt x="866" y="950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01" name="Freeform 29"/>
                <p:cNvSpPr>
                  <a:spLocks noChangeArrowheads="1"/>
                </p:cNvSpPr>
                <p:nvPr/>
              </p:nvSpPr>
              <p:spPr bwMode="auto">
                <a:xfrm>
                  <a:off x="3287" y="1489"/>
                  <a:ext cx="18" cy="26"/>
                </a:xfrm>
                <a:custGeom>
                  <a:avLst/>
                  <a:gdLst>
                    <a:gd name="T0" fmla="*/ 41 w 78"/>
                    <a:gd name="T1" fmla="*/ 102 h 116"/>
                    <a:gd name="T2" fmla="*/ 14 w 78"/>
                    <a:gd name="T3" fmla="*/ 84 h 116"/>
                    <a:gd name="T4" fmla="*/ 14 w 78"/>
                    <a:gd name="T5" fmla="*/ 66 h 116"/>
                    <a:gd name="T6" fmla="*/ 14 w 78"/>
                    <a:gd name="T7" fmla="*/ 48 h 116"/>
                    <a:gd name="T8" fmla="*/ 9 w 78"/>
                    <a:gd name="T9" fmla="*/ 31 h 116"/>
                    <a:gd name="T10" fmla="*/ 0 w 78"/>
                    <a:gd name="T11" fmla="*/ 0 h 116"/>
                    <a:gd name="T12" fmla="*/ 14 w 78"/>
                    <a:gd name="T13" fmla="*/ 0 h 116"/>
                    <a:gd name="T14" fmla="*/ 41 w 78"/>
                    <a:gd name="T15" fmla="*/ 17 h 116"/>
                    <a:gd name="T16" fmla="*/ 55 w 78"/>
                    <a:gd name="T17" fmla="*/ 13 h 116"/>
                    <a:gd name="T18" fmla="*/ 59 w 78"/>
                    <a:gd name="T19" fmla="*/ 13 h 116"/>
                    <a:gd name="T20" fmla="*/ 77 w 78"/>
                    <a:gd name="T21" fmla="*/ 0 h 116"/>
                    <a:gd name="T22" fmla="*/ 77 w 78"/>
                    <a:gd name="T23" fmla="*/ 48 h 116"/>
                    <a:gd name="T24" fmla="*/ 68 w 78"/>
                    <a:gd name="T25" fmla="*/ 66 h 116"/>
                    <a:gd name="T26" fmla="*/ 59 w 78"/>
                    <a:gd name="T27" fmla="*/ 84 h 116"/>
                    <a:gd name="T28" fmla="*/ 59 w 78"/>
                    <a:gd name="T29" fmla="*/ 97 h 116"/>
                    <a:gd name="T30" fmla="*/ 55 w 78"/>
                    <a:gd name="T31" fmla="*/ 102 h 116"/>
                    <a:gd name="T32" fmla="*/ 55 w 78"/>
                    <a:gd name="T33" fmla="*/ 115 h 116"/>
                    <a:gd name="T34" fmla="*/ 41 w 78"/>
                    <a:gd name="T35" fmla="*/ 102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8" h="116">
                      <a:moveTo>
                        <a:pt x="41" y="102"/>
                      </a:moveTo>
                      <a:lnTo>
                        <a:pt x="14" y="84"/>
                      </a:lnTo>
                      <a:lnTo>
                        <a:pt x="14" y="66"/>
                      </a:lnTo>
                      <a:lnTo>
                        <a:pt x="14" y="48"/>
                      </a:lnTo>
                      <a:lnTo>
                        <a:pt x="9" y="31"/>
                      </a:lnTo>
                      <a:lnTo>
                        <a:pt x="0" y="0"/>
                      </a:lnTo>
                      <a:lnTo>
                        <a:pt x="14" y="0"/>
                      </a:lnTo>
                      <a:lnTo>
                        <a:pt x="41" y="17"/>
                      </a:lnTo>
                      <a:lnTo>
                        <a:pt x="55" y="13"/>
                      </a:lnTo>
                      <a:lnTo>
                        <a:pt x="59" y="13"/>
                      </a:lnTo>
                      <a:lnTo>
                        <a:pt x="77" y="0"/>
                      </a:lnTo>
                      <a:lnTo>
                        <a:pt x="77" y="48"/>
                      </a:lnTo>
                      <a:lnTo>
                        <a:pt x="68" y="66"/>
                      </a:lnTo>
                      <a:lnTo>
                        <a:pt x="59" y="84"/>
                      </a:lnTo>
                      <a:lnTo>
                        <a:pt x="59" y="97"/>
                      </a:lnTo>
                      <a:lnTo>
                        <a:pt x="55" y="102"/>
                      </a:lnTo>
                      <a:lnTo>
                        <a:pt x="55" y="115"/>
                      </a:lnTo>
                      <a:lnTo>
                        <a:pt x="41" y="102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02" name="Freeform 30"/>
                <p:cNvSpPr>
                  <a:spLocks noChangeArrowheads="1"/>
                </p:cNvSpPr>
                <p:nvPr/>
              </p:nvSpPr>
              <p:spPr bwMode="auto">
                <a:xfrm>
                  <a:off x="2463" y="1236"/>
                  <a:ext cx="25" cy="105"/>
                </a:xfrm>
                <a:custGeom>
                  <a:avLst/>
                  <a:gdLst>
                    <a:gd name="T0" fmla="*/ 13 w 112"/>
                    <a:gd name="T1" fmla="*/ 163 h 464"/>
                    <a:gd name="T2" fmla="*/ 58 w 112"/>
                    <a:gd name="T3" fmla="*/ 123 h 464"/>
                    <a:gd name="T4" fmla="*/ 89 w 112"/>
                    <a:gd name="T5" fmla="*/ 0 h 464"/>
                    <a:gd name="T6" fmla="*/ 111 w 112"/>
                    <a:gd name="T7" fmla="*/ 185 h 464"/>
                    <a:gd name="T8" fmla="*/ 75 w 112"/>
                    <a:gd name="T9" fmla="*/ 415 h 464"/>
                    <a:gd name="T10" fmla="*/ 0 w 112"/>
                    <a:gd name="T11" fmla="*/ 463 h 464"/>
                    <a:gd name="T12" fmla="*/ 0 w 112"/>
                    <a:gd name="T13" fmla="*/ 353 h 464"/>
                    <a:gd name="T14" fmla="*/ 22 w 112"/>
                    <a:gd name="T15" fmla="*/ 282 h 464"/>
                    <a:gd name="T16" fmla="*/ 13 w 112"/>
                    <a:gd name="T17" fmla="*/ 163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464">
                      <a:moveTo>
                        <a:pt x="13" y="163"/>
                      </a:moveTo>
                      <a:lnTo>
                        <a:pt x="58" y="123"/>
                      </a:lnTo>
                      <a:lnTo>
                        <a:pt x="89" y="0"/>
                      </a:lnTo>
                      <a:lnTo>
                        <a:pt x="111" y="185"/>
                      </a:lnTo>
                      <a:lnTo>
                        <a:pt x="75" y="415"/>
                      </a:lnTo>
                      <a:lnTo>
                        <a:pt x="0" y="463"/>
                      </a:lnTo>
                      <a:lnTo>
                        <a:pt x="0" y="353"/>
                      </a:lnTo>
                      <a:lnTo>
                        <a:pt x="22" y="282"/>
                      </a:lnTo>
                      <a:lnTo>
                        <a:pt x="13" y="163"/>
                      </a:lnTo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0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942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21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7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4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92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97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502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6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7800" y="569913"/>
            <a:ext cx="1951038" cy="5654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3" y="569913"/>
            <a:ext cx="5703887" cy="5654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48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71513" y="1906588"/>
            <a:ext cx="7807325" cy="431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0" y="49213"/>
            <a:ext cx="9129713" cy="6807200"/>
            <a:chOff x="0" y="31"/>
            <a:chExt cx="5751" cy="4288"/>
          </a:xfrm>
        </p:grpSpPr>
        <p:sp>
          <p:nvSpPr>
            <p:cNvPr id="1026" name="AutoShape 2"/>
            <p:cNvSpPr>
              <a:spLocks noChangeArrowheads="1"/>
            </p:cNvSpPr>
            <p:nvPr/>
          </p:nvSpPr>
          <p:spPr bwMode="auto">
            <a:xfrm>
              <a:off x="0" y="4088"/>
              <a:ext cx="5752" cy="232"/>
            </a:xfrm>
            <a:prstGeom prst="roundRect">
              <a:avLst>
                <a:gd name="adj" fmla="val 431"/>
              </a:avLst>
            </a:prstGeom>
            <a:gradFill rotWithShape="0">
              <a:gsLst>
                <a:gs pos="0">
                  <a:srgbClr val="000080"/>
                </a:gs>
                <a:gs pos="100000">
                  <a:srgbClr val="0000FF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4678" y="31"/>
              <a:ext cx="1074" cy="1073"/>
            </a:xfrm>
            <a:prstGeom prst="ellipse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8" name="Group 4"/>
            <p:cNvGrpSpPr>
              <a:grpSpLocks/>
            </p:cNvGrpSpPr>
            <p:nvPr/>
          </p:nvGrpSpPr>
          <p:grpSpPr bwMode="auto">
            <a:xfrm>
              <a:off x="4678" y="143"/>
              <a:ext cx="998" cy="796"/>
              <a:chOff x="4678" y="143"/>
              <a:chExt cx="998" cy="796"/>
            </a:xfrm>
          </p:grpSpPr>
          <p:sp>
            <p:nvSpPr>
              <p:cNvPr id="1029" name="Freeform 5"/>
              <p:cNvSpPr>
                <a:spLocks noChangeArrowheads="1"/>
              </p:cNvSpPr>
              <p:nvPr/>
            </p:nvSpPr>
            <p:spPr bwMode="auto">
              <a:xfrm>
                <a:off x="4819" y="436"/>
                <a:ext cx="1" cy="16"/>
              </a:xfrm>
              <a:custGeom>
                <a:avLst/>
                <a:gdLst>
                  <a:gd name="T0" fmla="*/ 0 w 1"/>
                  <a:gd name="T1" fmla="*/ 0 h 72"/>
                  <a:gd name="T2" fmla="*/ 0 w 1"/>
                  <a:gd name="T3" fmla="*/ 71 h 72"/>
                  <a:gd name="T4" fmla="*/ 0 w 1"/>
                  <a:gd name="T5" fmla="*/ 71 h 72"/>
                  <a:gd name="T6" fmla="*/ 0 w 1"/>
                  <a:gd name="T7" fmla="*/ 26 h 72"/>
                  <a:gd name="T8" fmla="*/ 0 w 1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72">
                    <a:moveTo>
                      <a:pt x="0" y="0"/>
                    </a:moveTo>
                    <a:lnTo>
                      <a:pt x="0" y="71"/>
                    </a:lnTo>
                    <a:lnTo>
                      <a:pt x="0" y="71"/>
                    </a:lnTo>
                    <a:lnTo>
                      <a:pt x="0" y="2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" name="Freeform 6"/>
              <p:cNvSpPr>
                <a:spLocks noChangeArrowheads="1"/>
              </p:cNvSpPr>
              <p:nvPr/>
            </p:nvSpPr>
            <p:spPr bwMode="auto">
              <a:xfrm>
                <a:off x="4836" y="458"/>
                <a:ext cx="16" cy="16"/>
              </a:xfrm>
              <a:custGeom>
                <a:avLst/>
                <a:gdLst>
                  <a:gd name="T0" fmla="*/ 0 w 72"/>
                  <a:gd name="T1" fmla="*/ 0 h 72"/>
                  <a:gd name="T2" fmla="*/ 71 w 72"/>
                  <a:gd name="T3" fmla="*/ 0 h 72"/>
                  <a:gd name="T4" fmla="*/ 71 w 72"/>
                  <a:gd name="T5" fmla="*/ 71 h 72"/>
                  <a:gd name="T6" fmla="*/ 0 w 72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72">
                    <a:moveTo>
                      <a:pt x="0" y="0"/>
                    </a:moveTo>
                    <a:lnTo>
                      <a:pt x="71" y="0"/>
                    </a:lnTo>
                    <a:lnTo>
                      <a:pt x="71" y="7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1" name="Freeform 7"/>
              <p:cNvSpPr>
                <a:spLocks noChangeArrowheads="1"/>
              </p:cNvSpPr>
              <p:nvPr/>
            </p:nvSpPr>
            <p:spPr bwMode="auto">
              <a:xfrm>
                <a:off x="4894" y="428"/>
                <a:ext cx="36" cy="34"/>
              </a:xfrm>
              <a:custGeom>
                <a:avLst/>
                <a:gdLst>
                  <a:gd name="T0" fmla="*/ 159 w 160"/>
                  <a:gd name="T1" fmla="*/ 0 h 151"/>
                  <a:gd name="T2" fmla="*/ 97 w 160"/>
                  <a:gd name="T3" fmla="*/ 0 h 151"/>
                  <a:gd name="T4" fmla="*/ 62 w 160"/>
                  <a:gd name="T5" fmla="*/ 39 h 151"/>
                  <a:gd name="T6" fmla="*/ 39 w 160"/>
                  <a:gd name="T7" fmla="*/ 39 h 151"/>
                  <a:gd name="T8" fmla="*/ 22 w 160"/>
                  <a:gd name="T9" fmla="*/ 57 h 151"/>
                  <a:gd name="T10" fmla="*/ 0 w 160"/>
                  <a:gd name="T11" fmla="*/ 57 h 151"/>
                  <a:gd name="T12" fmla="*/ 0 w 160"/>
                  <a:gd name="T13" fmla="*/ 110 h 151"/>
                  <a:gd name="T14" fmla="*/ 35 w 160"/>
                  <a:gd name="T15" fmla="*/ 150 h 151"/>
                  <a:gd name="T16" fmla="*/ 128 w 160"/>
                  <a:gd name="T17" fmla="*/ 150 h 151"/>
                  <a:gd name="T18" fmla="*/ 159 w 160"/>
                  <a:gd name="T19" fmla="*/ 110 h 151"/>
                  <a:gd name="T20" fmla="*/ 159 w 160"/>
                  <a:gd name="T21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0" h="151">
                    <a:moveTo>
                      <a:pt x="159" y="0"/>
                    </a:moveTo>
                    <a:lnTo>
                      <a:pt x="97" y="0"/>
                    </a:lnTo>
                    <a:lnTo>
                      <a:pt x="62" y="39"/>
                    </a:lnTo>
                    <a:lnTo>
                      <a:pt x="39" y="39"/>
                    </a:lnTo>
                    <a:lnTo>
                      <a:pt x="22" y="57"/>
                    </a:lnTo>
                    <a:lnTo>
                      <a:pt x="0" y="57"/>
                    </a:lnTo>
                    <a:lnTo>
                      <a:pt x="0" y="110"/>
                    </a:lnTo>
                    <a:lnTo>
                      <a:pt x="35" y="150"/>
                    </a:lnTo>
                    <a:lnTo>
                      <a:pt x="128" y="150"/>
                    </a:lnTo>
                    <a:lnTo>
                      <a:pt x="159" y="110"/>
                    </a:lnTo>
                    <a:lnTo>
                      <a:pt x="159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" name="Freeform 8"/>
              <p:cNvSpPr>
                <a:spLocks noChangeArrowheads="1"/>
              </p:cNvSpPr>
              <p:nvPr/>
            </p:nvSpPr>
            <p:spPr bwMode="auto">
              <a:xfrm>
                <a:off x="4678" y="456"/>
                <a:ext cx="323" cy="422"/>
              </a:xfrm>
              <a:custGeom>
                <a:avLst/>
                <a:gdLst>
                  <a:gd name="T0" fmla="*/ 335 w 1426"/>
                  <a:gd name="T1" fmla="*/ 0 h 1860"/>
                  <a:gd name="T2" fmla="*/ 313 w 1426"/>
                  <a:gd name="T3" fmla="*/ 48 h 1860"/>
                  <a:gd name="T4" fmla="*/ 198 w 1426"/>
                  <a:gd name="T5" fmla="*/ 145 h 1860"/>
                  <a:gd name="T6" fmla="*/ 176 w 1426"/>
                  <a:gd name="T7" fmla="*/ 233 h 1860"/>
                  <a:gd name="T8" fmla="*/ 92 w 1426"/>
                  <a:gd name="T9" fmla="*/ 300 h 1860"/>
                  <a:gd name="T10" fmla="*/ 35 w 1426"/>
                  <a:gd name="T11" fmla="*/ 424 h 1860"/>
                  <a:gd name="T12" fmla="*/ 35 w 1426"/>
                  <a:gd name="T13" fmla="*/ 504 h 1860"/>
                  <a:gd name="T14" fmla="*/ 0 w 1426"/>
                  <a:gd name="T15" fmla="*/ 636 h 1860"/>
                  <a:gd name="T16" fmla="*/ 48 w 1426"/>
                  <a:gd name="T17" fmla="*/ 693 h 1860"/>
                  <a:gd name="T18" fmla="*/ 176 w 1426"/>
                  <a:gd name="T19" fmla="*/ 861 h 1860"/>
                  <a:gd name="T20" fmla="*/ 211 w 1426"/>
                  <a:gd name="T21" fmla="*/ 839 h 1860"/>
                  <a:gd name="T22" fmla="*/ 436 w 1426"/>
                  <a:gd name="T23" fmla="*/ 839 h 1860"/>
                  <a:gd name="T24" fmla="*/ 542 w 1426"/>
                  <a:gd name="T25" fmla="*/ 879 h 1860"/>
                  <a:gd name="T26" fmla="*/ 533 w 1426"/>
                  <a:gd name="T27" fmla="*/ 1011 h 1860"/>
                  <a:gd name="T28" fmla="*/ 609 w 1426"/>
                  <a:gd name="T29" fmla="*/ 1183 h 1860"/>
                  <a:gd name="T30" fmla="*/ 605 w 1426"/>
                  <a:gd name="T31" fmla="*/ 1232 h 1860"/>
                  <a:gd name="T32" fmla="*/ 636 w 1426"/>
                  <a:gd name="T33" fmla="*/ 1284 h 1860"/>
                  <a:gd name="T34" fmla="*/ 587 w 1426"/>
                  <a:gd name="T35" fmla="*/ 1408 h 1860"/>
                  <a:gd name="T36" fmla="*/ 644 w 1426"/>
                  <a:gd name="T37" fmla="*/ 1563 h 1860"/>
                  <a:gd name="T38" fmla="*/ 675 w 1426"/>
                  <a:gd name="T39" fmla="*/ 1687 h 1860"/>
                  <a:gd name="T40" fmla="*/ 715 w 1426"/>
                  <a:gd name="T41" fmla="*/ 1762 h 1860"/>
                  <a:gd name="T42" fmla="*/ 755 w 1426"/>
                  <a:gd name="T43" fmla="*/ 1859 h 1860"/>
                  <a:gd name="T44" fmla="*/ 830 w 1426"/>
                  <a:gd name="T45" fmla="*/ 1846 h 1860"/>
                  <a:gd name="T46" fmla="*/ 953 w 1426"/>
                  <a:gd name="T47" fmla="*/ 1775 h 1860"/>
                  <a:gd name="T48" fmla="*/ 1011 w 1426"/>
                  <a:gd name="T49" fmla="*/ 1687 h 1860"/>
                  <a:gd name="T50" fmla="*/ 1006 w 1426"/>
                  <a:gd name="T51" fmla="*/ 1630 h 1860"/>
                  <a:gd name="T52" fmla="*/ 1081 w 1426"/>
                  <a:gd name="T53" fmla="*/ 1586 h 1860"/>
                  <a:gd name="T54" fmla="*/ 1068 w 1426"/>
                  <a:gd name="T55" fmla="*/ 1501 h 1860"/>
                  <a:gd name="T56" fmla="*/ 1178 w 1426"/>
                  <a:gd name="T57" fmla="*/ 1368 h 1860"/>
                  <a:gd name="T58" fmla="*/ 1196 w 1426"/>
                  <a:gd name="T59" fmla="*/ 1258 h 1860"/>
                  <a:gd name="T60" fmla="*/ 1165 w 1426"/>
                  <a:gd name="T61" fmla="*/ 1223 h 1860"/>
                  <a:gd name="T62" fmla="*/ 1178 w 1426"/>
                  <a:gd name="T63" fmla="*/ 1179 h 1860"/>
                  <a:gd name="T64" fmla="*/ 1152 w 1426"/>
                  <a:gd name="T65" fmla="*/ 1139 h 1860"/>
                  <a:gd name="T66" fmla="*/ 1235 w 1426"/>
                  <a:gd name="T67" fmla="*/ 1033 h 1860"/>
                  <a:gd name="T68" fmla="*/ 1235 w 1426"/>
                  <a:gd name="T69" fmla="*/ 980 h 1860"/>
                  <a:gd name="T70" fmla="*/ 1350 w 1426"/>
                  <a:gd name="T71" fmla="*/ 892 h 1860"/>
                  <a:gd name="T72" fmla="*/ 1425 w 1426"/>
                  <a:gd name="T73" fmla="*/ 654 h 1860"/>
                  <a:gd name="T74" fmla="*/ 1319 w 1426"/>
                  <a:gd name="T75" fmla="*/ 715 h 1860"/>
                  <a:gd name="T76" fmla="*/ 1227 w 1426"/>
                  <a:gd name="T77" fmla="*/ 689 h 1860"/>
                  <a:gd name="T78" fmla="*/ 1240 w 1426"/>
                  <a:gd name="T79" fmla="*/ 631 h 1860"/>
                  <a:gd name="T80" fmla="*/ 1147 w 1426"/>
                  <a:gd name="T81" fmla="*/ 570 h 1860"/>
                  <a:gd name="T82" fmla="*/ 1103 w 1426"/>
                  <a:gd name="T83" fmla="*/ 415 h 1860"/>
                  <a:gd name="T84" fmla="*/ 1015 w 1426"/>
                  <a:gd name="T85" fmla="*/ 291 h 1860"/>
                  <a:gd name="T86" fmla="*/ 1015 w 1426"/>
                  <a:gd name="T87" fmla="*/ 207 h 1860"/>
                  <a:gd name="T88" fmla="*/ 966 w 1426"/>
                  <a:gd name="T89" fmla="*/ 202 h 1860"/>
                  <a:gd name="T90" fmla="*/ 936 w 1426"/>
                  <a:gd name="T91" fmla="*/ 216 h 1860"/>
                  <a:gd name="T92" fmla="*/ 803 w 1426"/>
                  <a:gd name="T93" fmla="*/ 167 h 1860"/>
                  <a:gd name="T94" fmla="*/ 768 w 1426"/>
                  <a:gd name="T95" fmla="*/ 202 h 1860"/>
                  <a:gd name="T96" fmla="*/ 737 w 1426"/>
                  <a:gd name="T97" fmla="*/ 247 h 1860"/>
                  <a:gd name="T98" fmla="*/ 666 w 1426"/>
                  <a:gd name="T99" fmla="*/ 167 h 1860"/>
                  <a:gd name="T100" fmla="*/ 596 w 1426"/>
                  <a:gd name="T101" fmla="*/ 145 h 1860"/>
                  <a:gd name="T102" fmla="*/ 592 w 1426"/>
                  <a:gd name="T103" fmla="*/ 44 h 1860"/>
                  <a:gd name="T104" fmla="*/ 489 w 1426"/>
                  <a:gd name="T105" fmla="*/ 61 h 1860"/>
                  <a:gd name="T106" fmla="*/ 423 w 1426"/>
                  <a:gd name="T107" fmla="*/ 39 h 1860"/>
                  <a:gd name="T108" fmla="*/ 335 w 1426"/>
                  <a:gd name="T109" fmla="*/ 0 h 1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26" h="1860">
                    <a:moveTo>
                      <a:pt x="335" y="0"/>
                    </a:moveTo>
                    <a:lnTo>
                      <a:pt x="313" y="48"/>
                    </a:lnTo>
                    <a:lnTo>
                      <a:pt x="198" y="145"/>
                    </a:lnTo>
                    <a:lnTo>
                      <a:pt x="176" y="233"/>
                    </a:lnTo>
                    <a:lnTo>
                      <a:pt x="92" y="300"/>
                    </a:lnTo>
                    <a:lnTo>
                      <a:pt x="35" y="424"/>
                    </a:lnTo>
                    <a:lnTo>
                      <a:pt x="35" y="504"/>
                    </a:lnTo>
                    <a:lnTo>
                      <a:pt x="0" y="636"/>
                    </a:lnTo>
                    <a:lnTo>
                      <a:pt x="48" y="693"/>
                    </a:lnTo>
                    <a:lnTo>
                      <a:pt x="176" y="861"/>
                    </a:lnTo>
                    <a:lnTo>
                      <a:pt x="211" y="839"/>
                    </a:lnTo>
                    <a:lnTo>
                      <a:pt x="436" y="839"/>
                    </a:lnTo>
                    <a:lnTo>
                      <a:pt x="542" y="879"/>
                    </a:lnTo>
                    <a:lnTo>
                      <a:pt x="533" y="1011"/>
                    </a:lnTo>
                    <a:lnTo>
                      <a:pt x="609" y="1183"/>
                    </a:lnTo>
                    <a:lnTo>
                      <a:pt x="605" y="1232"/>
                    </a:lnTo>
                    <a:lnTo>
                      <a:pt x="636" y="1284"/>
                    </a:lnTo>
                    <a:lnTo>
                      <a:pt x="587" y="1408"/>
                    </a:lnTo>
                    <a:lnTo>
                      <a:pt x="644" y="1563"/>
                    </a:lnTo>
                    <a:lnTo>
                      <a:pt x="675" y="1687"/>
                    </a:lnTo>
                    <a:lnTo>
                      <a:pt x="715" y="1762"/>
                    </a:lnTo>
                    <a:lnTo>
                      <a:pt x="755" y="1859"/>
                    </a:lnTo>
                    <a:lnTo>
                      <a:pt x="830" y="1846"/>
                    </a:lnTo>
                    <a:lnTo>
                      <a:pt x="953" y="1775"/>
                    </a:lnTo>
                    <a:lnTo>
                      <a:pt x="1011" y="1687"/>
                    </a:lnTo>
                    <a:lnTo>
                      <a:pt x="1006" y="1630"/>
                    </a:lnTo>
                    <a:lnTo>
                      <a:pt x="1081" y="1586"/>
                    </a:lnTo>
                    <a:lnTo>
                      <a:pt x="1068" y="1501"/>
                    </a:lnTo>
                    <a:lnTo>
                      <a:pt x="1178" y="1368"/>
                    </a:lnTo>
                    <a:lnTo>
                      <a:pt x="1196" y="1258"/>
                    </a:lnTo>
                    <a:lnTo>
                      <a:pt x="1165" y="1223"/>
                    </a:lnTo>
                    <a:lnTo>
                      <a:pt x="1178" y="1179"/>
                    </a:lnTo>
                    <a:lnTo>
                      <a:pt x="1152" y="1139"/>
                    </a:lnTo>
                    <a:lnTo>
                      <a:pt x="1235" y="1033"/>
                    </a:lnTo>
                    <a:lnTo>
                      <a:pt x="1235" y="980"/>
                    </a:lnTo>
                    <a:lnTo>
                      <a:pt x="1350" y="892"/>
                    </a:lnTo>
                    <a:lnTo>
                      <a:pt x="1425" y="654"/>
                    </a:lnTo>
                    <a:lnTo>
                      <a:pt x="1319" y="715"/>
                    </a:lnTo>
                    <a:lnTo>
                      <a:pt x="1227" y="689"/>
                    </a:lnTo>
                    <a:lnTo>
                      <a:pt x="1240" y="631"/>
                    </a:lnTo>
                    <a:lnTo>
                      <a:pt x="1147" y="570"/>
                    </a:lnTo>
                    <a:lnTo>
                      <a:pt x="1103" y="415"/>
                    </a:lnTo>
                    <a:lnTo>
                      <a:pt x="1015" y="291"/>
                    </a:lnTo>
                    <a:lnTo>
                      <a:pt x="1015" y="207"/>
                    </a:lnTo>
                    <a:lnTo>
                      <a:pt x="966" y="202"/>
                    </a:lnTo>
                    <a:lnTo>
                      <a:pt x="936" y="216"/>
                    </a:lnTo>
                    <a:lnTo>
                      <a:pt x="803" y="167"/>
                    </a:lnTo>
                    <a:lnTo>
                      <a:pt x="768" y="202"/>
                    </a:lnTo>
                    <a:lnTo>
                      <a:pt x="737" y="247"/>
                    </a:lnTo>
                    <a:lnTo>
                      <a:pt x="666" y="167"/>
                    </a:lnTo>
                    <a:lnTo>
                      <a:pt x="596" y="145"/>
                    </a:lnTo>
                    <a:lnTo>
                      <a:pt x="592" y="44"/>
                    </a:lnTo>
                    <a:lnTo>
                      <a:pt x="489" y="61"/>
                    </a:lnTo>
                    <a:lnTo>
                      <a:pt x="423" y="39"/>
                    </a:lnTo>
                    <a:lnTo>
                      <a:pt x="335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3" name="Freeform 9"/>
              <p:cNvSpPr>
                <a:spLocks noChangeArrowheads="1"/>
              </p:cNvSpPr>
              <p:nvPr/>
            </p:nvSpPr>
            <p:spPr bwMode="auto">
              <a:xfrm>
                <a:off x="5426" y="561"/>
                <a:ext cx="16" cy="20"/>
              </a:xfrm>
              <a:custGeom>
                <a:avLst/>
                <a:gdLst>
                  <a:gd name="T0" fmla="*/ 31 w 72"/>
                  <a:gd name="T1" fmla="*/ 0 h 90"/>
                  <a:gd name="T2" fmla="*/ 40 w 72"/>
                  <a:gd name="T3" fmla="*/ 22 h 90"/>
                  <a:gd name="T4" fmla="*/ 31 w 72"/>
                  <a:gd name="T5" fmla="*/ 44 h 90"/>
                  <a:gd name="T6" fmla="*/ 31 w 72"/>
                  <a:gd name="T7" fmla="*/ 62 h 90"/>
                  <a:gd name="T8" fmla="*/ 71 w 72"/>
                  <a:gd name="T9" fmla="*/ 76 h 90"/>
                  <a:gd name="T10" fmla="*/ 71 w 72"/>
                  <a:gd name="T11" fmla="*/ 89 h 90"/>
                  <a:gd name="T12" fmla="*/ 40 w 72"/>
                  <a:gd name="T13" fmla="*/ 76 h 90"/>
                  <a:gd name="T14" fmla="*/ 13 w 72"/>
                  <a:gd name="T15" fmla="*/ 89 h 90"/>
                  <a:gd name="T16" fmla="*/ 0 w 72"/>
                  <a:gd name="T17" fmla="*/ 76 h 90"/>
                  <a:gd name="T18" fmla="*/ 13 w 72"/>
                  <a:gd name="T19" fmla="*/ 62 h 90"/>
                  <a:gd name="T20" fmla="*/ 0 w 72"/>
                  <a:gd name="T21" fmla="*/ 44 h 90"/>
                  <a:gd name="T22" fmla="*/ 13 w 72"/>
                  <a:gd name="T23" fmla="*/ 8 h 90"/>
                  <a:gd name="T24" fmla="*/ 31 w 72"/>
                  <a:gd name="T2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" h="90">
                    <a:moveTo>
                      <a:pt x="31" y="0"/>
                    </a:moveTo>
                    <a:lnTo>
                      <a:pt x="40" y="22"/>
                    </a:lnTo>
                    <a:lnTo>
                      <a:pt x="31" y="44"/>
                    </a:lnTo>
                    <a:lnTo>
                      <a:pt x="31" y="62"/>
                    </a:lnTo>
                    <a:lnTo>
                      <a:pt x="71" y="76"/>
                    </a:lnTo>
                    <a:lnTo>
                      <a:pt x="71" y="89"/>
                    </a:lnTo>
                    <a:lnTo>
                      <a:pt x="40" y="76"/>
                    </a:lnTo>
                    <a:lnTo>
                      <a:pt x="13" y="89"/>
                    </a:lnTo>
                    <a:lnTo>
                      <a:pt x="0" y="76"/>
                    </a:lnTo>
                    <a:lnTo>
                      <a:pt x="13" y="62"/>
                    </a:lnTo>
                    <a:lnTo>
                      <a:pt x="0" y="44"/>
                    </a:lnTo>
                    <a:lnTo>
                      <a:pt x="13" y="8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4" name="Freeform 10"/>
              <p:cNvSpPr>
                <a:spLocks noChangeArrowheads="1"/>
              </p:cNvSpPr>
              <p:nvPr/>
            </p:nvSpPr>
            <p:spPr bwMode="auto">
              <a:xfrm>
                <a:off x="5365" y="649"/>
                <a:ext cx="48" cy="69"/>
              </a:xfrm>
              <a:custGeom>
                <a:avLst/>
                <a:gdLst>
                  <a:gd name="T0" fmla="*/ 0 w 213"/>
                  <a:gd name="T1" fmla="*/ 150 h 306"/>
                  <a:gd name="T2" fmla="*/ 75 w 213"/>
                  <a:gd name="T3" fmla="*/ 150 h 306"/>
                  <a:gd name="T4" fmla="*/ 163 w 213"/>
                  <a:gd name="T5" fmla="*/ 0 h 306"/>
                  <a:gd name="T6" fmla="*/ 212 w 213"/>
                  <a:gd name="T7" fmla="*/ 88 h 306"/>
                  <a:gd name="T8" fmla="*/ 172 w 213"/>
                  <a:gd name="T9" fmla="*/ 305 h 306"/>
                  <a:gd name="T10" fmla="*/ 13 w 213"/>
                  <a:gd name="T11" fmla="*/ 252 h 306"/>
                  <a:gd name="T12" fmla="*/ 0 w 213"/>
                  <a:gd name="T13" fmla="*/ 15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306">
                    <a:moveTo>
                      <a:pt x="0" y="150"/>
                    </a:moveTo>
                    <a:lnTo>
                      <a:pt x="75" y="150"/>
                    </a:lnTo>
                    <a:lnTo>
                      <a:pt x="163" y="0"/>
                    </a:lnTo>
                    <a:lnTo>
                      <a:pt x="212" y="88"/>
                    </a:lnTo>
                    <a:lnTo>
                      <a:pt x="172" y="305"/>
                    </a:lnTo>
                    <a:lnTo>
                      <a:pt x="13" y="252"/>
                    </a:lnTo>
                    <a:lnTo>
                      <a:pt x="0" y="15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5" name="Freeform 11"/>
              <p:cNvSpPr>
                <a:spLocks noChangeArrowheads="1"/>
              </p:cNvSpPr>
              <p:nvPr/>
            </p:nvSpPr>
            <p:spPr bwMode="auto">
              <a:xfrm>
                <a:off x="5462" y="676"/>
                <a:ext cx="83" cy="66"/>
              </a:xfrm>
              <a:custGeom>
                <a:avLst/>
                <a:gdLst>
                  <a:gd name="T0" fmla="*/ 22 w 368"/>
                  <a:gd name="T1" fmla="*/ 66 h 293"/>
                  <a:gd name="T2" fmla="*/ 0 w 368"/>
                  <a:gd name="T3" fmla="*/ 0 h 293"/>
                  <a:gd name="T4" fmla="*/ 119 w 368"/>
                  <a:gd name="T5" fmla="*/ 26 h 293"/>
                  <a:gd name="T6" fmla="*/ 296 w 368"/>
                  <a:gd name="T7" fmla="*/ 97 h 293"/>
                  <a:gd name="T8" fmla="*/ 296 w 368"/>
                  <a:gd name="T9" fmla="*/ 150 h 293"/>
                  <a:gd name="T10" fmla="*/ 367 w 368"/>
                  <a:gd name="T11" fmla="*/ 292 h 293"/>
                  <a:gd name="T12" fmla="*/ 230 w 368"/>
                  <a:gd name="T13" fmla="*/ 159 h 293"/>
                  <a:gd name="T14" fmla="*/ 137 w 368"/>
                  <a:gd name="T15" fmla="*/ 168 h 293"/>
                  <a:gd name="T16" fmla="*/ 22 w 368"/>
                  <a:gd name="T17" fmla="*/ 66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8" h="293">
                    <a:moveTo>
                      <a:pt x="22" y="66"/>
                    </a:moveTo>
                    <a:lnTo>
                      <a:pt x="0" y="0"/>
                    </a:lnTo>
                    <a:lnTo>
                      <a:pt x="119" y="26"/>
                    </a:lnTo>
                    <a:lnTo>
                      <a:pt x="296" y="97"/>
                    </a:lnTo>
                    <a:lnTo>
                      <a:pt x="296" y="150"/>
                    </a:lnTo>
                    <a:lnTo>
                      <a:pt x="367" y="292"/>
                    </a:lnTo>
                    <a:lnTo>
                      <a:pt x="230" y="159"/>
                    </a:lnTo>
                    <a:lnTo>
                      <a:pt x="137" y="168"/>
                    </a:lnTo>
                    <a:lnTo>
                      <a:pt x="22" y="66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" name="Freeform 12"/>
              <p:cNvSpPr>
                <a:spLocks noChangeArrowheads="1"/>
              </p:cNvSpPr>
              <p:nvPr/>
            </p:nvSpPr>
            <p:spPr bwMode="auto">
              <a:xfrm>
                <a:off x="5621" y="813"/>
                <a:ext cx="56" cy="72"/>
              </a:xfrm>
              <a:custGeom>
                <a:avLst/>
                <a:gdLst>
                  <a:gd name="T0" fmla="*/ 150 w 248"/>
                  <a:gd name="T1" fmla="*/ 0 h 318"/>
                  <a:gd name="T2" fmla="*/ 247 w 248"/>
                  <a:gd name="T3" fmla="*/ 92 h 318"/>
                  <a:gd name="T4" fmla="*/ 48 w 248"/>
                  <a:gd name="T5" fmla="*/ 317 h 318"/>
                  <a:gd name="T6" fmla="*/ 0 w 248"/>
                  <a:gd name="T7" fmla="*/ 264 h 318"/>
                  <a:gd name="T8" fmla="*/ 141 w 248"/>
                  <a:gd name="T9" fmla="*/ 123 h 318"/>
                  <a:gd name="T10" fmla="*/ 150 w 248"/>
                  <a:gd name="T11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" h="318">
                    <a:moveTo>
                      <a:pt x="150" y="0"/>
                    </a:moveTo>
                    <a:lnTo>
                      <a:pt x="247" y="92"/>
                    </a:lnTo>
                    <a:lnTo>
                      <a:pt x="48" y="317"/>
                    </a:lnTo>
                    <a:lnTo>
                      <a:pt x="0" y="264"/>
                    </a:lnTo>
                    <a:lnTo>
                      <a:pt x="141" y="123"/>
                    </a:lnTo>
                    <a:lnTo>
                      <a:pt x="150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" name="Freeform 13"/>
              <p:cNvSpPr>
                <a:spLocks noChangeArrowheads="1"/>
              </p:cNvSpPr>
              <p:nvPr/>
            </p:nvSpPr>
            <p:spPr bwMode="auto">
              <a:xfrm>
                <a:off x="4778" y="320"/>
                <a:ext cx="28" cy="47"/>
              </a:xfrm>
              <a:custGeom>
                <a:avLst/>
                <a:gdLst>
                  <a:gd name="T0" fmla="*/ 124 w 125"/>
                  <a:gd name="T1" fmla="*/ 159 h 208"/>
                  <a:gd name="T2" fmla="*/ 88 w 125"/>
                  <a:gd name="T3" fmla="*/ 136 h 208"/>
                  <a:gd name="T4" fmla="*/ 88 w 125"/>
                  <a:gd name="T5" fmla="*/ 44 h 208"/>
                  <a:gd name="T6" fmla="*/ 105 w 125"/>
                  <a:gd name="T7" fmla="*/ 22 h 208"/>
                  <a:gd name="T8" fmla="*/ 75 w 125"/>
                  <a:gd name="T9" fmla="*/ 22 h 208"/>
                  <a:gd name="T10" fmla="*/ 92 w 125"/>
                  <a:gd name="T11" fmla="*/ 0 h 208"/>
                  <a:gd name="T12" fmla="*/ 70 w 125"/>
                  <a:gd name="T13" fmla="*/ 0 h 208"/>
                  <a:gd name="T14" fmla="*/ 44 w 125"/>
                  <a:gd name="T15" fmla="*/ 26 h 208"/>
                  <a:gd name="T16" fmla="*/ 44 w 125"/>
                  <a:gd name="T17" fmla="*/ 83 h 208"/>
                  <a:gd name="T18" fmla="*/ 57 w 125"/>
                  <a:gd name="T19" fmla="*/ 97 h 208"/>
                  <a:gd name="T20" fmla="*/ 57 w 125"/>
                  <a:gd name="T21" fmla="*/ 123 h 208"/>
                  <a:gd name="T22" fmla="*/ 48 w 125"/>
                  <a:gd name="T23" fmla="*/ 123 h 208"/>
                  <a:gd name="T24" fmla="*/ 26 w 125"/>
                  <a:gd name="T25" fmla="*/ 145 h 208"/>
                  <a:gd name="T26" fmla="*/ 26 w 125"/>
                  <a:gd name="T27" fmla="*/ 167 h 208"/>
                  <a:gd name="T28" fmla="*/ 0 w 125"/>
                  <a:gd name="T29" fmla="*/ 207 h 208"/>
                  <a:gd name="T30" fmla="*/ 92 w 125"/>
                  <a:gd name="T31" fmla="*/ 207 h 208"/>
                  <a:gd name="T32" fmla="*/ 124 w 125"/>
                  <a:gd name="T33" fmla="*/ 15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5" h="208">
                    <a:moveTo>
                      <a:pt x="124" y="159"/>
                    </a:moveTo>
                    <a:lnTo>
                      <a:pt x="88" y="136"/>
                    </a:lnTo>
                    <a:lnTo>
                      <a:pt x="88" y="44"/>
                    </a:lnTo>
                    <a:lnTo>
                      <a:pt x="105" y="22"/>
                    </a:lnTo>
                    <a:lnTo>
                      <a:pt x="75" y="22"/>
                    </a:lnTo>
                    <a:lnTo>
                      <a:pt x="92" y="0"/>
                    </a:lnTo>
                    <a:lnTo>
                      <a:pt x="70" y="0"/>
                    </a:lnTo>
                    <a:lnTo>
                      <a:pt x="44" y="26"/>
                    </a:lnTo>
                    <a:lnTo>
                      <a:pt x="44" y="83"/>
                    </a:lnTo>
                    <a:lnTo>
                      <a:pt x="57" y="97"/>
                    </a:lnTo>
                    <a:lnTo>
                      <a:pt x="57" y="123"/>
                    </a:lnTo>
                    <a:lnTo>
                      <a:pt x="48" y="123"/>
                    </a:lnTo>
                    <a:lnTo>
                      <a:pt x="26" y="145"/>
                    </a:lnTo>
                    <a:lnTo>
                      <a:pt x="26" y="167"/>
                    </a:lnTo>
                    <a:lnTo>
                      <a:pt x="0" y="207"/>
                    </a:lnTo>
                    <a:lnTo>
                      <a:pt x="92" y="207"/>
                    </a:lnTo>
                    <a:lnTo>
                      <a:pt x="124" y="159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8" name="Freeform 14"/>
              <p:cNvSpPr>
                <a:spLocks noChangeArrowheads="1"/>
              </p:cNvSpPr>
              <p:nvPr/>
            </p:nvSpPr>
            <p:spPr bwMode="auto">
              <a:xfrm>
                <a:off x="4769" y="336"/>
                <a:ext cx="16" cy="16"/>
              </a:xfrm>
              <a:custGeom>
                <a:avLst/>
                <a:gdLst>
                  <a:gd name="T0" fmla="*/ 58 w 72"/>
                  <a:gd name="T1" fmla="*/ 22 h 72"/>
                  <a:gd name="T2" fmla="*/ 71 w 72"/>
                  <a:gd name="T3" fmla="*/ 22 h 72"/>
                  <a:gd name="T4" fmla="*/ 71 w 72"/>
                  <a:gd name="T5" fmla="*/ 0 h 72"/>
                  <a:gd name="T6" fmla="*/ 44 w 72"/>
                  <a:gd name="T7" fmla="*/ 0 h 72"/>
                  <a:gd name="T8" fmla="*/ 0 w 72"/>
                  <a:gd name="T9" fmla="*/ 44 h 72"/>
                  <a:gd name="T10" fmla="*/ 0 w 72"/>
                  <a:gd name="T11" fmla="*/ 71 h 72"/>
                  <a:gd name="T12" fmla="*/ 40 w 72"/>
                  <a:gd name="T13" fmla="*/ 71 h 72"/>
                  <a:gd name="T14" fmla="*/ 58 w 72"/>
                  <a:gd name="T15" fmla="*/ 49 h 72"/>
                  <a:gd name="T16" fmla="*/ 58 w 72"/>
                  <a:gd name="T17" fmla="*/ 2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2">
                    <a:moveTo>
                      <a:pt x="58" y="22"/>
                    </a:moveTo>
                    <a:lnTo>
                      <a:pt x="71" y="22"/>
                    </a:lnTo>
                    <a:lnTo>
                      <a:pt x="71" y="0"/>
                    </a:lnTo>
                    <a:lnTo>
                      <a:pt x="44" y="0"/>
                    </a:lnTo>
                    <a:lnTo>
                      <a:pt x="0" y="44"/>
                    </a:lnTo>
                    <a:lnTo>
                      <a:pt x="0" y="71"/>
                    </a:lnTo>
                    <a:lnTo>
                      <a:pt x="40" y="71"/>
                    </a:lnTo>
                    <a:lnTo>
                      <a:pt x="58" y="49"/>
                    </a:lnTo>
                    <a:lnTo>
                      <a:pt x="58" y="22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9" name="Freeform 15"/>
              <p:cNvSpPr>
                <a:spLocks noChangeArrowheads="1"/>
              </p:cNvSpPr>
              <p:nvPr/>
            </p:nvSpPr>
            <p:spPr bwMode="auto">
              <a:xfrm>
                <a:off x="4747" y="308"/>
                <a:ext cx="183" cy="154"/>
              </a:xfrm>
              <a:custGeom>
                <a:avLst/>
                <a:gdLst>
                  <a:gd name="T0" fmla="*/ 530 w 809"/>
                  <a:gd name="T1" fmla="*/ 44 h 680"/>
                  <a:gd name="T2" fmla="*/ 636 w 809"/>
                  <a:gd name="T3" fmla="*/ 61 h 680"/>
                  <a:gd name="T4" fmla="*/ 570 w 809"/>
                  <a:gd name="T5" fmla="*/ 88 h 680"/>
                  <a:gd name="T6" fmla="*/ 543 w 809"/>
                  <a:gd name="T7" fmla="*/ 127 h 680"/>
                  <a:gd name="T8" fmla="*/ 504 w 809"/>
                  <a:gd name="T9" fmla="*/ 220 h 680"/>
                  <a:gd name="T10" fmla="*/ 442 w 809"/>
                  <a:gd name="T11" fmla="*/ 225 h 680"/>
                  <a:gd name="T12" fmla="*/ 389 w 809"/>
                  <a:gd name="T13" fmla="*/ 216 h 680"/>
                  <a:gd name="T14" fmla="*/ 415 w 809"/>
                  <a:gd name="T15" fmla="*/ 172 h 680"/>
                  <a:gd name="T16" fmla="*/ 389 w 809"/>
                  <a:gd name="T17" fmla="*/ 114 h 680"/>
                  <a:gd name="T18" fmla="*/ 358 w 809"/>
                  <a:gd name="T19" fmla="*/ 216 h 680"/>
                  <a:gd name="T20" fmla="*/ 274 w 809"/>
                  <a:gd name="T21" fmla="*/ 264 h 680"/>
                  <a:gd name="T22" fmla="*/ 229 w 809"/>
                  <a:gd name="T23" fmla="*/ 295 h 680"/>
                  <a:gd name="T24" fmla="*/ 167 w 809"/>
                  <a:gd name="T25" fmla="*/ 339 h 680"/>
                  <a:gd name="T26" fmla="*/ 132 w 809"/>
                  <a:gd name="T27" fmla="*/ 450 h 680"/>
                  <a:gd name="T28" fmla="*/ 22 w 809"/>
                  <a:gd name="T29" fmla="*/ 410 h 680"/>
                  <a:gd name="T30" fmla="*/ 0 w 809"/>
                  <a:gd name="T31" fmla="*/ 489 h 680"/>
                  <a:gd name="T32" fmla="*/ 44 w 809"/>
                  <a:gd name="T33" fmla="*/ 608 h 680"/>
                  <a:gd name="T34" fmla="*/ 220 w 809"/>
                  <a:gd name="T35" fmla="*/ 481 h 680"/>
                  <a:gd name="T36" fmla="*/ 331 w 809"/>
                  <a:gd name="T37" fmla="*/ 454 h 680"/>
                  <a:gd name="T38" fmla="*/ 349 w 809"/>
                  <a:gd name="T39" fmla="*/ 507 h 680"/>
                  <a:gd name="T40" fmla="*/ 437 w 809"/>
                  <a:gd name="T41" fmla="*/ 631 h 680"/>
                  <a:gd name="T42" fmla="*/ 446 w 809"/>
                  <a:gd name="T43" fmla="*/ 595 h 680"/>
                  <a:gd name="T44" fmla="*/ 473 w 809"/>
                  <a:gd name="T45" fmla="*/ 595 h 680"/>
                  <a:gd name="T46" fmla="*/ 389 w 809"/>
                  <a:gd name="T47" fmla="*/ 476 h 680"/>
                  <a:gd name="T48" fmla="*/ 415 w 809"/>
                  <a:gd name="T49" fmla="*/ 436 h 680"/>
                  <a:gd name="T50" fmla="*/ 504 w 809"/>
                  <a:gd name="T51" fmla="*/ 560 h 680"/>
                  <a:gd name="T52" fmla="*/ 543 w 809"/>
                  <a:gd name="T53" fmla="*/ 635 h 680"/>
                  <a:gd name="T54" fmla="*/ 561 w 809"/>
                  <a:gd name="T55" fmla="*/ 679 h 680"/>
                  <a:gd name="T56" fmla="*/ 579 w 809"/>
                  <a:gd name="T57" fmla="*/ 600 h 680"/>
                  <a:gd name="T58" fmla="*/ 636 w 809"/>
                  <a:gd name="T59" fmla="*/ 573 h 680"/>
                  <a:gd name="T60" fmla="*/ 676 w 809"/>
                  <a:gd name="T61" fmla="*/ 556 h 680"/>
                  <a:gd name="T62" fmla="*/ 662 w 809"/>
                  <a:gd name="T63" fmla="*/ 498 h 680"/>
                  <a:gd name="T64" fmla="*/ 693 w 809"/>
                  <a:gd name="T65" fmla="*/ 397 h 680"/>
                  <a:gd name="T66" fmla="*/ 733 w 809"/>
                  <a:gd name="T67" fmla="*/ 410 h 680"/>
                  <a:gd name="T68" fmla="*/ 746 w 809"/>
                  <a:gd name="T69" fmla="*/ 454 h 680"/>
                  <a:gd name="T70" fmla="*/ 782 w 809"/>
                  <a:gd name="T71" fmla="*/ 432 h 680"/>
                  <a:gd name="T72" fmla="*/ 773 w 809"/>
                  <a:gd name="T73" fmla="*/ 419 h 680"/>
                  <a:gd name="T74" fmla="*/ 795 w 809"/>
                  <a:gd name="T75" fmla="*/ 357 h 680"/>
                  <a:gd name="T76" fmla="*/ 808 w 809"/>
                  <a:gd name="T77" fmla="*/ 432 h 680"/>
                  <a:gd name="T78" fmla="*/ 530 w 809"/>
                  <a:gd name="T79" fmla="*/ 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09" h="680">
                    <a:moveTo>
                      <a:pt x="530" y="0"/>
                    </a:moveTo>
                    <a:lnTo>
                      <a:pt x="530" y="44"/>
                    </a:lnTo>
                    <a:lnTo>
                      <a:pt x="548" y="61"/>
                    </a:lnTo>
                    <a:lnTo>
                      <a:pt x="636" y="61"/>
                    </a:lnTo>
                    <a:lnTo>
                      <a:pt x="636" y="88"/>
                    </a:lnTo>
                    <a:lnTo>
                      <a:pt x="570" y="88"/>
                    </a:lnTo>
                    <a:lnTo>
                      <a:pt x="570" y="163"/>
                    </a:lnTo>
                    <a:lnTo>
                      <a:pt x="543" y="127"/>
                    </a:lnTo>
                    <a:lnTo>
                      <a:pt x="543" y="176"/>
                    </a:lnTo>
                    <a:lnTo>
                      <a:pt x="504" y="220"/>
                    </a:lnTo>
                    <a:lnTo>
                      <a:pt x="482" y="194"/>
                    </a:lnTo>
                    <a:lnTo>
                      <a:pt x="442" y="225"/>
                    </a:lnTo>
                    <a:lnTo>
                      <a:pt x="437" y="216"/>
                    </a:lnTo>
                    <a:lnTo>
                      <a:pt x="389" y="216"/>
                    </a:lnTo>
                    <a:lnTo>
                      <a:pt x="415" y="185"/>
                    </a:lnTo>
                    <a:lnTo>
                      <a:pt x="415" y="172"/>
                    </a:lnTo>
                    <a:lnTo>
                      <a:pt x="389" y="150"/>
                    </a:lnTo>
                    <a:lnTo>
                      <a:pt x="389" y="114"/>
                    </a:lnTo>
                    <a:lnTo>
                      <a:pt x="358" y="150"/>
                    </a:lnTo>
                    <a:lnTo>
                      <a:pt x="358" y="216"/>
                    </a:lnTo>
                    <a:lnTo>
                      <a:pt x="323" y="216"/>
                    </a:lnTo>
                    <a:lnTo>
                      <a:pt x="274" y="264"/>
                    </a:lnTo>
                    <a:lnTo>
                      <a:pt x="256" y="264"/>
                    </a:lnTo>
                    <a:lnTo>
                      <a:pt x="229" y="295"/>
                    </a:lnTo>
                    <a:lnTo>
                      <a:pt x="132" y="295"/>
                    </a:lnTo>
                    <a:lnTo>
                      <a:pt x="167" y="339"/>
                    </a:lnTo>
                    <a:lnTo>
                      <a:pt x="167" y="410"/>
                    </a:lnTo>
                    <a:lnTo>
                      <a:pt x="132" y="450"/>
                    </a:lnTo>
                    <a:lnTo>
                      <a:pt x="97" y="410"/>
                    </a:lnTo>
                    <a:lnTo>
                      <a:pt x="22" y="410"/>
                    </a:lnTo>
                    <a:lnTo>
                      <a:pt x="22" y="458"/>
                    </a:lnTo>
                    <a:lnTo>
                      <a:pt x="0" y="489"/>
                    </a:lnTo>
                    <a:lnTo>
                      <a:pt x="0" y="556"/>
                    </a:lnTo>
                    <a:lnTo>
                      <a:pt x="44" y="608"/>
                    </a:lnTo>
                    <a:lnTo>
                      <a:pt x="114" y="608"/>
                    </a:lnTo>
                    <a:lnTo>
                      <a:pt x="220" y="481"/>
                    </a:lnTo>
                    <a:lnTo>
                      <a:pt x="318" y="481"/>
                    </a:lnTo>
                    <a:lnTo>
                      <a:pt x="331" y="454"/>
                    </a:lnTo>
                    <a:lnTo>
                      <a:pt x="354" y="481"/>
                    </a:lnTo>
                    <a:lnTo>
                      <a:pt x="349" y="507"/>
                    </a:lnTo>
                    <a:lnTo>
                      <a:pt x="437" y="595"/>
                    </a:lnTo>
                    <a:lnTo>
                      <a:pt x="437" y="631"/>
                    </a:lnTo>
                    <a:lnTo>
                      <a:pt x="459" y="617"/>
                    </a:lnTo>
                    <a:lnTo>
                      <a:pt x="446" y="595"/>
                    </a:lnTo>
                    <a:lnTo>
                      <a:pt x="459" y="582"/>
                    </a:lnTo>
                    <a:lnTo>
                      <a:pt x="473" y="595"/>
                    </a:lnTo>
                    <a:lnTo>
                      <a:pt x="482" y="591"/>
                    </a:lnTo>
                    <a:lnTo>
                      <a:pt x="389" y="476"/>
                    </a:lnTo>
                    <a:lnTo>
                      <a:pt x="389" y="436"/>
                    </a:lnTo>
                    <a:lnTo>
                      <a:pt x="415" y="436"/>
                    </a:lnTo>
                    <a:lnTo>
                      <a:pt x="415" y="458"/>
                    </a:lnTo>
                    <a:lnTo>
                      <a:pt x="504" y="560"/>
                    </a:lnTo>
                    <a:lnTo>
                      <a:pt x="504" y="591"/>
                    </a:lnTo>
                    <a:lnTo>
                      <a:pt x="543" y="635"/>
                    </a:lnTo>
                    <a:lnTo>
                      <a:pt x="534" y="644"/>
                    </a:lnTo>
                    <a:lnTo>
                      <a:pt x="561" y="679"/>
                    </a:lnTo>
                    <a:lnTo>
                      <a:pt x="605" y="631"/>
                    </a:lnTo>
                    <a:lnTo>
                      <a:pt x="579" y="600"/>
                    </a:lnTo>
                    <a:lnTo>
                      <a:pt x="605" y="573"/>
                    </a:lnTo>
                    <a:lnTo>
                      <a:pt x="636" y="573"/>
                    </a:lnTo>
                    <a:lnTo>
                      <a:pt x="654" y="556"/>
                    </a:lnTo>
                    <a:lnTo>
                      <a:pt x="676" y="556"/>
                    </a:lnTo>
                    <a:lnTo>
                      <a:pt x="649" y="516"/>
                    </a:lnTo>
                    <a:lnTo>
                      <a:pt x="662" y="498"/>
                    </a:lnTo>
                    <a:lnTo>
                      <a:pt x="662" y="432"/>
                    </a:lnTo>
                    <a:lnTo>
                      <a:pt x="693" y="397"/>
                    </a:lnTo>
                    <a:lnTo>
                      <a:pt x="707" y="410"/>
                    </a:lnTo>
                    <a:lnTo>
                      <a:pt x="733" y="410"/>
                    </a:lnTo>
                    <a:lnTo>
                      <a:pt x="720" y="428"/>
                    </a:lnTo>
                    <a:lnTo>
                      <a:pt x="746" y="454"/>
                    </a:lnTo>
                    <a:lnTo>
                      <a:pt x="760" y="432"/>
                    </a:lnTo>
                    <a:lnTo>
                      <a:pt x="782" y="432"/>
                    </a:lnTo>
                    <a:lnTo>
                      <a:pt x="782" y="419"/>
                    </a:lnTo>
                    <a:lnTo>
                      <a:pt x="773" y="419"/>
                    </a:lnTo>
                    <a:lnTo>
                      <a:pt x="755" y="410"/>
                    </a:lnTo>
                    <a:lnTo>
                      <a:pt x="795" y="357"/>
                    </a:lnTo>
                    <a:lnTo>
                      <a:pt x="795" y="432"/>
                    </a:lnTo>
                    <a:lnTo>
                      <a:pt x="808" y="432"/>
                    </a:lnTo>
                    <a:lnTo>
                      <a:pt x="808" y="0"/>
                    </a:lnTo>
                    <a:lnTo>
                      <a:pt x="530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0" name="Freeform 16"/>
              <p:cNvSpPr>
                <a:spLocks noChangeArrowheads="1"/>
              </p:cNvSpPr>
              <p:nvPr/>
            </p:nvSpPr>
            <p:spPr bwMode="auto">
              <a:xfrm>
                <a:off x="4825" y="143"/>
                <a:ext cx="782" cy="553"/>
              </a:xfrm>
              <a:custGeom>
                <a:avLst/>
                <a:gdLst>
                  <a:gd name="T0" fmla="*/ 97 w 3448"/>
                  <a:gd name="T1" fmla="*/ 640 h 2438"/>
                  <a:gd name="T2" fmla="*/ 313 w 3448"/>
                  <a:gd name="T3" fmla="*/ 423 h 2438"/>
                  <a:gd name="T4" fmla="*/ 445 w 3448"/>
                  <a:gd name="T5" fmla="*/ 573 h 2438"/>
                  <a:gd name="T6" fmla="*/ 370 w 3448"/>
                  <a:gd name="T7" fmla="*/ 564 h 2438"/>
                  <a:gd name="T8" fmla="*/ 683 w 3448"/>
                  <a:gd name="T9" fmla="*/ 542 h 2438"/>
                  <a:gd name="T10" fmla="*/ 758 w 3448"/>
                  <a:gd name="T11" fmla="*/ 348 h 2438"/>
                  <a:gd name="T12" fmla="*/ 758 w 3448"/>
                  <a:gd name="T13" fmla="*/ 392 h 2438"/>
                  <a:gd name="T14" fmla="*/ 705 w 3448"/>
                  <a:gd name="T15" fmla="*/ 542 h 2438"/>
                  <a:gd name="T16" fmla="*/ 952 w 3448"/>
                  <a:gd name="T17" fmla="*/ 419 h 2438"/>
                  <a:gd name="T18" fmla="*/ 1456 w 3448"/>
                  <a:gd name="T19" fmla="*/ 70 h 2438"/>
                  <a:gd name="T20" fmla="*/ 1818 w 3448"/>
                  <a:gd name="T21" fmla="*/ 88 h 2438"/>
                  <a:gd name="T22" fmla="*/ 2220 w 3448"/>
                  <a:gd name="T23" fmla="*/ 44 h 2438"/>
                  <a:gd name="T24" fmla="*/ 2657 w 3448"/>
                  <a:gd name="T25" fmla="*/ 225 h 2438"/>
                  <a:gd name="T26" fmla="*/ 3168 w 3448"/>
                  <a:gd name="T27" fmla="*/ 286 h 2438"/>
                  <a:gd name="T28" fmla="*/ 3421 w 3448"/>
                  <a:gd name="T29" fmla="*/ 494 h 2438"/>
                  <a:gd name="T30" fmla="*/ 3227 w 3448"/>
                  <a:gd name="T31" fmla="*/ 654 h 2438"/>
                  <a:gd name="T32" fmla="*/ 3120 w 3448"/>
                  <a:gd name="T33" fmla="*/ 856 h 2438"/>
                  <a:gd name="T34" fmla="*/ 2992 w 3448"/>
                  <a:gd name="T35" fmla="*/ 865 h 2438"/>
                  <a:gd name="T36" fmla="*/ 3032 w 3448"/>
                  <a:gd name="T37" fmla="*/ 582 h 2438"/>
                  <a:gd name="T38" fmla="*/ 2868 w 3448"/>
                  <a:gd name="T39" fmla="*/ 733 h 2438"/>
                  <a:gd name="T40" fmla="*/ 2749 w 3448"/>
                  <a:gd name="T41" fmla="*/ 865 h 2438"/>
                  <a:gd name="T42" fmla="*/ 2789 w 3448"/>
                  <a:gd name="T43" fmla="*/ 1007 h 2438"/>
                  <a:gd name="T44" fmla="*/ 2648 w 3448"/>
                  <a:gd name="T45" fmla="*/ 1218 h 2438"/>
                  <a:gd name="T46" fmla="*/ 2670 w 3448"/>
                  <a:gd name="T47" fmla="*/ 1390 h 2438"/>
                  <a:gd name="T48" fmla="*/ 2657 w 3448"/>
                  <a:gd name="T49" fmla="*/ 1307 h 2438"/>
                  <a:gd name="T50" fmla="*/ 2524 w 3448"/>
                  <a:gd name="T51" fmla="*/ 1320 h 2438"/>
                  <a:gd name="T52" fmla="*/ 2621 w 3448"/>
                  <a:gd name="T53" fmla="*/ 1571 h 2438"/>
                  <a:gd name="T54" fmla="*/ 2379 w 3448"/>
                  <a:gd name="T55" fmla="*/ 1868 h 2438"/>
                  <a:gd name="T56" fmla="*/ 2313 w 3448"/>
                  <a:gd name="T57" fmla="*/ 1952 h 2438"/>
                  <a:gd name="T58" fmla="*/ 2224 w 3448"/>
                  <a:gd name="T59" fmla="*/ 2239 h 2438"/>
                  <a:gd name="T60" fmla="*/ 2105 w 3448"/>
                  <a:gd name="T61" fmla="*/ 2243 h 2438"/>
                  <a:gd name="T62" fmla="*/ 2251 w 3448"/>
                  <a:gd name="T63" fmla="*/ 2437 h 2438"/>
                  <a:gd name="T64" fmla="*/ 2007 w 3448"/>
                  <a:gd name="T65" fmla="*/ 1983 h 2438"/>
                  <a:gd name="T66" fmla="*/ 1725 w 3448"/>
                  <a:gd name="T67" fmla="*/ 1890 h 2438"/>
                  <a:gd name="T68" fmla="*/ 1593 w 3448"/>
                  <a:gd name="T69" fmla="*/ 2186 h 2438"/>
                  <a:gd name="T70" fmla="*/ 1491 w 3448"/>
                  <a:gd name="T71" fmla="*/ 2340 h 2438"/>
                  <a:gd name="T72" fmla="*/ 1315 w 3448"/>
                  <a:gd name="T73" fmla="*/ 1877 h 2438"/>
                  <a:gd name="T74" fmla="*/ 1178 w 3448"/>
                  <a:gd name="T75" fmla="*/ 1925 h 2438"/>
                  <a:gd name="T76" fmla="*/ 1063 w 3448"/>
                  <a:gd name="T77" fmla="*/ 1726 h 2438"/>
                  <a:gd name="T78" fmla="*/ 705 w 3448"/>
                  <a:gd name="T79" fmla="*/ 1615 h 2438"/>
                  <a:gd name="T80" fmla="*/ 829 w 3448"/>
                  <a:gd name="T81" fmla="*/ 1828 h 2438"/>
                  <a:gd name="T82" fmla="*/ 736 w 3448"/>
                  <a:gd name="T83" fmla="*/ 1965 h 2438"/>
                  <a:gd name="T84" fmla="*/ 599 w 3448"/>
                  <a:gd name="T85" fmla="*/ 1916 h 2438"/>
                  <a:gd name="T86" fmla="*/ 374 w 3448"/>
                  <a:gd name="T87" fmla="*/ 1567 h 2438"/>
                  <a:gd name="T88" fmla="*/ 467 w 3448"/>
                  <a:gd name="T89" fmla="*/ 1368 h 2438"/>
                  <a:gd name="T90" fmla="*/ 524 w 3448"/>
                  <a:gd name="T91" fmla="*/ 1218 h 2438"/>
                  <a:gd name="T92" fmla="*/ 467 w 3448"/>
                  <a:gd name="T93" fmla="*/ 715 h 2438"/>
                  <a:gd name="T94" fmla="*/ 269 w 3448"/>
                  <a:gd name="T95" fmla="*/ 609 h 2438"/>
                  <a:gd name="T96" fmla="*/ 172 w 3448"/>
                  <a:gd name="T97" fmla="*/ 662 h 2438"/>
                  <a:gd name="T98" fmla="*/ 0 w 3448"/>
                  <a:gd name="T99" fmla="*/ 715 h 2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48" h="2438">
                    <a:moveTo>
                      <a:pt x="0" y="715"/>
                    </a:moveTo>
                    <a:lnTo>
                      <a:pt x="97" y="640"/>
                    </a:lnTo>
                    <a:lnTo>
                      <a:pt x="194" y="494"/>
                    </a:lnTo>
                    <a:lnTo>
                      <a:pt x="313" y="423"/>
                    </a:lnTo>
                    <a:lnTo>
                      <a:pt x="432" y="507"/>
                    </a:lnTo>
                    <a:lnTo>
                      <a:pt x="445" y="573"/>
                    </a:lnTo>
                    <a:lnTo>
                      <a:pt x="418" y="573"/>
                    </a:lnTo>
                    <a:lnTo>
                      <a:pt x="370" y="564"/>
                    </a:lnTo>
                    <a:lnTo>
                      <a:pt x="432" y="640"/>
                    </a:lnTo>
                    <a:lnTo>
                      <a:pt x="683" y="542"/>
                    </a:lnTo>
                    <a:lnTo>
                      <a:pt x="648" y="472"/>
                    </a:lnTo>
                    <a:lnTo>
                      <a:pt x="758" y="348"/>
                    </a:lnTo>
                    <a:lnTo>
                      <a:pt x="829" y="348"/>
                    </a:lnTo>
                    <a:lnTo>
                      <a:pt x="758" y="392"/>
                    </a:lnTo>
                    <a:lnTo>
                      <a:pt x="705" y="480"/>
                    </a:lnTo>
                    <a:lnTo>
                      <a:pt x="705" y="542"/>
                    </a:lnTo>
                    <a:lnTo>
                      <a:pt x="807" y="609"/>
                    </a:lnTo>
                    <a:lnTo>
                      <a:pt x="952" y="419"/>
                    </a:lnTo>
                    <a:lnTo>
                      <a:pt x="1456" y="198"/>
                    </a:lnTo>
                    <a:lnTo>
                      <a:pt x="1456" y="70"/>
                    </a:lnTo>
                    <a:lnTo>
                      <a:pt x="1685" y="22"/>
                    </a:lnTo>
                    <a:lnTo>
                      <a:pt x="1818" y="88"/>
                    </a:lnTo>
                    <a:lnTo>
                      <a:pt x="2123" y="0"/>
                    </a:lnTo>
                    <a:lnTo>
                      <a:pt x="2220" y="44"/>
                    </a:lnTo>
                    <a:lnTo>
                      <a:pt x="2423" y="269"/>
                    </a:lnTo>
                    <a:lnTo>
                      <a:pt x="2657" y="225"/>
                    </a:lnTo>
                    <a:lnTo>
                      <a:pt x="2802" y="304"/>
                    </a:lnTo>
                    <a:lnTo>
                      <a:pt x="3168" y="286"/>
                    </a:lnTo>
                    <a:lnTo>
                      <a:pt x="3447" y="370"/>
                    </a:lnTo>
                    <a:lnTo>
                      <a:pt x="3421" y="494"/>
                    </a:lnTo>
                    <a:lnTo>
                      <a:pt x="3186" y="573"/>
                    </a:lnTo>
                    <a:lnTo>
                      <a:pt x="3227" y="654"/>
                    </a:lnTo>
                    <a:lnTo>
                      <a:pt x="3124" y="698"/>
                    </a:lnTo>
                    <a:lnTo>
                      <a:pt x="3120" y="856"/>
                    </a:lnTo>
                    <a:lnTo>
                      <a:pt x="3027" y="962"/>
                    </a:lnTo>
                    <a:lnTo>
                      <a:pt x="2992" y="865"/>
                    </a:lnTo>
                    <a:lnTo>
                      <a:pt x="3040" y="773"/>
                    </a:lnTo>
                    <a:lnTo>
                      <a:pt x="3032" y="582"/>
                    </a:lnTo>
                    <a:lnTo>
                      <a:pt x="2939" y="680"/>
                    </a:lnTo>
                    <a:lnTo>
                      <a:pt x="2868" y="733"/>
                    </a:lnTo>
                    <a:lnTo>
                      <a:pt x="2798" y="649"/>
                    </a:lnTo>
                    <a:lnTo>
                      <a:pt x="2749" y="865"/>
                    </a:lnTo>
                    <a:lnTo>
                      <a:pt x="2802" y="865"/>
                    </a:lnTo>
                    <a:lnTo>
                      <a:pt x="2789" y="1007"/>
                    </a:lnTo>
                    <a:lnTo>
                      <a:pt x="2727" y="1161"/>
                    </a:lnTo>
                    <a:lnTo>
                      <a:pt x="2648" y="1218"/>
                    </a:lnTo>
                    <a:lnTo>
                      <a:pt x="2714" y="1320"/>
                    </a:lnTo>
                    <a:lnTo>
                      <a:pt x="2670" y="1390"/>
                    </a:lnTo>
                    <a:lnTo>
                      <a:pt x="2657" y="1329"/>
                    </a:lnTo>
                    <a:lnTo>
                      <a:pt x="2657" y="1307"/>
                    </a:lnTo>
                    <a:lnTo>
                      <a:pt x="2604" y="1271"/>
                    </a:lnTo>
                    <a:lnTo>
                      <a:pt x="2524" y="1320"/>
                    </a:lnTo>
                    <a:lnTo>
                      <a:pt x="2595" y="1487"/>
                    </a:lnTo>
                    <a:lnTo>
                      <a:pt x="2621" y="1571"/>
                    </a:lnTo>
                    <a:lnTo>
                      <a:pt x="2533" y="1802"/>
                    </a:lnTo>
                    <a:lnTo>
                      <a:pt x="2379" y="1868"/>
                    </a:lnTo>
                    <a:lnTo>
                      <a:pt x="2246" y="1855"/>
                    </a:lnTo>
                    <a:lnTo>
                      <a:pt x="2313" y="1952"/>
                    </a:lnTo>
                    <a:lnTo>
                      <a:pt x="2317" y="2084"/>
                    </a:lnTo>
                    <a:lnTo>
                      <a:pt x="2224" y="2239"/>
                    </a:lnTo>
                    <a:lnTo>
                      <a:pt x="2119" y="2155"/>
                    </a:lnTo>
                    <a:lnTo>
                      <a:pt x="2105" y="2243"/>
                    </a:lnTo>
                    <a:lnTo>
                      <a:pt x="2185" y="2322"/>
                    </a:lnTo>
                    <a:lnTo>
                      <a:pt x="2251" y="2437"/>
                    </a:lnTo>
                    <a:lnTo>
                      <a:pt x="2141" y="2366"/>
                    </a:lnTo>
                    <a:lnTo>
                      <a:pt x="2007" y="1983"/>
                    </a:lnTo>
                    <a:lnTo>
                      <a:pt x="1844" y="1881"/>
                    </a:lnTo>
                    <a:lnTo>
                      <a:pt x="1725" y="1890"/>
                    </a:lnTo>
                    <a:lnTo>
                      <a:pt x="1571" y="2106"/>
                    </a:lnTo>
                    <a:lnTo>
                      <a:pt x="1593" y="2186"/>
                    </a:lnTo>
                    <a:lnTo>
                      <a:pt x="1540" y="2340"/>
                    </a:lnTo>
                    <a:lnTo>
                      <a:pt x="1491" y="2340"/>
                    </a:lnTo>
                    <a:lnTo>
                      <a:pt x="1315" y="2018"/>
                    </a:lnTo>
                    <a:lnTo>
                      <a:pt x="1315" y="1877"/>
                    </a:lnTo>
                    <a:lnTo>
                      <a:pt x="1280" y="1930"/>
                    </a:lnTo>
                    <a:lnTo>
                      <a:pt x="1178" y="1925"/>
                    </a:lnTo>
                    <a:lnTo>
                      <a:pt x="1218" y="1837"/>
                    </a:lnTo>
                    <a:lnTo>
                      <a:pt x="1063" y="1726"/>
                    </a:lnTo>
                    <a:lnTo>
                      <a:pt x="868" y="1726"/>
                    </a:lnTo>
                    <a:lnTo>
                      <a:pt x="705" y="1615"/>
                    </a:lnTo>
                    <a:lnTo>
                      <a:pt x="692" y="1726"/>
                    </a:lnTo>
                    <a:lnTo>
                      <a:pt x="829" y="1828"/>
                    </a:lnTo>
                    <a:lnTo>
                      <a:pt x="877" y="1828"/>
                    </a:lnTo>
                    <a:lnTo>
                      <a:pt x="736" y="1965"/>
                    </a:lnTo>
                    <a:lnTo>
                      <a:pt x="599" y="1996"/>
                    </a:lnTo>
                    <a:lnTo>
                      <a:pt x="599" y="1916"/>
                    </a:lnTo>
                    <a:lnTo>
                      <a:pt x="401" y="1642"/>
                    </a:lnTo>
                    <a:lnTo>
                      <a:pt x="374" y="1567"/>
                    </a:lnTo>
                    <a:lnTo>
                      <a:pt x="480" y="1479"/>
                    </a:lnTo>
                    <a:lnTo>
                      <a:pt x="467" y="1368"/>
                    </a:lnTo>
                    <a:lnTo>
                      <a:pt x="467" y="1245"/>
                    </a:lnTo>
                    <a:lnTo>
                      <a:pt x="524" y="1218"/>
                    </a:lnTo>
                    <a:lnTo>
                      <a:pt x="467" y="1161"/>
                    </a:lnTo>
                    <a:lnTo>
                      <a:pt x="467" y="715"/>
                    </a:lnTo>
                    <a:lnTo>
                      <a:pt x="189" y="715"/>
                    </a:lnTo>
                    <a:lnTo>
                      <a:pt x="269" y="609"/>
                    </a:lnTo>
                    <a:lnTo>
                      <a:pt x="264" y="573"/>
                    </a:lnTo>
                    <a:lnTo>
                      <a:pt x="172" y="662"/>
                    </a:lnTo>
                    <a:lnTo>
                      <a:pt x="141" y="715"/>
                    </a:lnTo>
                    <a:lnTo>
                      <a:pt x="0" y="715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1" name="Freeform 17"/>
              <p:cNvSpPr>
                <a:spLocks noChangeArrowheads="1"/>
              </p:cNvSpPr>
              <p:nvPr/>
            </p:nvSpPr>
            <p:spPr bwMode="auto">
              <a:xfrm>
                <a:off x="5442" y="370"/>
                <a:ext cx="67" cy="112"/>
              </a:xfrm>
              <a:custGeom>
                <a:avLst/>
                <a:gdLst>
                  <a:gd name="T0" fmla="*/ 199 w 297"/>
                  <a:gd name="T1" fmla="*/ 0 h 495"/>
                  <a:gd name="T2" fmla="*/ 199 w 297"/>
                  <a:gd name="T3" fmla="*/ 61 h 495"/>
                  <a:gd name="T4" fmla="*/ 172 w 297"/>
                  <a:gd name="T5" fmla="*/ 101 h 495"/>
                  <a:gd name="T6" fmla="*/ 181 w 297"/>
                  <a:gd name="T7" fmla="*/ 167 h 495"/>
                  <a:gd name="T8" fmla="*/ 146 w 297"/>
                  <a:gd name="T9" fmla="*/ 256 h 495"/>
                  <a:gd name="T10" fmla="*/ 97 w 297"/>
                  <a:gd name="T11" fmla="*/ 340 h 495"/>
                  <a:gd name="T12" fmla="*/ 22 w 297"/>
                  <a:gd name="T13" fmla="*/ 393 h 495"/>
                  <a:gd name="T14" fmla="*/ 0 w 297"/>
                  <a:gd name="T15" fmla="*/ 485 h 495"/>
                  <a:gd name="T16" fmla="*/ 30 w 297"/>
                  <a:gd name="T17" fmla="*/ 494 h 495"/>
                  <a:gd name="T18" fmla="*/ 30 w 297"/>
                  <a:gd name="T19" fmla="*/ 406 h 495"/>
                  <a:gd name="T20" fmla="*/ 137 w 297"/>
                  <a:gd name="T21" fmla="*/ 401 h 495"/>
                  <a:gd name="T22" fmla="*/ 216 w 297"/>
                  <a:gd name="T23" fmla="*/ 344 h 495"/>
                  <a:gd name="T24" fmla="*/ 216 w 297"/>
                  <a:gd name="T25" fmla="*/ 225 h 495"/>
                  <a:gd name="T26" fmla="*/ 243 w 297"/>
                  <a:gd name="T27" fmla="*/ 181 h 495"/>
                  <a:gd name="T28" fmla="*/ 203 w 297"/>
                  <a:gd name="T29" fmla="*/ 105 h 495"/>
                  <a:gd name="T30" fmla="*/ 261 w 297"/>
                  <a:gd name="T31" fmla="*/ 83 h 495"/>
                  <a:gd name="T32" fmla="*/ 296 w 297"/>
                  <a:gd name="T33" fmla="*/ 22 h 495"/>
                  <a:gd name="T34" fmla="*/ 216 w 297"/>
                  <a:gd name="T35" fmla="*/ 30 h 495"/>
                  <a:gd name="T36" fmla="*/ 199 w 297"/>
                  <a:gd name="T37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495">
                    <a:moveTo>
                      <a:pt x="199" y="0"/>
                    </a:moveTo>
                    <a:lnTo>
                      <a:pt x="199" y="61"/>
                    </a:lnTo>
                    <a:lnTo>
                      <a:pt x="172" y="101"/>
                    </a:lnTo>
                    <a:lnTo>
                      <a:pt x="181" y="167"/>
                    </a:lnTo>
                    <a:lnTo>
                      <a:pt x="146" y="256"/>
                    </a:lnTo>
                    <a:lnTo>
                      <a:pt x="97" y="340"/>
                    </a:lnTo>
                    <a:lnTo>
                      <a:pt x="22" y="393"/>
                    </a:lnTo>
                    <a:lnTo>
                      <a:pt x="0" y="485"/>
                    </a:lnTo>
                    <a:lnTo>
                      <a:pt x="30" y="494"/>
                    </a:lnTo>
                    <a:lnTo>
                      <a:pt x="30" y="406"/>
                    </a:lnTo>
                    <a:lnTo>
                      <a:pt x="137" y="401"/>
                    </a:lnTo>
                    <a:lnTo>
                      <a:pt x="216" y="344"/>
                    </a:lnTo>
                    <a:lnTo>
                      <a:pt x="216" y="225"/>
                    </a:lnTo>
                    <a:lnTo>
                      <a:pt x="243" y="181"/>
                    </a:lnTo>
                    <a:lnTo>
                      <a:pt x="203" y="105"/>
                    </a:lnTo>
                    <a:lnTo>
                      <a:pt x="261" y="83"/>
                    </a:lnTo>
                    <a:lnTo>
                      <a:pt x="296" y="22"/>
                    </a:lnTo>
                    <a:lnTo>
                      <a:pt x="216" y="30"/>
                    </a:lnTo>
                    <a:lnTo>
                      <a:pt x="199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2" name="Freeform 18"/>
              <p:cNvSpPr>
                <a:spLocks noChangeArrowheads="1"/>
              </p:cNvSpPr>
              <p:nvPr/>
            </p:nvSpPr>
            <p:spPr bwMode="auto">
              <a:xfrm>
                <a:off x="5187" y="671"/>
                <a:ext cx="16" cy="25"/>
              </a:xfrm>
              <a:custGeom>
                <a:avLst/>
                <a:gdLst>
                  <a:gd name="T0" fmla="*/ 35 w 72"/>
                  <a:gd name="T1" fmla="*/ 0 h 112"/>
                  <a:gd name="T2" fmla="*/ 0 w 72"/>
                  <a:gd name="T3" fmla="*/ 49 h 112"/>
                  <a:gd name="T4" fmla="*/ 22 w 72"/>
                  <a:gd name="T5" fmla="*/ 111 h 112"/>
                  <a:gd name="T6" fmla="*/ 71 w 72"/>
                  <a:gd name="T7" fmla="*/ 66 h 112"/>
                  <a:gd name="T8" fmla="*/ 35 w 72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12">
                    <a:moveTo>
                      <a:pt x="35" y="0"/>
                    </a:moveTo>
                    <a:lnTo>
                      <a:pt x="0" y="49"/>
                    </a:lnTo>
                    <a:lnTo>
                      <a:pt x="22" y="111"/>
                    </a:lnTo>
                    <a:lnTo>
                      <a:pt x="71" y="66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3" name="Freeform 19"/>
              <p:cNvSpPr>
                <a:spLocks noChangeArrowheads="1"/>
              </p:cNvSpPr>
              <p:nvPr/>
            </p:nvSpPr>
            <p:spPr bwMode="auto">
              <a:xfrm>
                <a:off x="5289" y="698"/>
                <a:ext cx="158" cy="67"/>
              </a:xfrm>
              <a:custGeom>
                <a:avLst/>
                <a:gdLst>
                  <a:gd name="T0" fmla="*/ 0 w 695"/>
                  <a:gd name="T1" fmla="*/ 0 h 297"/>
                  <a:gd name="T2" fmla="*/ 102 w 695"/>
                  <a:gd name="T3" fmla="*/ 22 h 297"/>
                  <a:gd name="T4" fmla="*/ 257 w 695"/>
                  <a:gd name="T5" fmla="*/ 128 h 297"/>
                  <a:gd name="T6" fmla="*/ 235 w 695"/>
                  <a:gd name="T7" fmla="*/ 190 h 297"/>
                  <a:gd name="T8" fmla="*/ 363 w 695"/>
                  <a:gd name="T9" fmla="*/ 243 h 297"/>
                  <a:gd name="T10" fmla="*/ 694 w 695"/>
                  <a:gd name="T11" fmla="*/ 243 h 297"/>
                  <a:gd name="T12" fmla="*/ 332 w 695"/>
                  <a:gd name="T13" fmla="*/ 296 h 297"/>
                  <a:gd name="T14" fmla="*/ 235 w 695"/>
                  <a:gd name="T15" fmla="*/ 190 h 297"/>
                  <a:gd name="T16" fmla="*/ 142 w 695"/>
                  <a:gd name="T17" fmla="*/ 168 h 297"/>
                  <a:gd name="T18" fmla="*/ 0 w 695"/>
                  <a:gd name="T19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5" h="297">
                    <a:moveTo>
                      <a:pt x="0" y="0"/>
                    </a:moveTo>
                    <a:lnTo>
                      <a:pt x="102" y="22"/>
                    </a:lnTo>
                    <a:lnTo>
                      <a:pt x="257" y="128"/>
                    </a:lnTo>
                    <a:lnTo>
                      <a:pt x="235" y="190"/>
                    </a:lnTo>
                    <a:lnTo>
                      <a:pt x="363" y="243"/>
                    </a:lnTo>
                    <a:lnTo>
                      <a:pt x="694" y="243"/>
                    </a:lnTo>
                    <a:lnTo>
                      <a:pt x="332" y="296"/>
                    </a:lnTo>
                    <a:lnTo>
                      <a:pt x="235" y="190"/>
                    </a:lnTo>
                    <a:lnTo>
                      <a:pt x="142" y="16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4" name="Freeform 20"/>
              <p:cNvSpPr>
                <a:spLocks noChangeArrowheads="1"/>
              </p:cNvSpPr>
              <p:nvPr/>
            </p:nvSpPr>
            <p:spPr bwMode="auto">
              <a:xfrm>
                <a:off x="5416" y="754"/>
                <a:ext cx="168" cy="159"/>
              </a:xfrm>
              <a:custGeom>
                <a:avLst/>
                <a:gdLst>
                  <a:gd name="T0" fmla="*/ 595 w 743"/>
                  <a:gd name="T1" fmla="*/ 686 h 700"/>
                  <a:gd name="T2" fmla="*/ 560 w 743"/>
                  <a:gd name="T3" fmla="*/ 673 h 700"/>
                  <a:gd name="T4" fmla="*/ 485 w 743"/>
                  <a:gd name="T5" fmla="*/ 593 h 700"/>
                  <a:gd name="T6" fmla="*/ 406 w 743"/>
                  <a:gd name="T7" fmla="*/ 575 h 700"/>
                  <a:gd name="T8" fmla="*/ 388 w 743"/>
                  <a:gd name="T9" fmla="*/ 527 h 700"/>
                  <a:gd name="T10" fmla="*/ 344 w 743"/>
                  <a:gd name="T11" fmla="*/ 491 h 700"/>
                  <a:gd name="T12" fmla="*/ 273 w 743"/>
                  <a:gd name="T13" fmla="*/ 491 h 700"/>
                  <a:gd name="T14" fmla="*/ 194 w 743"/>
                  <a:gd name="T15" fmla="*/ 522 h 700"/>
                  <a:gd name="T16" fmla="*/ 123 w 743"/>
                  <a:gd name="T17" fmla="*/ 535 h 700"/>
                  <a:gd name="T18" fmla="*/ 44 w 743"/>
                  <a:gd name="T19" fmla="*/ 535 h 700"/>
                  <a:gd name="T20" fmla="*/ 44 w 743"/>
                  <a:gd name="T21" fmla="*/ 482 h 700"/>
                  <a:gd name="T22" fmla="*/ 13 w 743"/>
                  <a:gd name="T23" fmla="*/ 403 h 700"/>
                  <a:gd name="T24" fmla="*/ 8 w 743"/>
                  <a:gd name="T25" fmla="*/ 359 h 700"/>
                  <a:gd name="T26" fmla="*/ 8 w 743"/>
                  <a:gd name="T27" fmla="*/ 248 h 700"/>
                  <a:gd name="T28" fmla="*/ 136 w 743"/>
                  <a:gd name="T29" fmla="*/ 190 h 700"/>
                  <a:gd name="T30" fmla="*/ 150 w 743"/>
                  <a:gd name="T31" fmla="*/ 128 h 700"/>
                  <a:gd name="T32" fmla="*/ 176 w 743"/>
                  <a:gd name="T33" fmla="*/ 132 h 700"/>
                  <a:gd name="T34" fmla="*/ 242 w 743"/>
                  <a:gd name="T35" fmla="*/ 66 h 700"/>
                  <a:gd name="T36" fmla="*/ 308 w 743"/>
                  <a:gd name="T37" fmla="*/ 75 h 700"/>
                  <a:gd name="T38" fmla="*/ 353 w 743"/>
                  <a:gd name="T39" fmla="*/ 30 h 700"/>
                  <a:gd name="T40" fmla="*/ 392 w 743"/>
                  <a:gd name="T41" fmla="*/ 22 h 700"/>
                  <a:gd name="T42" fmla="*/ 454 w 743"/>
                  <a:gd name="T43" fmla="*/ 106 h 700"/>
                  <a:gd name="T44" fmla="*/ 512 w 743"/>
                  <a:gd name="T45" fmla="*/ 132 h 700"/>
                  <a:gd name="T46" fmla="*/ 516 w 743"/>
                  <a:gd name="T47" fmla="*/ 48 h 700"/>
                  <a:gd name="T48" fmla="*/ 538 w 743"/>
                  <a:gd name="T49" fmla="*/ 0 h 700"/>
                  <a:gd name="T50" fmla="*/ 582 w 743"/>
                  <a:gd name="T51" fmla="*/ 66 h 700"/>
                  <a:gd name="T52" fmla="*/ 618 w 743"/>
                  <a:gd name="T53" fmla="*/ 190 h 700"/>
                  <a:gd name="T54" fmla="*/ 689 w 743"/>
                  <a:gd name="T55" fmla="*/ 261 h 700"/>
                  <a:gd name="T56" fmla="*/ 729 w 743"/>
                  <a:gd name="T57" fmla="*/ 319 h 700"/>
                  <a:gd name="T58" fmla="*/ 742 w 743"/>
                  <a:gd name="T59" fmla="*/ 421 h 700"/>
                  <a:gd name="T60" fmla="*/ 694 w 743"/>
                  <a:gd name="T61" fmla="*/ 535 h 700"/>
                  <a:gd name="T62" fmla="*/ 685 w 743"/>
                  <a:gd name="T63" fmla="*/ 642 h 700"/>
                  <a:gd name="T64" fmla="*/ 618 w 743"/>
                  <a:gd name="T65" fmla="*/ 681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3" h="700">
                    <a:moveTo>
                      <a:pt x="618" y="681"/>
                    </a:moveTo>
                    <a:lnTo>
                      <a:pt x="595" y="686"/>
                    </a:lnTo>
                    <a:lnTo>
                      <a:pt x="582" y="699"/>
                    </a:lnTo>
                    <a:lnTo>
                      <a:pt x="560" y="673"/>
                    </a:lnTo>
                    <a:lnTo>
                      <a:pt x="494" y="642"/>
                    </a:lnTo>
                    <a:lnTo>
                      <a:pt x="485" y="593"/>
                    </a:lnTo>
                    <a:lnTo>
                      <a:pt x="463" y="575"/>
                    </a:lnTo>
                    <a:lnTo>
                      <a:pt x="406" y="575"/>
                    </a:lnTo>
                    <a:lnTo>
                      <a:pt x="406" y="540"/>
                    </a:lnTo>
                    <a:lnTo>
                      <a:pt x="388" y="527"/>
                    </a:lnTo>
                    <a:lnTo>
                      <a:pt x="384" y="496"/>
                    </a:lnTo>
                    <a:lnTo>
                      <a:pt x="344" y="491"/>
                    </a:lnTo>
                    <a:lnTo>
                      <a:pt x="308" y="482"/>
                    </a:lnTo>
                    <a:lnTo>
                      <a:pt x="273" y="491"/>
                    </a:lnTo>
                    <a:lnTo>
                      <a:pt x="273" y="496"/>
                    </a:lnTo>
                    <a:lnTo>
                      <a:pt x="194" y="522"/>
                    </a:lnTo>
                    <a:lnTo>
                      <a:pt x="194" y="535"/>
                    </a:lnTo>
                    <a:lnTo>
                      <a:pt x="123" y="535"/>
                    </a:lnTo>
                    <a:lnTo>
                      <a:pt x="88" y="558"/>
                    </a:lnTo>
                    <a:lnTo>
                      <a:pt x="44" y="535"/>
                    </a:lnTo>
                    <a:lnTo>
                      <a:pt x="44" y="527"/>
                    </a:lnTo>
                    <a:lnTo>
                      <a:pt x="44" y="482"/>
                    </a:lnTo>
                    <a:lnTo>
                      <a:pt x="30" y="438"/>
                    </a:lnTo>
                    <a:lnTo>
                      <a:pt x="13" y="403"/>
                    </a:lnTo>
                    <a:lnTo>
                      <a:pt x="22" y="372"/>
                    </a:lnTo>
                    <a:lnTo>
                      <a:pt x="8" y="359"/>
                    </a:lnTo>
                    <a:lnTo>
                      <a:pt x="0" y="292"/>
                    </a:lnTo>
                    <a:lnTo>
                      <a:pt x="8" y="248"/>
                    </a:lnTo>
                    <a:lnTo>
                      <a:pt x="48" y="212"/>
                    </a:lnTo>
                    <a:lnTo>
                      <a:pt x="136" y="190"/>
                    </a:lnTo>
                    <a:lnTo>
                      <a:pt x="158" y="159"/>
                    </a:lnTo>
                    <a:lnTo>
                      <a:pt x="150" y="128"/>
                    </a:lnTo>
                    <a:lnTo>
                      <a:pt x="172" y="119"/>
                    </a:lnTo>
                    <a:lnTo>
                      <a:pt x="176" y="132"/>
                    </a:lnTo>
                    <a:lnTo>
                      <a:pt x="185" y="110"/>
                    </a:lnTo>
                    <a:lnTo>
                      <a:pt x="242" y="66"/>
                    </a:lnTo>
                    <a:lnTo>
                      <a:pt x="273" y="88"/>
                    </a:lnTo>
                    <a:lnTo>
                      <a:pt x="308" y="75"/>
                    </a:lnTo>
                    <a:lnTo>
                      <a:pt x="317" y="39"/>
                    </a:lnTo>
                    <a:lnTo>
                      <a:pt x="353" y="30"/>
                    </a:lnTo>
                    <a:lnTo>
                      <a:pt x="344" y="4"/>
                    </a:lnTo>
                    <a:lnTo>
                      <a:pt x="392" y="22"/>
                    </a:lnTo>
                    <a:lnTo>
                      <a:pt x="432" y="13"/>
                    </a:lnTo>
                    <a:lnTo>
                      <a:pt x="454" y="106"/>
                    </a:lnTo>
                    <a:lnTo>
                      <a:pt x="485" y="132"/>
                    </a:lnTo>
                    <a:lnTo>
                      <a:pt x="512" y="132"/>
                    </a:lnTo>
                    <a:lnTo>
                      <a:pt x="525" y="75"/>
                    </a:lnTo>
                    <a:lnTo>
                      <a:pt x="516" y="48"/>
                    </a:lnTo>
                    <a:lnTo>
                      <a:pt x="525" y="4"/>
                    </a:lnTo>
                    <a:lnTo>
                      <a:pt x="538" y="0"/>
                    </a:lnTo>
                    <a:lnTo>
                      <a:pt x="560" y="53"/>
                    </a:lnTo>
                    <a:lnTo>
                      <a:pt x="582" y="66"/>
                    </a:lnTo>
                    <a:lnTo>
                      <a:pt x="595" y="119"/>
                    </a:lnTo>
                    <a:lnTo>
                      <a:pt x="618" y="190"/>
                    </a:lnTo>
                    <a:lnTo>
                      <a:pt x="649" y="207"/>
                    </a:lnTo>
                    <a:lnTo>
                      <a:pt x="689" y="261"/>
                    </a:lnTo>
                    <a:lnTo>
                      <a:pt x="694" y="288"/>
                    </a:lnTo>
                    <a:lnTo>
                      <a:pt x="729" y="319"/>
                    </a:lnTo>
                    <a:lnTo>
                      <a:pt x="742" y="376"/>
                    </a:lnTo>
                    <a:lnTo>
                      <a:pt x="742" y="421"/>
                    </a:lnTo>
                    <a:lnTo>
                      <a:pt x="729" y="491"/>
                    </a:lnTo>
                    <a:lnTo>
                      <a:pt x="694" y="535"/>
                    </a:lnTo>
                    <a:lnTo>
                      <a:pt x="685" y="593"/>
                    </a:lnTo>
                    <a:lnTo>
                      <a:pt x="685" y="642"/>
                    </a:lnTo>
                    <a:lnTo>
                      <a:pt x="649" y="650"/>
                    </a:lnTo>
                    <a:lnTo>
                      <a:pt x="618" y="681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5" name="Freeform 21"/>
              <p:cNvSpPr>
                <a:spLocks noChangeArrowheads="1"/>
              </p:cNvSpPr>
              <p:nvPr/>
            </p:nvSpPr>
            <p:spPr bwMode="auto">
              <a:xfrm>
                <a:off x="5551" y="921"/>
                <a:ext cx="17" cy="19"/>
              </a:xfrm>
              <a:custGeom>
                <a:avLst/>
                <a:gdLst>
                  <a:gd name="T0" fmla="*/ 36 w 73"/>
                  <a:gd name="T1" fmla="*/ 71 h 85"/>
                  <a:gd name="T2" fmla="*/ 9 w 73"/>
                  <a:gd name="T3" fmla="*/ 57 h 85"/>
                  <a:gd name="T4" fmla="*/ 9 w 73"/>
                  <a:gd name="T5" fmla="*/ 44 h 85"/>
                  <a:gd name="T6" fmla="*/ 9 w 73"/>
                  <a:gd name="T7" fmla="*/ 35 h 85"/>
                  <a:gd name="T8" fmla="*/ 4 w 73"/>
                  <a:gd name="T9" fmla="*/ 22 h 85"/>
                  <a:gd name="T10" fmla="*/ 0 w 73"/>
                  <a:gd name="T11" fmla="*/ 0 h 85"/>
                  <a:gd name="T12" fmla="*/ 9 w 73"/>
                  <a:gd name="T13" fmla="*/ 0 h 85"/>
                  <a:gd name="T14" fmla="*/ 36 w 73"/>
                  <a:gd name="T15" fmla="*/ 8 h 85"/>
                  <a:gd name="T16" fmla="*/ 50 w 73"/>
                  <a:gd name="T17" fmla="*/ 8 h 85"/>
                  <a:gd name="T18" fmla="*/ 54 w 73"/>
                  <a:gd name="T19" fmla="*/ 8 h 85"/>
                  <a:gd name="T20" fmla="*/ 72 w 73"/>
                  <a:gd name="T21" fmla="*/ 0 h 85"/>
                  <a:gd name="T22" fmla="*/ 72 w 73"/>
                  <a:gd name="T23" fmla="*/ 35 h 85"/>
                  <a:gd name="T24" fmla="*/ 63 w 73"/>
                  <a:gd name="T25" fmla="*/ 44 h 85"/>
                  <a:gd name="T26" fmla="*/ 54 w 73"/>
                  <a:gd name="T27" fmla="*/ 57 h 85"/>
                  <a:gd name="T28" fmla="*/ 54 w 73"/>
                  <a:gd name="T29" fmla="*/ 71 h 85"/>
                  <a:gd name="T30" fmla="*/ 50 w 73"/>
                  <a:gd name="T31" fmla="*/ 71 h 85"/>
                  <a:gd name="T32" fmla="*/ 50 w 73"/>
                  <a:gd name="T33" fmla="*/ 84 h 85"/>
                  <a:gd name="T34" fmla="*/ 36 w 73"/>
                  <a:gd name="T35" fmla="*/ 7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" h="85">
                    <a:moveTo>
                      <a:pt x="36" y="71"/>
                    </a:moveTo>
                    <a:lnTo>
                      <a:pt x="9" y="57"/>
                    </a:lnTo>
                    <a:lnTo>
                      <a:pt x="9" y="44"/>
                    </a:lnTo>
                    <a:lnTo>
                      <a:pt x="9" y="35"/>
                    </a:lnTo>
                    <a:lnTo>
                      <a:pt x="4" y="22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6" y="8"/>
                    </a:lnTo>
                    <a:lnTo>
                      <a:pt x="50" y="8"/>
                    </a:lnTo>
                    <a:lnTo>
                      <a:pt x="54" y="8"/>
                    </a:lnTo>
                    <a:lnTo>
                      <a:pt x="72" y="0"/>
                    </a:lnTo>
                    <a:lnTo>
                      <a:pt x="72" y="35"/>
                    </a:lnTo>
                    <a:lnTo>
                      <a:pt x="63" y="44"/>
                    </a:lnTo>
                    <a:lnTo>
                      <a:pt x="54" y="57"/>
                    </a:lnTo>
                    <a:lnTo>
                      <a:pt x="54" y="71"/>
                    </a:lnTo>
                    <a:lnTo>
                      <a:pt x="50" y="71"/>
                    </a:lnTo>
                    <a:lnTo>
                      <a:pt x="50" y="84"/>
                    </a:lnTo>
                    <a:lnTo>
                      <a:pt x="36" y="71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6" name="Freeform 22"/>
              <p:cNvSpPr>
                <a:spLocks noChangeArrowheads="1"/>
              </p:cNvSpPr>
              <p:nvPr/>
            </p:nvSpPr>
            <p:spPr bwMode="auto">
              <a:xfrm>
                <a:off x="4959" y="740"/>
                <a:ext cx="18" cy="76"/>
              </a:xfrm>
              <a:custGeom>
                <a:avLst/>
                <a:gdLst>
                  <a:gd name="T0" fmla="*/ 8 w 80"/>
                  <a:gd name="T1" fmla="*/ 114 h 333"/>
                  <a:gd name="T2" fmla="*/ 39 w 80"/>
                  <a:gd name="T3" fmla="*/ 88 h 333"/>
                  <a:gd name="T4" fmla="*/ 61 w 80"/>
                  <a:gd name="T5" fmla="*/ 0 h 333"/>
                  <a:gd name="T6" fmla="*/ 79 w 80"/>
                  <a:gd name="T7" fmla="*/ 132 h 333"/>
                  <a:gd name="T8" fmla="*/ 53 w 80"/>
                  <a:gd name="T9" fmla="*/ 296 h 333"/>
                  <a:gd name="T10" fmla="*/ 0 w 80"/>
                  <a:gd name="T11" fmla="*/ 332 h 333"/>
                  <a:gd name="T12" fmla="*/ 0 w 80"/>
                  <a:gd name="T13" fmla="*/ 252 h 333"/>
                  <a:gd name="T14" fmla="*/ 13 w 80"/>
                  <a:gd name="T15" fmla="*/ 198 h 333"/>
                  <a:gd name="T16" fmla="*/ 8 w 80"/>
                  <a:gd name="T17" fmla="*/ 114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333">
                    <a:moveTo>
                      <a:pt x="8" y="114"/>
                    </a:moveTo>
                    <a:lnTo>
                      <a:pt x="39" y="88"/>
                    </a:lnTo>
                    <a:lnTo>
                      <a:pt x="61" y="0"/>
                    </a:lnTo>
                    <a:lnTo>
                      <a:pt x="79" y="132"/>
                    </a:lnTo>
                    <a:lnTo>
                      <a:pt x="53" y="296"/>
                    </a:lnTo>
                    <a:lnTo>
                      <a:pt x="0" y="332"/>
                    </a:lnTo>
                    <a:lnTo>
                      <a:pt x="0" y="252"/>
                    </a:lnTo>
                    <a:lnTo>
                      <a:pt x="13" y="198"/>
                    </a:lnTo>
                    <a:lnTo>
                      <a:pt x="8" y="114"/>
                    </a:lnTo>
                  </a:path>
                </a:pathLst>
              </a:custGeom>
              <a:solidFill>
                <a:srgbClr val="1F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47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69913"/>
            <a:ext cx="78073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7675" rtl="0" eaLnBrk="0" fontAlgn="base" hangingPunct="0">
        <a:spcBef>
          <a:spcPct val="0"/>
        </a:spcBef>
        <a:spcAft>
          <a:spcPct val="0"/>
        </a:spcAft>
        <a:buClr>
          <a:srgbClr val="FFFF99"/>
        </a:buClr>
        <a:buSzPct val="100000"/>
        <a:buFont typeface="Times New Roman" panose="02020603050405020304" pitchFamily="18" charset="0"/>
        <a:defRPr sz="4400" kern="1200">
          <a:solidFill>
            <a:srgbClr val="FFFF99"/>
          </a:solidFill>
          <a:latin typeface="+mj-lt"/>
          <a:ea typeface="+mj-ea"/>
          <a:cs typeface="+mj-cs"/>
        </a:defRPr>
      </a:lvl1pPr>
      <a:lvl2pPr marL="4318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2pPr>
      <a:lvl3pPr marL="6477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3pPr>
      <a:lvl4pPr marL="8636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4pPr>
      <a:lvl5pPr marL="10795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5pPr>
      <a:lvl6pPr marL="15367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6pPr>
      <a:lvl7pPr marL="19939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7pPr>
      <a:lvl8pPr marL="24511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8pPr>
      <a:lvl9pPr marL="2908300" indent="-215900" algn="l" defTabSz="44767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</a:defRPr>
      </a:lvl9pPr>
    </p:titleStyle>
    <p:bodyStyle>
      <a:lvl1pPr marL="341313" indent="-341313" algn="l" defTabSz="447675" rtl="0" eaLnBrk="0" fontAlgn="base" hangingPunct="0">
        <a:spcBef>
          <a:spcPts val="788"/>
        </a:spcBef>
        <a:spcAft>
          <a:spcPct val="0"/>
        </a:spcAft>
        <a:buClr>
          <a:srgbClr val="FFFF99"/>
        </a:buClr>
        <a:buSzPct val="75000"/>
        <a:buFont typeface="Monotype Sorts" pitchFamily="2" charset="2"/>
        <a:buChar char="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1363" indent="-284163" algn="l" defTabSz="447675" rtl="0" eaLnBrk="0" fontAlgn="base" hangingPunct="0">
        <a:spcBef>
          <a:spcPts val="688"/>
        </a:spcBef>
        <a:spcAft>
          <a:spcPct val="0"/>
        </a:spcAft>
        <a:buClr>
          <a:srgbClr val="FFFFFF"/>
        </a:buClr>
        <a:buSzPct val="100000"/>
        <a:buFont typeface="Times New Roman" panose="02020603050405020304" pitchFamily="18" charset="0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7675" rtl="0" eaLnBrk="0" fontAlgn="base" hangingPunct="0">
        <a:spcBef>
          <a:spcPts val="588"/>
        </a:spcBef>
        <a:spcAft>
          <a:spcPct val="0"/>
        </a:spcAft>
        <a:buClr>
          <a:srgbClr val="00CCCC"/>
        </a:buClr>
        <a:buSzPct val="65000"/>
        <a:buFont typeface="Monotype Sorts" pitchFamily="2" charset="2"/>
        <a:buChar char="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7675" rtl="0" eaLnBrk="0" fontAlgn="base" hangingPunct="0">
        <a:spcBef>
          <a:spcPts val="488"/>
        </a:spcBef>
        <a:spcAft>
          <a:spcPct val="0"/>
        </a:spcAft>
        <a:buClr>
          <a:srgbClr val="FFFFFF"/>
        </a:buClr>
        <a:buSzPct val="100000"/>
        <a:buFont typeface="Times New Roman" panose="02020603050405020304" pitchFamily="18" charset="0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7675" rtl="0" eaLnBrk="0" fontAlgn="base" hangingPunct="0">
        <a:spcBef>
          <a:spcPts val="488"/>
        </a:spcBef>
        <a:spcAft>
          <a:spcPct val="0"/>
        </a:spcAft>
        <a:buClr>
          <a:srgbClr val="FFFFFF"/>
        </a:buClr>
        <a:buSzPct val="100000"/>
        <a:buFont typeface="Times New Roman" panose="02020603050405020304" pitchFamily="18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0" y="2971800"/>
            <a:ext cx="9142413" cy="381000"/>
          </a:xfrm>
          <a:prstGeom prst="roundRect">
            <a:avLst>
              <a:gd name="adj" fmla="val 417"/>
            </a:avLst>
          </a:prstGeom>
          <a:gradFill rotWithShape="0">
            <a:gsLst>
              <a:gs pos="0">
                <a:srgbClr val="000080"/>
              </a:gs>
              <a:gs pos="100000">
                <a:srgbClr val="0000FF"/>
              </a:gs>
            </a:gsLst>
            <a:lin ang="162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3287713" y="396875"/>
            <a:ext cx="2374900" cy="2370138"/>
            <a:chOff x="2071" y="250"/>
            <a:chExt cx="1496" cy="1493"/>
          </a:xfrm>
        </p:grpSpPr>
        <p:sp>
          <p:nvSpPr>
            <p:cNvPr id="4099" name="Oval 3"/>
            <p:cNvSpPr>
              <a:spLocks noChangeArrowheads="1"/>
            </p:cNvSpPr>
            <p:nvPr/>
          </p:nvSpPr>
          <p:spPr bwMode="auto">
            <a:xfrm>
              <a:off x="2071" y="250"/>
              <a:ext cx="1497" cy="1494"/>
            </a:xfrm>
            <a:prstGeom prst="ellipse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00" name="Group 4"/>
            <p:cNvGrpSpPr>
              <a:grpSpLocks/>
            </p:cNvGrpSpPr>
            <p:nvPr/>
          </p:nvGrpSpPr>
          <p:grpSpPr bwMode="auto">
            <a:xfrm>
              <a:off x="2071" y="406"/>
              <a:ext cx="1391" cy="1108"/>
              <a:chOff x="2071" y="406"/>
              <a:chExt cx="1391" cy="1108"/>
            </a:xfrm>
          </p:grpSpPr>
          <p:sp>
            <p:nvSpPr>
              <p:cNvPr id="4101" name="Freeform 5"/>
              <p:cNvSpPr>
                <a:spLocks noChangeArrowheads="1"/>
              </p:cNvSpPr>
              <p:nvPr/>
            </p:nvSpPr>
            <p:spPr bwMode="auto">
              <a:xfrm>
                <a:off x="2268" y="813"/>
                <a:ext cx="1" cy="17"/>
              </a:xfrm>
              <a:custGeom>
                <a:avLst/>
                <a:gdLst>
                  <a:gd name="T0" fmla="*/ 0 w 1"/>
                  <a:gd name="T1" fmla="*/ 0 h 73"/>
                  <a:gd name="T2" fmla="*/ 0 w 1"/>
                  <a:gd name="T3" fmla="*/ 72 h 73"/>
                  <a:gd name="T4" fmla="*/ 0 w 1"/>
                  <a:gd name="T5" fmla="*/ 72 h 73"/>
                  <a:gd name="T6" fmla="*/ 0 w 1"/>
                  <a:gd name="T7" fmla="*/ 26 h 73"/>
                  <a:gd name="T8" fmla="*/ 0 w 1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73">
                    <a:moveTo>
                      <a:pt x="0" y="0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0" y="2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2" name="Freeform 6"/>
              <p:cNvSpPr>
                <a:spLocks noChangeArrowheads="1"/>
              </p:cNvSpPr>
              <p:nvPr/>
            </p:nvSpPr>
            <p:spPr bwMode="auto">
              <a:xfrm>
                <a:off x="2292" y="844"/>
                <a:ext cx="16" cy="16"/>
              </a:xfrm>
              <a:custGeom>
                <a:avLst/>
                <a:gdLst>
                  <a:gd name="T0" fmla="*/ 0 w 72"/>
                  <a:gd name="T1" fmla="*/ 0 h 72"/>
                  <a:gd name="T2" fmla="*/ 71 w 72"/>
                  <a:gd name="T3" fmla="*/ 0 h 72"/>
                  <a:gd name="T4" fmla="*/ 71 w 72"/>
                  <a:gd name="T5" fmla="*/ 71 h 72"/>
                  <a:gd name="T6" fmla="*/ 0 w 72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72">
                    <a:moveTo>
                      <a:pt x="0" y="0"/>
                    </a:moveTo>
                    <a:lnTo>
                      <a:pt x="71" y="0"/>
                    </a:lnTo>
                    <a:lnTo>
                      <a:pt x="71" y="7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3" name="Freeform 7"/>
              <p:cNvSpPr>
                <a:spLocks noChangeArrowheads="1"/>
              </p:cNvSpPr>
              <p:nvPr/>
            </p:nvSpPr>
            <p:spPr bwMode="auto">
              <a:xfrm>
                <a:off x="2372" y="803"/>
                <a:ext cx="50" cy="47"/>
              </a:xfrm>
              <a:custGeom>
                <a:avLst/>
                <a:gdLst>
                  <a:gd name="T0" fmla="*/ 221 w 222"/>
                  <a:gd name="T1" fmla="*/ 0 h 209"/>
                  <a:gd name="T2" fmla="*/ 137 w 222"/>
                  <a:gd name="T3" fmla="*/ 0 h 209"/>
                  <a:gd name="T4" fmla="*/ 88 w 222"/>
                  <a:gd name="T5" fmla="*/ 57 h 209"/>
                  <a:gd name="T6" fmla="*/ 57 w 222"/>
                  <a:gd name="T7" fmla="*/ 57 h 209"/>
                  <a:gd name="T8" fmla="*/ 31 w 222"/>
                  <a:gd name="T9" fmla="*/ 83 h 209"/>
                  <a:gd name="T10" fmla="*/ 0 w 222"/>
                  <a:gd name="T11" fmla="*/ 83 h 209"/>
                  <a:gd name="T12" fmla="*/ 0 w 222"/>
                  <a:gd name="T13" fmla="*/ 155 h 209"/>
                  <a:gd name="T14" fmla="*/ 53 w 222"/>
                  <a:gd name="T15" fmla="*/ 208 h 209"/>
                  <a:gd name="T16" fmla="*/ 181 w 222"/>
                  <a:gd name="T17" fmla="*/ 208 h 209"/>
                  <a:gd name="T18" fmla="*/ 221 w 222"/>
                  <a:gd name="T19" fmla="*/ 155 h 209"/>
                  <a:gd name="T20" fmla="*/ 221 w 222"/>
                  <a:gd name="T2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209">
                    <a:moveTo>
                      <a:pt x="221" y="0"/>
                    </a:moveTo>
                    <a:lnTo>
                      <a:pt x="137" y="0"/>
                    </a:lnTo>
                    <a:lnTo>
                      <a:pt x="88" y="57"/>
                    </a:lnTo>
                    <a:lnTo>
                      <a:pt x="57" y="57"/>
                    </a:lnTo>
                    <a:lnTo>
                      <a:pt x="31" y="83"/>
                    </a:lnTo>
                    <a:lnTo>
                      <a:pt x="0" y="83"/>
                    </a:lnTo>
                    <a:lnTo>
                      <a:pt x="0" y="155"/>
                    </a:lnTo>
                    <a:lnTo>
                      <a:pt x="53" y="208"/>
                    </a:lnTo>
                    <a:lnTo>
                      <a:pt x="181" y="208"/>
                    </a:lnTo>
                    <a:lnTo>
                      <a:pt x="221" y="155"/>
                    </a:lnTo>
                    <a:lnTo>
                      <a:pt x="221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" name="Freeform 8"/>
              <p:cNvSpPr>
                <a:spLocks noChangeArrowheads="1"/>
              </p:cNvSpPr>
              <p:nvPr/>
            </p:nvSpPr>
            <p:spPr bwMode="auto">
              <a:xfrm>
                <a:off x="2071" y="841"/>
                <a:ext cx="450" cy="587"/>
              </a:xfrm>
              <a:custGeom>
                <a:avLst/>
                <a:gdLst>
                  <a:gd name="T0" fmla="*/ 471 w 1986"/>
                  <a:gd name="T1" fmla="*/ 0 h 2587"/>
                  <a:gd name="T2" fmla="*/ 436 w 1986"/>
                  <a:gd name="T3" fmla="*/ 70 h 2587"/>
                  <a:gd name="T4" fmla="*/ 282 w 1986"/>
                  <a:gd name="T5" fmla="*/ 207 h 2587"/>
                  <a:gd name="T6" fmla="*/ 246 w 1986"/>
                  <a:gd name="T7" fmla="*/ 330 h 2587"/>
                  <a:gd name="T8" fmla="*/ 132 w 1986"/>
                  <a:gd name="T9" fmla="*/ 419 h 2587"/>
                  <a:gd name="T10" fmla="*/ 52 w 1986"/>
                  <a:gd name="T11" fmla="*/ 595 h 2587"/>
                  <a:gd name="T12" fmla="*/ 52 w 1986"/>
                  <a:gd name="T13" fmla="*/ 700 h 2587"/>
                  <a:gd name="T14" fmla="*/ 0 w 1986"/>
                  <a:gd name="T15" fmla="*/ 885 h 2587"/>
                  <a:gd name="T16" fmla="*/ 70 w 1986"/>
                  <a:gd name="T17" fmla="*/ 965 h 2587"/>
                  <a:gd name="T18" fmla="*/ 246 w 1986"/>
                  <a:gd name="T19" fmla="*/ 1200 h 2587"/>
                  <a:gd name="T20" fmla="*/ 299 w 1986"/>
                  <a:gd name="T21" fmla="*/ 1169 h 2587"/>
                  <a:gd name="T22" fmla="*/ 613 w 1986"/>
                  <a:gd name="T23" fmla="*/ 1169 h 2587"/>
                  <a:gd name="T24" fmla="*/ 758 w 1986"/>
                  <a:gd name="T25" fmla="*/ 1226 h 2587"/>
                  <a:gd name="T26" fmla="*/ 745 w 1986"/>
                  <a:gd name="T27" fmla="*/ 1407 h 2587"/>
                  <a:gd name="T28" fmla="*/ 852 w 1986"/>
                  <a:gd name="T29" fmla="*/ 1650 h 2587"/>
                  <a:gd name="T30" fmla="*/ 843 w 1986"/>
                  <a:gd name="T31" fmla="*/ 1716 h 2587"/>
                  <a:gd name="T32" fmla="*/ 887 w 1986"/>
                  <a:gd name="T33" fmla="*/ 1791 h 2587"/>
                  <a:gd name="T34" fmla="*/ 821 w 1986"/>
                  <a:gd name="T35" fmla="*/ 1963 h 2587"/>
                  <a:gd name="T36" fmla="*/ 900 w 1986"/>
                  <a:gd name="T37" fmla="*/ 2179 h 2587"/>
                  <a:gd name="T38" fmla="*/ 944 w 1986"/>
                  <a:gd name="T39" fmla="*/ 2347 h 2587"/>
                  <a:gd name="T40" fmla="*/ 997 w 1986"/>
                  <a:gd name="T41" fmla="*/ 2454 h 2587"/>
                  <a:gd name="T42" fmla="*/ 1055 w 1986"/>
                  <a:gd name="T43" fmla="*/ 2586 h 2587"/>
                  <a:gd name="T44" fmla="*/ 1160 w 1986"/>
                  <a:gd name="T45" fmla="*/ 2568 h 2587"/>
                  <a:gd name="T46" fmla="*/ 1332 w 1986"/>
                  <a:gd name="T47" fmla="*/ 2471 h 2587"/>
                  <a:gd name="T48" fmla="*/ 1412 w 1986"/>
                  <a:gd name="T49" fmla="*/ 2351 h 2587"/>
                  <a:gd name="T50" fmla="*/ 1407 w 1986"/>
                  <a:gd name="T51" fmla="*/ 2272 h 2587"/>
                  <a:gd name="T52" fmla="*/ 1509 w 1986"/>
                  <a:gd name="T53" fmla="*/ 2206 h 2587"/>
                  <a:gd name="T54" fmla="*/ 1491 w 1986"/>
                  <a:gd name="T55" fmla="*/ 2091 h 2587"/>
                  <a:gd name="T56" fmla="*/ 1646 w 1986"/>
                  <a:gd name="T57" fmla="*/ 1906 h 2587"/>
                  <a:gd name="T58" fmla="*/ 1668 w 1986"/>
                  <a:gd name="T59" fmla="*/ 1756 h 2587"/>
                  <a:gd name="T60" fmla="*/ 1628 w 1986"/>
                  <a:gd name="T61" fmla="*/ 1703 h 2587"/>
                  <a:gd name="T62" fmla="*/ 1646 w 1986"/>
                  <a:gd name="T63" fmla="*/ 1641 h 2587"/>
                  <a:gd name="T64" fmla="*/ 1610 w 1986"/>
                  <a:gd name="T65" fmla="*/ 1588 h 2587"/>
                  <a:gd name="T66" fmla="*/ 1725 w 1986"/>
                  <a:gd name="T67" fmla="*/ 1442 h 2587"/>
                  <a:gd name="T68" fmla="*/ 1725 w 1986"/>
                  <a:gd name="T69" fmla="*/ 1367 h 2587"/>
                  <a:gd name="T70" fmla="*/ 1884 w 1986"/>
                  <a:gd name="T71" fmla="*/ 1244 h 2587"/>
                  <a:gd name="T72" fmla="*/ 1985 w 1986"/>
                  <a:gd name="T73" fmla="*/ 912 h 2587"/>
                  <a:gd name="T74" fmla="*/ 1840 w 1986"/>
                  <a:gd name="T75" fmla="*/ 996 h 2587"/>
                  <a:gd name="T76" fmla="*/ 1712 w 1986"/>
                  <a:gd name="T77" fmla="*/ 960 h 2587"/>
                  <a:gd name="T78" fmla="*/ 1729 w 1986"/>
                  <a:gd name="T79" fmla="*/ 881 h 2587"/>
                  <a:gd name="T80" fmla="*/ 1601 w 1986"/>
                  <a:gd name="T81" fmla="*/ 793 h 2587"/>
                  <a:gd name="T82" fmla="*/ 1540 w 1986"/>
                  <a:gd name="T83" fmla="*/ 582 h 2587"/>
                  <a:gd name="T84" fmla="*/ 1416 w 1986"/>
                  <a:gd name="T85" fmla="*/ 410 h 2587"/>
                  <a:gd name="T86" fmla="*/ 1416 w 1986"/>
                  <a:gd name="T87" fmla="*/ 291 h 2587"/>
                  <a:gd name="T88" fmla="*/ 1350 w 1986"/>
                  <a:gd name="T89" fmla="*/ 286 h 2587"/>
                  <a:gd name="T90" fmla="*/ 1306 w 1986"/>
                  <a:gd name="T91" fmla="*/ 304 h 2587"/>
                  <a:gd name="T92" fmla="*/ 1121 w 1986"/>
                  <a:gd name="T93" fmla="*/ 238 h 2587"/>
                  <a:gd name="T94" fmla="*/ 1072 w 1986"/>
                  <a:gd name="T95" fmla="*/ 286 h 2587"/>
                  <a:gd name="T96" fmla="*/ 1032 w 1986"/>
                  <a:gd name="T97" fmla="*/ 344 h 2587"/>
                  <a:gd name="T98" fmla="*/ 931 w 1986"/>
                  <a:gd name="T99" fmla="*/ 233 h 2587"/>
                  <a:gd name="T100" fmla="*/ 834 w 1986"/>
                  <a:gd name="T101" fmla="*/ 207 h 2587"/>
                  <a:gd name="T102" fmla="*/ 825 w 1986"/>
                  <a:gd name="T103" fmla="*/ 66 h 2587"/>
                  <a:gd name="T104" fmla="*/ 683 w 1986"/>
                  <a:gd name="T105" fmla="*/ 88 h 2587"/>
                  <a:gd name="T106" fmla="*/ 595 w 1986"/>
                  <a:gd name="T107" fmla="*/ 57 h 2587"/>
                  <a:gd name="T108" fmla="*/ 471 w 1986"/>
                  <a:gd name="T109" fmla="*/ 0 h 2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86" h="2587">
                    <a:moveTo>
                      <a:pt x="471" y="0"/>
                    </a:moveTo>
                    <a:lnTo>
                      <a:pt x="436" y="70"/>
                    </a:lnTo>
                    <a:lnTo>
                      <a:pt x="282" y="207"/>
                    </a:lnTo>
                    <a:lnTo>
                      <a:pt x="246" y="330"/>
                    </a:lnTo>
                    <a:lnTo>
                      <a:pt x="132" y="419"/>
                    </a:lnTo>
                    <a:lnTo>
                      <a:pt x="52" y="595"/>
                    </a:lnTo>
                    <a:lnTo>
                      <a:pt x="52" y="700"/>
                    </a:lnTo>
                    <a:lnTo>
                      <a:pt x="0" y="885"/>
                    </a:lnTo>
                    <a:lnTo>
                      <a:pt x="70" y="965"/>
                    </a:lnTo>
                    <a:lnTo>
                      <a:pt x="246" y="1200"/>
                    </a:lnTo>
                    <a:lnTo>
                      <a:pt x="299" y="1169"/>
                    </a:lnTo>
                    <a:lnTo>
                      <a:pt x="613" y="1169"/>
                    </a:lnTo>
                    <a:lnTo>
                      <a:pt x="758" y="1226"/>
                    </a:lnTo>
                    <a:lnTo>
                      <a:pt x="745" y="1407"/>
                    </a:lnTo>
                    <a:lnTo>
                      <a:pt x="852" y="1650"/>
                    </a:lnTo>
                    <a:lnTo>
                      <a:pt x="843" y="1716"/>
                    </a:lnTo>
                    <a:lnTo>
                      <a:pt x="887" y="1791"/>
                    </a:lnTo>
                    <a:lnTo>
                      <a:pt x="821" y="1963"/>
                    </a:lnTo>
                    <a:lnTo>
                      <a:pt x="900" y="2179"/>
                    </a:lnTo>
                    <a:lnTo>
                      <a:pt x="944" y="2347"/>
                    </a:lnTo>
                    <a:lnTo>
                      <a:pt x="997" y="2454"/>
                    </a:lnTo>
                    <a:lnTo>
                      <a:pt x="1055" y="2586"/>
                    </a:lnTo>
                    <a:lnTo>
                      <a:pt x="1160" y="2568"/>
                    </a:lnTo>
                    <a:lnTo>
                      <a:pt x="1332" y="2471"/>
                    </a:lnTo>
                    <a:lnTo>
                      <a:pt x="1412" y="2351"/>
                    </a:lnTo>
                    <a:lnTo>
                      <a:pt x="1407" y="2272"/>
                    </a:lnTo>
                    <a:lnTo>
                      <a:pt x="1509" y="2206"/>
                    </a:lnTo>
                    <a:lnTo>
                      <a:pt x="1491" y="2091"/>
                    </a:lnTo>
                    <a:lnTo>
                      <a:pt x="1646" y="1906"/>
                    </a:lnTo>
                    <a:lnTo>
                      <a:pt x="1668" y="1756"/>
                    </a:lnTo>
                    <a:lnTo>
                      <a:pt x="1628" y="1703"/>
                    </a:lnTo>
                    <a:lnTo>
                      <a:pt x="1646" y="1641"/>
                    </a:lnTo>
                    <a:lnTo>
                      <a:pt x="1610" y="1588"/>
                    </a:lnTo>
                    <a:lnTo>
                      <a:pt x="1725" y="1442"/>
                    </a:lnTo>
                    <a:lnTo>
                      <a:pt x="1725" y="1367"/>
                    </a:lnTo>
                    <a:lnTo>
                      <a:pt x="1884" y="1244"/>
                    </a:lnTo>
                    <a:lnTo>
                      <a:pt x="1985" y="912"/>
                    </a:lnTo>
                    <a:lnTo>
                      <a:pt x="1840" y="996"/>
                    </a:lnTo>
                    <a:lnTo>
                      <a:pt x="1712" y="960"/>
                    </a:lnTo>
                    <a:lnTo>
                      <a:pt x="1729" y="881"/>
                    </a:lnTo>
                    <a:lnTo>
                      <a:pt x="1601" y="793"/>
                    </a:lnTo>
                    <a:lnTo>
                      <a:pt x="1540" y="582"/>
                    </a:lnTo>
                    <a:lnTo>
                      <a:pt x="1416" y="410"/>
                    </a:lnTo>
                    <a:lnTo>
                      <a:pt x="1416" y="291"/>
                    </a:lnTo>
                    <a:lnTo>
                      <a:pt x="1350" y="286"/>
                    </a:lnTo>
                    <a:lnTo>
                      <a:pt x="1306" y="304"/>
                    </a:lnTo>
                    <a:lnTo>
                      <a:pt x="1121" y="238"/>
                    </a:lnTo>
                    <a:lnTo>
                      <a:pt x="1072" y="286"/>
                    </a:lnTo>
                    <a:lnTo>
                      <a:pt x="1032" y="344"/>
                    </a:lnTo>
                    <a:lnTo>
                      <a:pt x="931" y="233"/>
                    </a:lnTo>
                    <a:lnTo>
                      <a:pt x="834" y="207"/>
                    </a:lnTo>
                    <a:lnTo>
                      <a:pt x="825" y="66"/>
                    </a:lnTo>
                    <a:lnTo>
                      <a:pt x="683" y="88"/>
                    </a:lnTo>
                    <a:lnTo>
                      <a:pt x="595" y="57"/>
                    </a:lnTo>
                    <a:lnTo>
                      <a:pt x="471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5" name="Freeform 9"/>
              <p:cNvSpPr>
                <a:spLocks noChangeArrowheads="1"/>
              </p:cNvSpPr>
              <p:nvPr/>
            </p:nvSpPr>
            <p:spPr bwMode="auto">
              <a:xfrm>
                <a:off x="3113" y="988"/>
                <a:ext cx="16" cy="27"/>
              </a:xfrm>
              <a:custGeom>
                <a:avLst/>
                <a:gdLst>
                  <a:gd name="T0" fmla="*/ 31 w 72"/>
                  <a:gd name="T1" fmla="*/ 0 h 120"/>
                  <a:gd name="T2" fmla="*/ 40 w 72"/>
                  <a:gd name="T3" fmla="*/ 35 h 120"/>
                  <a:gd name="T4" fmla="*/ 31 w 72"/>
                  <a:gd name="T5" fmla="*/ 61 h 120"/>
                  <a:gd name="T6" fmla="*/ 31 w 72"/>
                  <a:gd name="T7" fmla="*/ 83 h 120"/>
                  <a:gd name="T8" fmla="*/ 71 w 72"/>
                  <a:gd name="T9" fmla="*/ 101 h 120"/>
                  <a:gd name="T10" fmla="*/ 71 w 72"/>
                  <a:gd name="T11" fmla="*/ 119 h 120"/>
                  <a:gd name="T12" fmla="*/ 40 w 72"/>
                  <a:gd name="T13" fmla="*/ 101 h 120"/>
                  <a:gd name="T14" fmla="*/ 13 w 72"/>
                  <a:gd name="T15" fmla="*/ 119 h 120"/>
                  <a:gd name="T16" fmla="*/ 0 w 72"/>
                  <a:gd name="T17" fmla="*/ 101 h 120"/>
                  <a:gd name="T18" fmla="*/ 13 w 72"/>
                  <a:gd name="T19" fmla="*/ 83 h 120"/>
                  <a:gd name="T20" fmla="*/ 0 w 72"/>
                  <a:gd name="T21" fmla="*/ 61 h 120"/>
                  <a:gd name="T22" fmla="*/ 13 w 72"/>
                  <a:gd name="T23" fmla="*/ 17 h 120"/>
                  <a:gd name="T24" fmla="*/ 31 w 72"/>
                  <a:gd name="T25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" h="120">
                    <a:moveTo>
                      <a:pt x="31" y="0"/>
                    </a:moveTo>
                    <a:lnTo>
                      <a:pt x="40" y="35"/>
                    </a:lnTo>
                    <a:lnTo>
                      <a:pt x="31" y="61"/>
                    </a:lnTo>
                    <a:lnTo>
                      <a:pt x="31" y="83"/>
                    </a:lnTo>
                    <a:lnTo>
                      <a:pt x="71" y="101"/>
                    </a:lnTo>
                    <a:lnTo>
                      <a:pt x="71" y="119"/>
                    </a:lnTo>
                    <a:lnTo>
                      <a:pt x="40" y="101"/>
                    </a:lnTo>
                    <a:lnTo>
                      <a:pt x="13" y="119"/>
                    </a:lnTo>
                    <a:lnTo>
                      <a:pt x="0" y="101"/>
                    </a:lnTo>
                    <a:lnTo>
                      <a:pt x="13" y="83"/>
                    </a:lnTo>
                    <a:lnTo>
                      <a:pt x="0" y="61"/>
                    </a:lnTo>
                    <a:lnTo>
                      <a:pt x="13" y="17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 noChangeArrowheads="1"/>
              </p:cNvSpPr>
              <p:nvPr/>
            </p:nvSpPr>
            <p:spPr bwMode="auto">
              <a:xfrm>
                <a:off x="3028" y="1110"/>
                <a:ext cx="67" cy="96"/>
              </a:xfrm>
              <a:custGeom>
                <a:avLst/>
                <a:gdLst>
                  <a:gd name="T0" fmla="*/ 0 w 297"/>
                  <a:gd name="T1" fmla="*/ 212 h 425"/>
                  <a:gd name="T2" fmla="*/ 106 w 297"/>
                  <a:gd name="T3" fmla="*/ 212 h 425"/>
                  <a:gd name="T4" fmla="*/ 230 w 297"/>
                  <a:gd name="T5" fmla="*/ 0 h 425"/>
                  <a:gd name="T6" fmla="*/ 296 w 297"/>
                  <a:gd name="T7" fmla="*/ 123 h 425"/>
                  <a:gd name="T8" fmla="*/ 243 w 297"/>
                  <a:gd name="T9" fmla="*/ 424 h 425"/>
                  <a:gd name="T10" fmla="*/ 22 w 297"/>
                  <a:gd name="T11" fmla="*/ 353 h 425"/>
                  <a:gd name="T12" fmla="*/ 0 w 297"/>
                  <a:gd name="T13" fmla="*/ 212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7" h="425">
                    <a:moveTo>
                      <a:pt x="0" y="212"/>
                    </a:moveTo>
                    <a:lnTo>
                      <a:pt x="106" y="212"/>
                    </a:lnTo>
                    <a:lnTo>
                      <a:pt x="230" y="0"/>
                    </a:lnTo>
                    <a:lnTo>
                      <a:pt x="296" y="123"/>
                    </a:lnTo>
                    <a:lnTo>
                      <a:pt x="243" y="424"/>
                    </a:lnTo>
                    <a:lnTo>
                      <a:pt x="22" y="353"/>
                    </a:lnTo>
                    <a:lnTo>
                      <a:pt x="0" y="212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 noChangeArrowheads="1"/>
              </p:cNvSpPr>
              <p:nvPr/>
            </p:nvSpPr>
            <p:spPr bwMode="auto">
              <a:xfrm>
                <a:off x="3163" y="1147"/>
                <a:ext cx="116" cy="93"/>
              </a:xfrm>
              <a:custGeom>
                <a:avLst/>
                <a:gdLst>
                  <a:gd name="T0" fmla="*/ 30 w 512"/>
                  <a:gd name="T1" fmla="*/ 97 h 411"/>
                  <a:gd name="T2" fmla="*/ 0 w 512"/>
                  <a:gd name="T3" fmla="*/ 0 h 411"/>
                  <a:gd name="T4" fmla="*/ 172 w 512"/>
                  <a:gd name="T5" fmla="*/ 39 h 411"/>
                  <a:gd name="T6" fmla="*/ 418 w 512"/>
                  <a:gd name="T7" fmla="*/ 141 h 411"/>
                  <a:gd name="T8" fmla="*/ 418 w 512"/>
                  <a:gd name="T9" fmla="*/ 216 h 411"/>
                  <a:gd name="T10" fmla="*/ 511 w 512"/>
                  <a:gd name="T11" fmla="*/ 410 h 411"/>
                  <a:gd name="T12" fmla="*/ 321 w 512"/>
                  <a:gd name="T13" fmla="*/ 225 h 411"/>
                  <a:gd name="T14" fmla="*/ 194 w 512"/>
                  <a:gd name="T15" fmla="*/ 238 h 411"/>
                  <a:gd name="T16" fmla="*/ 30 w 512"/>
                  <a:gd name="T17" fmla="*/ 97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2" h="411">
                    <a:moveTo>
                      <a:pt x="30" y="97"/>
                    </a:moveTo>
                    <a:lnTo>
                      <a:pt x="0" y="0"/>
                    </a:lnTo>
                    <a:lnTo>
                      <a:pt x="172" y="39"/>
                    </a:lnTo>
                    <a:lnTo>
                      <a:pt x="418" y="141"/>
                    </a:lnTo>
                    <a:lnTo>
                      <a:pt x="418" y="216"/>
                    </a:lnTo>
                    <a:lnTo>
                      <a:pt x="511" y="410"/>
                    </a:lnTo>
                    <a:lnTo>
                      <a:pt x="321" y="225"/>
                    </a:lnTo>
                    <a:lnTo>
                      <a:pt x="194" y="238"/>
                    </a:lnTo>
                    <a:lnTo>
                      <a:pt x="30" y="97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8" name="Freeform 12"/>
              <p:cNvSpPr>
                <a:spLocks noChangeArrowheads="1"/>
              </p:cNvSpPr>
              <p:nvPr/>
            </p:nvSpPr>
            <p:spPr bwMode="auto">
              <a:xfrm>
                <a:off x="3385" y="1338"/>
                <a:ext cx="78" cy="100"/>
              </a:xfrm>
              <a:custGeom>
                <a:avLst/>
                <a:gdLst>
                  <a:gd name="T0" fmla="*/ 212 w 345"/>
                  <a:gd name="T1" fmla="*/ 0 h 443"/>
                  <a:gd name="T2" fmla="*/ 344 w 345"/>
                  <a:gd name="T3" fmla="*/ 132 h 443"/>
                  <a:gd name="T4" fmla="*/ 70 w 345"/>
                  <a:gd name="T5" fmla="*/ 442 h 443"/>
                  <a:gd name="T6" fmla="*/ 0 w 345"/>
                  <a:gd name="T7" fmla="*/ 371 h 443"/>
                  <a:gd name="T8" fmla="*/ 198 w 345"/>
                  <a:gd name="T9" fmla="*/ 173 h 443"/>
                  <a:gd name="T10" fmla="*/ 212 w 345"/>
                  <a:gd name="T11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5" h="443">
                    <a:moveTo>
                      <a:pt x="212" y="0"/>
                    </a:moveTo>
                    <a:lnTo>
                      <a:pt x="344" y="132"/>
                    </a:lnTo>
                    <a:lnTo>
                      <a:pt x="70" y="442"/>
                    </a:lnTo>
                    <a:lnTo>
                      <a:pt x="0" y="371"/>
                    </a:lnTo>
                    <a:lnTo>
                      <a:pt x="198" y="173"/>
                    </a:lnTo>
                    <a:lnTo>
                      <a:pt x="212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9" name="Freeform 13"/>
              <p:cNvSpPr>
                <a:spLocks noChangeArrowheads="1"/>
              </p:cNvSpPr>
              <p:nvPr/>
            </p:nvSpPr>
            <p:spPr bwMode="auto">
              <a:xfrm>
                <a:off x="2211" y="652"/>
                <a:ext cx="39" cy="65"/>
              </a:xfrm>
              <a:custGeom>
                <a:avLst/>
                <a:gdLst>
                  <a:gd name="T0" fmla="*/ 169 w 170"/>
                  <a:gd name="T1" fmla="*/ 225 h 288"/>
                  <a:gd name="T2" fmla="*/ 124 w 170"/>
                  <a:gd name="T3" fmla="*/ 190 h 288"/>
                  <a:gd name="T4" fmla="*/ 124 w 170"/>
                  <a:gd name="T5" fmla="*/ 61 h 288"/>
                  <a:gd name="T6" fmla="*/ 146 w 170"/>
                  <a:gd name="T7" fmla="*/ 35 h 288"/>
                  <a:gd name="T8" fmla="*/ 106 w 170"/>
                  <a:gd name="T9" fmla="*/ 35 h 288"/>
                  <a:gd name="T10" fmla="*/ 128 w 170"/>
                  <a:gd name="T11" fmla="*/ 0 h 288"/>
                  <a:gd name="T12" fmla="*/ 97 w 170"/>
                  <a:gd name="T13" fmla="*/ 0 h 288"/>
                  <a:gd name="T14" fmla="*/ 62 w 170"/>
                  <a:gd name="T15" fmla="*/ 39 h 288"/>
                  <a:gd name="T16" fmla="*/ 62 w 170"/>
                  <a:gd name="T17" fmla="*/ 119 h 288"/>
                  <a:gd name="T18" fmla="*/ 79 w 170"/>
                  <a:gd name="T19" fmla="*/ 137 h 288"/>
                  <a:gd name="T20" fmla="*/ 79 w 170"/>
                  <a:gd name="T21" fmla="*/ 172 h 288"/>
                  <a:gd name="T22" fmla="*/ 70 w 170"/>
                  <a:gd name="T23" fmla="*/ 172 h 288"/>
                  <a:gd name="T24" fmla="*/ 39 w 170"/>
                  <a:gd name="T25" fmla="*/ 203 h 288"/>
                  <a:gd name="T26" fmla="*/ 39 w 170"/>
                  <a:gd name="T27" fmla="*/ 234 h 288"/>
                  <a:gd name="T28" fmla="*/ 0 w 170"/>
                  <a:gd name="T29" fmla="*/ 287 h 288"/>
                  <a:gd name="T30" fmla="*/ 128 w 170"/>
                  <a:gd name="T31" fmla="*/ 287 h 288"/>
                  <a:gd name="T32" fmla="*/ 169 w 170"/>
                  <a:gd name="T33" fmla="*/ 225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0" h="288">
                    <a:moveTo>
                      <a:pt x="169" y="225"/>
                    </a:moveTo>
                    <a:lnTo>
                      <a:pt x="124" y="190"/>
                    </a:lnTo>
                    <a:lnTo>
                      <a:pt x="124" y="61"/>
                    </a:lnTo>
                    <a:lnTo>
                      <a:pt x="146" y="35"/>
                    </a:lnTo>
                    <a:lnTo>
                      <a:pt x="106" y="35"/>
                    </a:lnTo>
                    <a:lnTo>
                      <a:pt x="128" y="0"/>
                    </a:lnTo>
                    <a:lnTo>
                      <a:pt x="97" y="0"/>
                    </a:lnTo>
                    <a:lnTo>
                      <a:pt x="62" y="39"/>
                    </a:lnTo>
                    <a:lnTo>
                      <a:pt x="62" y="119"/>
                    </a:lnTo>
                    <a:lnTo>
                      <a:pt x="79" y="137"/>
                    </a:lnTo>
                    <a:lnTo>
                      <a:pt x="79" y="172"/>
                    </a:lnTo>
                    <a:lnTo>
                      <a:pt x="70" y="172"/>
                    </a:lnTo>
                    <a:lnTo>
                      <a:pt x="39" y="203"/>
                    </a:lnTo>
                    <a:lnTo>
                      <a:pt x="39" y="234"/>
                    </a:lnTo>
                    <a:lnTo>
                      <a:pt x="0" y="287"/>
                    </a:lnTo>
                    <a:lnTo>
                      <a:pt x="128" y="287"/>
                    </a:lnTo>
                    <a:lnTo>
                      <a:pt x="169" y="225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0" name="Freeform 14"/>
              <p:cNvSpPr>
                <a:spLocks noChangeArrowheads="1"/>
              </p:cNvSpPr>
              <p:nvPr/>
            </p:nvSpPr>
            <p:spPr bwMode="auto">
              <a:xfrm>
                <a:off x="2198" y="674"/>
                <a:ext cx="20" cy="23"/>
              </a:xfrm>
              <a:custGeom>
                <a:avLst/>
                <a:gdLst>
                  <a:gd name="T0" fmla="*/ 75 w 89"/>
                  <a:gd name="T1" fmla="*/ 35 h 103"/>
                  <a:gd name="T2" fmla="*/ 88 w 89"/>
                  <a:gd name="T3" fmla="*/ 35 h 103"/>
                  <a:gd name="T4" fmla="*/ 88 w 89"/>
                  <a:gd name="T5" fmla="*/ 0 h 103"/>
                  <a:gd name="T6" fmla="*/ 57 w 89"/>
                  <a:gd name="T7" fmla="*/ 0 h 103"/>
                  <a:gd name="T8" fmla="*/ 0 w 89"/>
                  <a:gd name="T9" fmla="*/ 66 h 103"/>
                  <a:gd name="T10" fmla="*/ 0 w 89"/>
                  <a:gd name="T11" fmla="*/ 102 h 103"/>
                  <a:gd name="T12" fmla="*/ 53 w 89"/>
                  <a:gd name="T13" fmla="*/ 102 h 103"/>
                  <a:gd name="T14" fmla="*/ 75 w 89"/>
                  <a:gd name="T15" fmla="*/ 75 h 103"/>
                  <a:gd name="T16" fmla="*/ 75 w 89"/>
                  <a:gd name="T17" fmla="*/ 3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03">
                    <a:moveTo>
                      <a:pt x="75" y="35"/>
                    </a:moveTo>
                    <a:lnTo>
                      <a:pt x="88" y="35"/>
                    </a:lnTo>
                    <a:lnTo>
                      <a:pt x="88" y="0"/>
                    </a:lnTo>
                    <a:lnTo>
                      <a:pt x="57" y="0"/>
                    </a:lnTo>
                    <a:lnTo>
                      <a:pt x="0" y="66"/>
                    </a:lnTo>
                    <a:lnTo>
                      <a:pt x="0" y="102"/>
                    </a:lnTo>
                    <a:lnTo>
                      <a:pt x="53" y="102"/>
                    </a:lnTo>
                    <a:lnTo>
                      <a:pt x="75" y="75"/>
                    </a:lnTo>
                    <a:lnTo>
                      <a:pt x="75" y="35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1" name="Freeform 15"/>
              <p:cNvSpPr>
                <a:spLocks noChangeArrowheads="1"/>
              </p:cNvSpPr>
              <p:nvPr/>
            </p:nvSpPr>
            <p:spPr bwMode="auto">
              <a:xfrm>
                <a:off x="2167" y="635"/>
                <a:ext cx="256" cy="215"/>
              </a:xfrm>
              <a:custGeom>
                <a:avLst/>
                <a:gdLst>
                  <a:gd name="T0" fmla="*/ 742 w 1127"/>
                  <a:gd name="T1" fmla="*/ 66 h 950"/>
                  <a:gd name="T2" fmla="*/ 888 w 1127"/>
                  <a:gd name="T3" fmla="*/ 88 h 950"/>
                  <a:gd name="T4" fmla="*/ 799 w 1127"/>
                  <a:gd name="T5" fmla="*/ 123 h 950"/>
                  <a:gd name="T6" fmla="*/ 760 w 1127"/>
                  <a:gd name="T7" fmla="*/ 180 h 950"/>
                  <a:gd name="T8" fmla="*/ 707 w 1127"/>
                  <a:gd name="T9" fmla="*/ 308 h 950"/>
                  <a:gd name="T10" fmla="*/ 618 w 1127"/>
                  <a:gd name="T11" fmla="*/ 317 h 950"/>
                  <a:gd name="T12" fmla="*/ 543 w 1127"/>
                  <a:gd name="T13" fmla="*/ 304 h 950"/>
                  <a:gd name="T14" fmla="*/ 579 w 1127"/>
                  <a:gd name="T15" fmla="*/ 242 h 950"/>
                  <a:gd name="T16" fmla="*/ 548 w 1127"/>
                  <a:gd name="T17" fmla="*/ 163 h 950"/>
                  <a:gd name="T18" fmla="*/ 504 w 1127"/>
                  <a:gd name="T19" fmla="*/ 304 h 950"/>
                  <a:gd name="T20" fmla="*/ 385 w 1127"/>
                  <a:gd name="T21" fmla="*/ 370 h 950"/>
                  <a:gd name="T22" fmla="*/ 322 w 1127"/>
                  <a:gd name="T23" fmla="*/ 414 h 950"/>
                  <a:gd name="T24" fmla="*/ 233 w 1127"/>
                  <a:gd name="T25" fmla="*/ 476 h 950"/>
                  <a:gd name="T26" fmla="*/ 189 w 1127"/>
                  <a:gd name="T27" fmla="*/ 630 h 950"/>
                  <a:gd name="T28" fmla="*/ 35 w 1127"/>
                  <a:gd name="T29" fmla="*/ 573 h 950"/>
                  <a:gd name="T30" fmla="*/ 0 w 1127"/>
                  <a:gd name="T31" fmla="*/ 688 h 950"/>
                  <a:gd name="T32" fmla="*/ 66 w 1127"/>
                  <a:gd name="T33" fmla="*/ 856 h 950"/>
                  <a:gd name="T34" fmla="*/ 313 w 1127"/>
                  <a:gd name="T35" fmla="*/ 675 h 950"/>
                  <a:gd name="T36" fmla="*/ 464 w 1127"/>
                  <a:gd name="T37" fmla="*/ 639 h 950"/>
                  <a:gd name="T38" fmla="*/ 490 w 1127"/>
                  <a:gd name="T39" fmla="*/ 710 h 950"/>
                  <a:gd name="T40" fmla="*/ 614 w 1127"/>
                  <a:gd name="T41" fmla="*/ 887 h 950"/>
                  <a:gd name="T42" fmla="*/ 627 w 1127"/>
                  <a:gd name="T43" fmla="*/ 834 h 950"/>
                  <a:gd name="T44" fmla="*/ 663 w 1127"/>
                  <a:gd name="T45" fmla="*/ 834 h 950"/>
                  <a:gd name="T46" fmla="*/ 543 w 1127"/>
                  <a:gd name="T47" fmla="*/ 670 h 950"/>
                  <a:gd name="T48" fmla="*/ 579 w 1127"/>
                  <a:gd name="T49" fmla="*/ 613 h 950"/>
                  <a:gd name="T50" fmla="*/ 707 w 1127"/>
                  <a:gd name="T51" fmla="*/ 785 h 950"/>
                  <a:gd name="T52" fmla="*/ 760 w 1127"/>
                  <a:gd name="T53" fmla="*/ 892 h 950"/>
                  <a:gd name="T54" fmla="*/ 786 w 1127"/>
                  <a:gd name="T55" fmla="*/ 949 h 950"/>
                  <a:gd name="T56" fmla="*/ 808 w 1127"/>
                  <a:gd name="T57" fmla="*/ 843 h 950"/>
                  <a:gd name="T58" fmla="*/ 892 w 1127"/>
                  <a:gd name="T59" fmla="*/ 802 h 950"/>
                  <a:gd name="T60" fmla="*/ 945 w 1127"/>
                  <a:gd name="T61" fmla="*/ 780 h 950"/>
                  <a:gd name="T62" fmla="*/ 927 w 1127"/>
                  <a:gd name="T63" fmla="*/ 697 h 950"/>
                  <a:gd name="T64" fmla="*/ 967 w 1127"/>
                  <a:gd name="T65" fmla="*/ 555 h 950"/>
                  <a:gd name="T66" fmla="*/ 1025 w 1127"/>
                  <a:gd name="T67" fmla="*/ 573 h 950"/>
                  <a:gd name="T68" fmla="*/ 1042 w 1127"/>
                  <a:gd name="T69" fmla="*/ 639 h 950"/>
                  <a:gd name="T70" fmla="*/ 1091 w 1127"/>
                  <a:gd name="T71" fmla="*/ 604 h 950"/>
                  <a:gd name="T72" fmla="*/ 1078 w 1127"/>
                  <a:gd name="T73" fmla="*/ 591 h 950"/>
                  <a:gd name="T74" fmla="*/ 1113 w 1127"/>
                  <a:gd name="T75" fmla="*/ 502 h 950"/>
                  <a:gd name="T76" fmla="*/ 1126 w 1127"/>
                  <a:gd name="T77" fmla="*/ 604 h 950"/>
                  <a:gd name="T78" fmla="*/ 742 w 1127"/>
                  <a:gd name="T79" fmla="*/ 0 h 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7" h="950">
                    <a:moveTo>
                      <a:pt x="742" y="0"/>
                    </a:moveTo>
                    <a:lnTo>
                      <a:pt x="742" y="66"/>
                    </a:lnTo>
                    <a:lnTo>
                      <a:pt x="764" y="88"/>
                    </a:lnTo>
                    <a:lnTo>
                      <a:pt x="888" y="88"/>
                    </a:lnTo>
                    <a:lnTo>
                      <a:pt x="888" y="123"/>
                    </a:lnTo>
                    <a:lnTo>
                      <a:pt x="799" y="123"/>
                    </a:lnTo>
                    <a:lnTo>
                      <a:pt x="799" y="229"/>
                    </a:lnTo>
                    <a:lnTo>
                      <a:pt x="760" y="180"/>
                    </a:lnTo>
                    <a:lnTo>
                      <a:pt x="760" y="247"/>
                    </a:lnTo>
                    <a:lnTo>
                      <a:pt x="707" y="308"/>
                    </a:lnTo>
                    <a:lnTo>
                      <a:pt x="671" y="273"/>
                    </a:lnTo>
                    <a:lnTo>
                      <a:pt x="618" y="317"/>
                    </a:lnTo>
                    <a:lnTo>
                      <a:pt x="610" y="304"/>
                    </a:lnTo>
                    <a:lnTo>
                      <a:pt x="543" y="304"/>
                    </a:lnTo>
                    <a:lnTo>
                      <a:pt x="579" y="260"/>
                    </a:lnTo>
                    <a:lnTo>
                      <a:pt x="579" y="242"/>
                    </a:lnTo>
                    <a:lnTo>
                      <a:pt x="548" y="211"/>
                    </a:lnTo>
                    <a:lnTo>
                      <a:pt x="548" y="163"/>
                    </a:lnTo>
                    <a:lnTo>
                      <a:pt x="504" y="211"/>
                    </a:lnTo>
                    <a:lnTo>
                      <a:pt x="504" y="304"/>
                    </a:lnTo>
                    <a:lnTo>
                      <a:pt x="451" y="304"/>
                    </a:lnTo>
                    <a:lnTo>
                      <a:pt x="385" y="370"/>
                    </a:lnTo>
                    <a:lnTo>
                      <a:pt x="358" y="370"/>
                    </a:lnTo>
                    <a:lnTo>
                      <a:pt x="322" y="414"/>
                    </a:lnTo>
                    <a:lnTo>
                      <a:pt x="189" y="414"/>
                    </a:lnTo>
                    <a:lnTo>
                      <a:pt x="233" y="476"/>
                    </a:lnTo>
                    <a:lnTo>
                      <a:pt x="233" y="573"/>
                    </a:lnTo>
                    <a:lnTo>
                      <a:pt x="189" y="630"/>
                    </a:lnTo>
                    <a:lnTo>
                      <a:pt x="136" y="573"/>
                    </a:lnTo>
                    <a:lnTo>
                      <a:pt x="35" y="573"/>
                    </a:lnTo>
                    <a:lnTo>
                      <a:pt x="35" y="644"/>
                    </a:lnTo>
                    <a:lnTo>
                      <a:pt x="0" y="688"/>
                    </a:lnTo>
                    <a:lnTo>
                      <a:pt x="0" y="780"/>
                    </a:lnTo>
                    <a:lnTo>
                      <a:pt x="66" y="856"/>
                    </a:lnTo>
                    <a:lnTo>
                      <a:pt x="163" y="856"/>
                    </a:lnTo>
                    <a:lnTo>
                      <a:pt x="313" y="675"/>
                    </a:lnTo>
                    <a:lnTo>
                      <a:pt x="446" y="675"/>
                    </a:lnTo>
                    <a:lnTo>
                      <a:pt x="464" y="639"/>
                    </a:lnTo>
                    <a:lnTo>
                      <a:pt x="495" y="675"/>
                    </a:lnTo>
                    <a:lnTo>
                      <a:pt x="490" y="710"/>
                    </a:lnTo>
                    <a:lnTo>
                      <a:pt x="614" y="834"/>
                    </a:lnTo>
                    <a:lnTo>
                      <a:pt x="614" y="887"/>
                    </a:lnTo>
                    <a:lnTo>
                      <a:pt x="641" y="865"/>
                    </a:lnTo>
                    <a:lnTo>
                      <a:pt x="627" y="834"/>
                    </a:lnTo>
                    <a:lnTo>
                      <a:pt x="641" y="816"/>
                    </a:lnTo>
                    <a:lnTo>
                      <a:pt x="663" y="834"/>
                    </a:lnTo>
                    <a:lnTo>
                      <a:pt x="671" y="830"/>
                    </a:lnTo>
                    <a:lnTo>
                      <a:pt x="543" y="670"/>
                    </a:lnTo>
                    <a:lnTo>
                      <a:pt x="543" y="613"/>
                    </a:lnTo>
                    <a:lnTo>
                      <a:pt x="579" y="613"/>
                    </a:lnTo>
                    <a:lnTo>
                      <a:pt x="579" y="644"/>
                    </a:lnTo>
                    <a:lnTo>
                      <a:pt x="707" y="785"/>
                    </a:lnTo>
                    <a:lnTo>
                      <a:pt x="707" y="830"/>
                    </a:lnTo>
                    <a:lnTo>
                      <a:pt x="760" y="892"/>
                    </a:lnTo>
                    <a:lnTo>
                      <a:pt x="746" y="905"/>
                    </a:lnTo>
                    <a:lnTo>
                      <a:pt x="786" y="949"/>
                    </a:lnTo>
                    <a:lnTo>
                      <a:pt x="844" y="883"/>
                    </a:lnTo>
                    <a:lnTo>
                      <a:pt x="808" y="843"/>
                    </a:lnTo>
                    <a:lnTo>
                      <a:pt x="844" y="802"/>
                    </a:lnTo>
                    <a:lnTo>
                      <a:pt x="892" y="802"/>
                    </a:lnTo>
                    <a:lnTo>
                      <a:pt x="914" y="780"/>
                    </a:lnTo>
                    <a:lnTo>
                      <a:pt x="945" y="780"/>
                    </a:lnTo>
                    <a:lnTo>
                      <a:pt x="905" y="723"/>
                    </a:lnTo>
                    <a:lnTo>
                      <a:pt x="927" y="697"/>
                    </a:lnTo>
                    <a:lnTo>
                      <a:pt x="927" y="604"/>
                    </a:lnTo>
                    <a:lnTo>
                      <a:pt x="967" y="555"/>
                    </a:lnTo>
                    <a:lnTo>
                      <a:pt x="985" y="573"/>
                    </a:lnTo>
                    <a:lnTo>
                      <a:pt x="1025" y="573"/>
                    </a:lnTo>
                    <a:lnTo>
                      <a:pt x="1007" y="600"/>
                    </a:lnTo>
                    <a:lnTo>
                      <a:pt x="1042" y="639"/>
                    </a:lnTo>
                    <a:lnTo>
                      <a:pt x="1064" y="604"/>
                    </a:lnTo>
                    <a:lnTo>
                      <a:pt x="1091" y="604"/>
                    </a:lnTo>
                    <a:lnTo>
                      <a:pt x="1091" y="591"/>
                    </a:lnTo>
                    <a:lnTo>
                      <a:pt x="1078" y="591"/>
                    </a:lnTo>
                    <a:lnTo>
                      <a:pt x="1055" y="573"/>
                    </a:lnTo>
                    <a:lnTo>
                      <a:pt x="1113" y="502"/>
                    </a:lnTo>
                    <a:lnTo>
                      <a:pt x="1113" y="604"/>
                    </a:lnTo>
                    <a:lnTo>
                      <a:pt x="1126" y="604"/>
                    </a:lnTo>
                    <a:lnTo>
                      <a:pt x="1126" y="0"/>
                    </a:lnTo>
                    <a:lnTo>
                      <a:pt x="742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2" name="Freeform 16"/>
              <p:cNvSpPr>
                <a:spLocks noChangeArrowheads="1"/>
              </p:cNvSpPr>
              <p:nvPr/>
            </p:nvSpPr>
            <p:spPr bwMode="auto">
              <a:xfrm>
                <a:off x="2277" y="406"/>
                <a:ext cx="1089" cy="769"/>
              </a:xfrm>
              <a:custGeom>
                <a:avLst/>
                <a:gdLst>
                  <a:gd name="T0" fmla="*/ 141 w 4801"/>
                  <a:gd name="T1" fmla="*/ 892 h 3390"/>
                  <a:gd name="T2" fmla="*/ 436 w 4801"/>
                  <a:gd name="T3" fmla="*/ 591 h 3390"/>
                  <a:gd name="T4" fmla="*/ 626 w 4801"/>
                  <a:gd name="T5" fmla="*/ 799 h 3390"/>
                  <a:gd name="T6" fmla="*/ 520 w 4801"/>
                  <a:gd name="T7" fmla="*/ 790 h 3390"/>
                  <a:gd name="T8" fmla="*/ 952 w 4801"/>
                  <a:gd name="T9" fmla="*/ 759 h 3390"/>
                  <a:gd name="T10" fmla="*/ 1058 w 4801"/>
                  <a:gd name="T11" fmla="*/ 485 h 3390"/>
                  <a:gd name="T12" fmla="*/ 1062 w 4801"/>
                  <a:gd name="T13" fmla="*/ 546 h 3390"/>
                  <a:gd name="T14" fmla="*/ 983 w 4801"/>
                  <a:gd name="T15" fmla="*/ 759 h 3390"/>
                  <a:gd name="T16" fmla="*/ 1327 w 4801"/>
                  <a:gd name="T17" fmla="*/ 586 h 3390"/>
                  <a:gd name="T18" fmla="*/ 2029 w 4801"/>
                  <a:gd name="T19" fmla="*/ 101 h 3390"/>
                  <a:gd name="T20" fmla="*/ 2531 w 4801"/>
                  <a:gd name="T21" fmla="*/ 127 h 3390"/>
                  <a:gd name="T22" fmla="*/ 3092 w 4801"/>
                  <a:gd name="T23" fmla="*/ 66 h 3390"/>
                  <a:gd name="T24" fmla="*/ 3705 w 4801"/>
                  <a:gd name="T25" fmla="*/ 313 h 3390"/>
                  <a:gd name="T26" fmla="*/ 4415 w 4801"/>
                  <a:gd name="T27" fmla="*/ 401 h 3390"/>
                  <a:gd name="T28" fmla="*/ 4765 w 4801"/>
                  <a:gd name="T29" fmla="*/ 689 h 3390"/>
                  <a:gd name="T30" fmla="*/ 4496 w 4801"/>
                  <a:gd name="T31" fmla="*/ 909 h 3390"/>
                  <a:gd name="T32" fmla="*/ 4345 w 4801"/>
                  <a:gd name="T33" fmla="*/ 1191 h 3390"/>
                  <a:gd name="T34" fmla="*/ 4168 w 4801"/>
                  <a:gd name="T35" fmla="*/ 1205 h 3390"/>
                  <a:gd name="T36" fmla="*/ 4226 w 4801"/>
                  <a:gd name="T37" fmla="*/ 812 h 3390"/>
                  <a:gd name="T38" fmla="*/ 3996 w 4801"/>
                  <a:gd name="T39" fmla="*/ 1024 h 3390"/>
                  <a:gd name="T40" fmla="*/ 3829 w 4801"/>
                  <a:gd name="T41" fmla="*/ 1205 h 3390"/>
                  <a:gd name="T42" fmla="*/ 3886 w 4801"/>
                  <a:gd name="T43" fmla="*/ 1403 h 3390"/>
                  <a:gd name="T44" fmla="*/ 3692 w 4801"/>
                  <a:gd name="T45" fmla="*/ 1699 h 3390"/>
                  <a:gd name="T46" fmla="*/ 3723 w 4801"/>
                  <a:gd name="T47" fmla="*/ 1938 h 3390"/>
                  <a:gd name="T48" fmla="*/ 3701 w 4801"/>
                  <a:gd name="T49" fmla="*/ 1822 h 3390"/>
                  <a:gd name="T50" fmla="*/ 3516 w 4801"/>
                  <a:gd name="T51" fmla="*/ 1836 h 3390"/>
                  <a:gd name="T52" fmla="*/ 3652 w 4801"/>
                  <a:gd name="T53" fmla="*/ 2189 h 3390"/>
                  <a:gd name="T54" fmla="*/ 3313 w 4801"/>
                  <a:gd name="T55" fmla="*/ 2600 h 3390"/>
                  <a:gd name="T56" fmla="*/ 3220 w 4801"/>
                  <a:gd name="T57" fmla="*/ 2713 h 3390"/>
                  <a:gd name="T58" fmla="*/ 3101 w 4801"/>
                  <a:gd name="T59" fmla="*/ 3116 h 3390"/>
                  <a:gd name="T60" fmla="*/ 2933 w 4801"/>
                  <a:gd name="T61" fmla="*/ 3124 h 3390"/>
                  <a:gd name="T62" fmla="*/ 3136 w 4801"/>
                  <a:gd name="T63" fmla="*/ 3389 h 3390"/>
                  <a:gd name="T64" fmla="*/ 2796 w 4801"/>
                  <a:gd name="T65" fmla="*/ 2762 h 3390"/>
                  <a:gd name="T66" fmla="*/ 2403 w 4801"/>
                  <a:gd name="T67" fmla="*/ 2629 h 3390"/>
                  <a:gd name="T68" fmla="*/ 2219 w 4801"/>
                  <a:gd name="T69" fmla="*/ 3040 h 3390"/>
                  <a:gd name="T70" fmla="*/ 2078 w 4801"/>
                  <a:gd name="T71" fmla="*/ 3257 h 3390"/>
                  <a:gd name="T72" fmla="*/ 1835 w 4801"/>
                  <a:gd name="T73" fmla="*/ 2612 h 3390"/>
                  <a:gd name="T74" fmla="*/ 1646 w 4801"/>
                  <a:gd name="T75" fmla="*/ 2678 h 3390"/>
                  <a:gd name="T76" fmla="*/ 1482 w 4801"/>
                  <a:gd name="T77" fmla="*/ 2405 h 3390"/>
                  <a:gd name="T78" fmla="*/ 983 w 4801"/>
                  <a:gd name="T79" fmla="*/ 2251 h 3390"/>
                  <a:gd name="T80" fmla="*/ 1159 w 4801"/>
                  <a:gd name="T81" fmla="*/ 2547 h 3390"/>
                  <a:gd name="T82" fmla="*/ 1032 w 4801"/>
                  <a:gd name="T83" fmla="*/ 2735 h 3390"/>
                  <a:gd name="T84" fmla="*/ 837 w 4801"/>
                  <a:gd name="T85" fmla="*/ 2669 h 3390"/>
                  <a:gd name="T86" fmla="*/ 524 w 4801"/>
                  <a:gd name="T87" fmla="*/ 2185 h 3390"/>
                  <a:gd name="T88" fmla="*/ 657 w 4801"/>
                  <a:gd name="T89" fmla="*/ 1907 h 3390"/>
                  <a:gd name="T90" fmla="*/ 732 w 4801"/>
                  <a:gd name="T91" fmla="*/ 1699 h 3390"/>
                  <a:gd name="T92" fmla="*/ 657 w 4801"/>
                  <a:gd name="T93" fmla="*/ 997 h 3390"/>
                  <a:gd name="T94" fmla="*/ 379 w 4801"/>
                  <a:gd name="T95" fmla="*/ 852 h 3390"/>
                  <a:gd name="T96" fmla="*/ 242 w 4801"/>
                  <a:gd name="T97" fmla="*/ 927 h 3390"/>
                  <a:gd name="T98" fmla="*/ 0 w 4801"/>
                  <a:gd name="T99" fmla="*/ 997 h 3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801" h="3390">
                    <a:moveTo>
                      <a:pt x="0" y="997"/>
                    </a:moveTo>
                    <a:lnTo>
                      <a:pt x="141" y="892"/>
                    </a:lnTo>
                    <a:lnTo>
                      <a:pt x="273" y="689"/>
                    </a:lnTo>
                    <a:lnTo>
                      <a:pt x="436" y="591"/>
                    </a:lnTo>
                    <a:lnTo>
                      <a:pt x="604" y="706"/>
                    </a:lnTo>
                    <a:lnTo>
                      <a:pt x="626" y="799"/>
                    </a:lnTo>
                    <a:lnTo>
                      <a:pt x="586" y="799"/>
                    </a:lnTo>
                    <a:lnTo>
                      <a:pt x="520" y="790"/>
                    </a:lnTo>
                    <a:lnTo>
                      <a:pt x="604" y="892"/>
                    </a:lnTo>
                    <a:lnTo>
                      <a:pt x="952" y="759"/>
                    </a:lnTo>
                    <a:lnTo>
                      <a:pt x="908" y="658"/>
                    </a:lnTo>
                    <a:lnTo>
                      <a:pt x="1058" y="485"/>
                    </a:lnTo>
                    <a:lnTo>
                      <a:pt x="1155" y="489"/>
                    </a:lnTo>
                    <a:lnTo>
                      <a:pt x="1062" y="546"/>
                    </a:lnTo>
                    <a:lnTo>
                      <a:pt x="983" y="675"/>
                    </a:lnTo>
                    <a:lnTo>
                      <a:pt x="983" y="759"/>
                    </a:lnTo>
                    <a:lnTo>
                      <a:pt x="1124" y="852"/>
                    </a:lnTo>
                    <a:lnTo>
                      <a:pt x="1327" y="586"/>
                    </a:lnTo>
                    <a:lnTo>
                      <a:pt x="2034" y="277"/>
                    </a:lnTo>
                    <a:lnTo>
                      <a:pt x="2029" y="101"/>
                    </a:lnTo>
                    <a:lnTo>
                      <a:pt x="2351" y="35"/>
                    </a:lnTo>
                    <a:lnTo>
                      <a:pt x="2531" y="127"/>
                    </a:lnTo>
                    <a:lnTo>
                      <a:pt x="2960" y="0"/>
                    </a:lnTo>
                    <a:lnTo>
                      <a:pt x="3092" y="66"/>
                    </a:lnTo>
                    <a:lnTo>
                      <a:pt x="3379" y="374"/>
                    </a:lnTo>
                    <a:lnTo>
                      <a:pt x="3705" y="313"/>
                    </a:lnTo>
                    <a:lnTo>
                      <a:pt x="3908" y="423"/>
                    </a:lnTo>
                    <a:lnTo>
                      <a:pt x="4415" y="401"/>
                    </a:lnTo>
                    <a:lnTo>
                      <a:pt x="4800" y="520"/>
                    </a:lnTo>
                    <a:lnTo>
                      <a:pt x="4765" y="689"/>
                    </a:lnTo>
                    <a:lnTo>
                      <a:pt x="4437" y="799"/>
                    </a:lnTo>
                    <a:lnTo>
                      <a:pt x="4496" y="909"/>
                    </a:lnTo>
                    <a:lnTo>
                      <a:pt x="4354" y="971"/>
                    </a:lnTo>
                    <a:lnTo>
                      <a:pt x="4345" y="1191"/>
                    </a:lnTo>
                    <a:lnTo>
                      <a:pt x="4221" y="1341"/>
                    </a:lnTo>
                    <a:lnTo>
                      <a:pt x="4168" y="1205"/>
                    </a:lnTo>
                    <a:lnTo>
                      <a:pt x="4239" y="1077"/>
                    </a:lnTo>
                    <a:lnTo>
                      <a:pt x="4226" y="812"/>
                    </a:lnTo>
                    <a:lnTo>
                      <a:pt x="4098" y="949"/>
                    </a:lnTo>
                    <a:lnTo>
                      <a:pt x="3996" y="1024"/>
                    </a:lnTo>
                    <a:lnTo>
                      <a:pt x="3899" y="905"/>
                    </a:lnTo>
                    <a:lnTo>
                      <a:pt x="3829" y="1205"/>
                    </a:lnTo>
                    <a:lnTo>
                      <a:pt x="3904" y="1205"/>
                    </a:lnTo>
                    <a:lnTo>
                      <a:pt x="3886" y="1403"/>
                    </a:lnTo>
                    <a:lnTo>
                      <a:pt x="3798" y="1615"/>
                    </a:lnTo>
                    <a:lnTo>
                      <a:pt x="3692" y="1699"/>
                    </a:lnTo>
                    <a:lnTo>
                      <a:pt x="3780" y="1841"/>
                    </a:lnTo>
                    <a:lnTo>
                      <a:pt x="3723" y="1938"/>
                    </a:lnTo>
                    <a:lnTo>
                      <a:pt x="3701" y="1854"/>
                    </a:lnTo>
                    <a:lnTo>
                      <a:pt x="3701" y="1822"/>
                    </a:lnTo>
                    <a:lnTo>
                      <a:pt x="3630" y="1774"/>
                    </a:lnTo>
                    <a:lnTo>
                      <a:pt x="3516" y="1836"/>
                    </a:lnTo>
                    <a:lnTo>
                      <a:pt x="3617" y="2070"/>
                    </a:lnTo>
                    <a:lnTo>
                      <a:pt x="3652" y="2189"/>
                    </a:lnTo>
                    <a:lnTo>
                      <a:pt x="3533" y="2511"/>
                    </a:lnTo>
                    <a:lnTo>
                      <a:pt x="3313" y="2600"/>
                    </a:lnTo>
                    <a:lnTo>
                      <a:pt x="3132" y="2582"/>
                    </a:lnTo>
                    <a:lnTo>
                      <a:pt x="3220" y="2713"/>
                    </a:lnTo>
                    <a:lnTo>
                      <a:pt x="3229" y="2898"/>
                    </a:lnTo>
                    <a:lnTo>
                      <a:pt x="3101" y="3116"/>
                    </a:lnTo>
                    <a:lnTo>
                      <a:pt x="2956" y="2996"/>
                    </a:lnTo>
                    <a:lnTo>
                      <a:pt x="2933" y="3124"/>
                    </a:lnTo>
                    <a:lnTo>
                      <a:pt x="3044" y="3230"/>
                    </a:lnTo>
                    <a:lnTo>
                      <a:pt x="3136" y="3389"/>
                    </a:lnTo>
                    <a:lnTo>
                      <a:pt x="2982" y="3296"/>
                    </a:lnTo>
                    <a:lnTo>
                      <a:pt x="2796" y="2762"/>
                    </a:lnTo>
                    <a:lnTo>
                      <a:pt x="2571" y="2616"/>
                    </a:lnTo>
                    <a:lnTo>
                      <a:pt x="2403" y="2629"/>
                    </a:lnTo>
                    <a:lnTo>
                      <a:pt x="2193" y="2934"/>
                    </a:lnTo>
                    <a:lnTo>
                      <a:pt x="2219" y="3040"/>
                    </a:lnTo>
                    <a:lnTo>
                      <a:pt x="2148" y="3257"/>
                    </a:lnTo>
                    <a:lnTo>
                      <a:pt x="2078" y="3257"/>
                    </a:lnTo>
                    <a:lnTo>
                      <a:pt x="1835" y="2806"/>
                    </a:lnTo>
                    <a:lnTo>
                      <a:pt x="1835" y="2612"/>
                    </a:lnTo>
                    <a:lnTo>
                      <a:pt x="1782" y="2682"/>
                    </a:lnTo>
                    <a:lnTo>
                      <a:pt x="1646" y="2678"/>
                    </a:lnTo>
                    <a:lnTo>
                      <a:pt x="1699" y="2560"/>
                    </a:lnTo>
                    <a:lnTo>
                      <a:pt x="1482" y="2405"/>
                    </a:lnTo>
                    <a:lnTo>
                      <a:pt x="1212" y="2405"/>
                    </a:lnTo>
                    <a:lnTo>
                      <a:pt x="983" y="2251"/>
                    </a:lnTo>
                    <a:lnTo>
                      <a:pt x="970" y="2405"/>
                    </a:lnTo>
                    <a:lnTo>
                      <a:pt x="1159" y="2547"/>
                    </a:lnTo>
                    <a:lnTo>
                      <a:pt x="1226" y="2542"/>
                    </a:lnTo>
                    <a:lnTo>
                      <a:pt x="1032" y="2735"/>
                    </a:lnTo>
                    <a:lnTo>
                      <a:pt x="837" y="2779"/>
                    </a:lnTo>
                    <a:lnTo>
                      <a:pt x="837" y="2669"/>
                    </a:lnTo>
                    <a:lnTo>
                      <a:pt x="560" y="2286"/>
                    </a:lnTo>
                    <a:lnTo>
                      <a:pt x="524" y="2185"/>
                    </a:lnTo>
                    <a:lnTo>
                      <a:pt x="674" y="2061"/>
                    </a:lnTo>
                    <a:lnTo>
                      <a:pt x="657" y="1907"/>
                    </a:lnTo>
                    <a:lnTo>
                      <a:pt x="657" y="1734"/>
                    </a:lnTo>
                    <a:lnTo>
                      <a:pt x="732" y="1699"/>
                    </a:lnTo>
                    <a:lnTo>
                      <a:pt x="657" y="1615"/>
                    </a:lnTo>
                    <a:lnTo>
                      <a:pt x="657" y="997"/>
                    </a:lnTo>
                    <a:lnTo>
                      <a:pt x="269" y="997"/>
                    </a:lnTo>
                    <a:lnTo>
                      <a:pt x="379" y="852"/>
                    </a:lnTo>
                    <a:lnTo>
                      <a:pt x="370" y="799"/>
                    </a:lnTo>
                    <a:lnTo>
                      <a:pt x="242" y="927"/>
                    </a:lnTo>
                    <a:lnTo>
                      <a:pt x="198" y="997"/>
                    </a:lnTo>
                    <a:lnTo>
                      <a:pt x="0" y="997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3" name="Freeform 17"/>
              <p:cNvSpPr>
                <a:spLocks noChangeArrowheads="1"/>
              </p:cNvSpPr>
              <p:nvPr/>
            </p:nvSpPr>
            <p:spPr bwMode="auto">
              <a:xfrm>
                <a:off x="3136" y="720"/>
                <a:ext cx="93" cy="156"/>
              </a:xfrm>
              <a:custGeom>
                <a:avLst/>
                <a:gdLst>
                  <a:gd name="T0" fmla="*/ 278 w 412"/>
                  <a:gd name="T1" fmla="*/ 0 h 690"/>
                  <a:gd name="T2" fmla="*/ 278 w 412"/>
                  <a:gd name="T3" fmla="*/ 88 h 690"/>
                  <a:gd name="T4" fmla="*/ 243 w 412"/>
                  <a:gd name="T5" fmla="*/ 145 h 690"/>
                  <a:gd name="T6" fmla="*/ 252 w 412"/>
                  <a:gd name="T7" fmla="*/ 238 h 690"/>
                  <a:gd name="T8" fmla="*/ 208 w 412"/>
                  <a:gd name="T9" fmla="*/ 361 h 690"/>
                  <a:gd name="T10" fmla="*/ 137 w 412"/>
                  <a:gd name="T11" fmla="*/ 477 h 690"/>
                  <a:gd name="T12" fmla="*/ 30 w 412"/>
                  <a:gd name="T13" fmla="*/ 552 h 690"/>
                  <a:gd name="T14" fmla="*/ 0 w 412"/>
                  <a:gd name="T15" fmla="*/ 680 h 690"/>
                  <a:gd name="T16" fmla="*/ 44 w 412"/>
                  <a:gd name="T17" fmla="*/ 689 h 690"/>
                  <a:gd name="T18" fmla="*/ 44 w 412"/>
                  <a:gd name="T19" fmla="*/ 570 h 690"/>
                  <a:gd name="T20" fmla="*/ 194 w 412"/>
                  <a:gd name="T21" fmla="*/ 561 h 690"/>
                  <a:gd name="T22" fmla="*/ 305 w 412"/>
                  <a:gd name="T23" fmla="*/ 482 h 690"/>
                  <a:gd name="T24" fmla="*/ 305 w 412"/>
                  <a:gd name="T25" fmla="*/ 317 h 690"/>
                  <a:gd name="T26" fmla="*/ 340 w 412"/>
                  <a:gd name="T27" fmla="*/ 256 h 690"/>
                  <a:gd name="T28" fmla="*/ 283 w 412"/>
                  <a:gd name="T29" fmla="*/ 150 h 690"/>
                  <a:gd name="T30" fmla="*/ 362 w 412"/>
                  <a:gd name="T31" fmla="*/ 119 h 690"/>
                  <a:gd name="T32" fmla="*/ 411 w 412"/>
                  <a:gd name="T33" fmla="*/ 35 h 690"/>
                  <a:gd name="T34" fmla="*/ 305 w 412"/>
                  <a:gd name="T35" fmla="*/ 48 h 690"/>
                  <a:gd name="T36" fmla="*/ 278 w 412"/>
                  <a:gd name="T37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12" h="690">
                    <a:moveTo>
                      <a:pt x="278" y="0"/>
                    </a:moveTo>
                    <a:lnTo>
                      <a:pt x="278" y="88"/>
                    </a:lnTo>
                    <a:lnTo>
                      <a:pt x="243" y="145"/>
                    </a:lnTo>
                    <a:lnTo>
                      <a:pt x="252" y="238"/>
                    </a:lnTo>
                    <a:lnTo>
                      <a:pt x="208" y="361"/>
                    </a:lnTo>
                    <a:lnTo>
                      <a:pt x="137" y="477"/>
                    </a:lnTo>
                    <a:lnTo>
                      <a:pt x="30" y="552"/>
                    </a:lnTo>
                    <a:lnTo>
                      <a:pt x="0" y="680"/>
                    </a:lnTo>
                    <a:lnTo>
                      <a:pt x="44" y="689"/>
                    </a:lnTo>
                    <a:lnTo>
                      <a:pt x="44" y="570"/>
                    </a:lnTo>
                    <a:lnTo>
                      <a:pt x="194" y="561"/>
                    </a:lnTo>
                    <a:lnTo>
                      <a:pt x="305" y="482"/>
                    </a:lnTo>
                    <a:lnTo>
                      <a:pt x="305" y="317"/>
                    </a:lnTo>
                    <a:lnTo>
                      <a:pt x="340" y="256"/>
                    </a:lnTo>
                    <a:lnTo>
                      <a:pt x="283" y="150"/>
                    </a:lnTo>
                    <a:lnTo>
                      <a:pt x="362" y="119"/>
                    </a:lnTo>
                    <a:lnTo>
                      <a:pt x="411" y="35"/>
                    </a:lnTo>
                    <a:lnTo>
                      <a:pt x="305" y="48"/>
                    </a:lnTo>
                    <a:lnTo>
                      <a:pt x="278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4" name="Freeform 18"/>
              <p:cNvSpPr>
                <a:spLocks noChangeArrowheads="1"/>
              </p:cNvSpPr>
              <p:nvPr/>
            </p:nvSpPr>
            <p:spPr bwMode="auto">
              <a:xfrm>
                <a:off x="2781" y="1140"/>
                <a:ext cx="18" cy="35"/>
              </a:xfrm>
              <a:custGeom>
                <a:avLst/>
                <a:gdLst>
                  <a:gd name="T0" fmla="*/ 40 w 81"/>
                  <a:gd name="T1" fmla="*/ 0 h 155"/>
                  <a:gd name="T2" fmla="*/ 0 w 81"/>
                  <a:gd name="T3" fmla="*/ 70 h 155"/>
                  <a:gd name="T4" fmla="*/ 26 w 81"/>
                  <a:gd name="T5" fmla="*/ 154 h 155"/>
                  <a:gd name="T6" fmla="*/ 80 w 81"/>
                  <a:gd name="T7" fmla="*/ 92 h 155"/>
                  <a:gd name="T8" fmla="*/ 40 w 81"/>
                  <a:gd name="T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5">
                    <a:moveTo>
                      <a:pt x="40" y="0"/>
                    </a:moveTo>
                    <a:lnTo>
                      <a:pt x="0" y="70"/>
                    </a:lnTo>
                    <a:lnTo>
                      <a:pt x="26" y="154"/>
                    </a:lnTo>
                    <a:lnTo>
                      <a:pt x="80" y="92"/>
                    </a:lnTo>
                    <a:lnTo>
                      <a:pt x="40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5" name="Freeform 19"/>
              <p:cNvSpPr>
                <a:spLocks noChangeArrowheads="1"/>
              </p:cNvSpPr>
              <p:nvPr/>
            </p:nvSpPr>
            <p:spPr bwMode="auto">
              <a:xfrm>
                <a:off x="2924" y="1178"/>
                <a:ext cx="220" cy="93"/>
              </a:xfrm>
              <a:custGeom>
                <a:avLst/>
                <a:gdLst>
                  <a:gd name="T0" fmla="*/ 0 w 968"/>
                  <a:gd name="T1" fmla="*/ 0 h 412"/>
                  <a:gd name="T2" fmla="*/ 146 w 968"/>
                  <a:gd name="T3" fmla="*/ 30 h 412"/>
                  <a:gd name="T4" fmla="*/ 362 w 968"/>
                  <a:gd name="T5" fmla="*/ 181 h 412"/>
                  <a:gd name="T6" fmla="*/ 332 w 968"/>
                  <a:gd name="T7" fmla="*/ 265 h 412"/>
                  <a:gd name="T8" fmla="*/ 508 w 968"/>
                  <a:gd name="T9" fmla="*/ 340 h 412"/>
                  <a:gd name="T10" fmla="*/ 967 w 968"/>
                  <a:gd name="T11" fmla="*/ 340 h 412"/>
                  <a:gd name="T12" fmla="*/ 468 w 968"/>
                  <a:gd name="T13" fmla="*/ 411 h 412"/>
                  <a:gd name="T14" fmla="*/ 332 w 968"/>
                  <a:gd name="T15" fmla="*/ 265 h 412"/>
                  <a:gd name="T16" fmla="*/ 204 w 968"/>
                  <a:gd name="T17" fmla="*/ 238 h 412"/>
                  <a:gd name="T18" fmla="*/ 0 w 968"/>
                  <a:gd name="T1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8" h="412">
                    <a:moveTo>
                      <a:pt x="0" y="0"/>
                    </a:moveTo>
                    <a:lnTo>
                      <a:pt x="146" y="30"/>
                    </a:lnTo>
                    <a:lnTo>
                      <a:pt x="362" y="181"/>
                    </a:lnTo>
                    <a:lnTo>
                      <a:pt x="332" y="265"/>
                    </a:lnTo>
                    <a:lnTo>
                      <a:pt x="508" y="340"/>
                    </a:lnTo>
                    <a:lnTo>
                      <a:pt x="967" y="340"/>
                    </a:lnTo>
                    <a:lnTo>
                      <a:pt x="468" y="411"/>
                    </a:lnTo>
                    <a:lnTo>
                      <a:pt x="332" y="265"/>
                    </a:lnTo>
                    <a:lnTo>
                      <a:pt x="204" y="2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" name="Freeform 20"/>
              <p:cNvSpPr>
                <a:spLocks noChangeArrowheads="1"/>
              </p:cNvSpPr>
              <p:nvPr/>
            </p:nvSpPr>
            <p:spPr bwMode="auto">
              <a:xfrm>
                <a:off x="3099" y="1256"/>
                <a:ext cx="236" cy="221"/>
              </a:xfrm>
              <a:custGeom>
                <a:avLst/>
                <a:gdLst>
                  <a:gd name="T0" fmla="*/ 838 w 1039"/>
                  <a:gd name="T1" fmla="*/ 954 h 973"/>
                  <a:gd name="T2" fmla="*/ 790 w 1039"/>
                  <a:gd name="T3" fmla="*/ 937 h 973"/>
                  <a:gd name="T4" fmla="*/ 679 w 1039"/>
                  <a:gd name="T5" fmla="*/ 826 h 973"/>
                  <a:gd name="T6" fmla="*/ 573 w 1039"/>
                  <a:gd name="T7" fmla="*/ 804 h 973"/>
                  <a:gd name="T8" fmla="*/ 547 w 1039"/>
                  <a:gd name="T9" fmla="*/ 738 h 973"/>
                  <a:gd name="T10" fmla="*/ 485 w 1039"/>
                  <a:gd name="T11" fmla="*/ 685 h 973"/>
                  <a:gd name="T12" fmla="*/ 384 w 1039"/>
                  <a:gd name="T13" fmla="*/ 685 h 973"/>
                  <a:gd name="T14" fmla="*/ 273 w 1039"/>
                  <a:gd name="T15" fmla="*/ 729 h 973"/>
                  <a:gd name="T16" fmla="*/ 176 w 1039"/>
                  <a:gd name="T17" fmla="*/ 747 h 973"/>
                  <a:gd name="T18" fmla="*/ 66 w 1039"/>
                  <a:gd name="T19" fmla="*/ 747 h 973"/>
                  <a:gd name="T20" fmla="*/ 61 w 1039"/>
                  <a:gd name="T21" fmla="*/ 672 h 973"/>
                  <a:gd name="T22" fmla="*/ 22 w 1039"/>
                  <a:gd name="T23" fmla="*/ 561 h 973"/>
                  <a:gd name="T24" fmla="*/ 13 w 1039"/>
                  <a:gd name="T25" fmla="*/ 503 h 973"/>
                  <a:gd name="T26" fmla="*/ 13 w 1039"/>
                  <a:gd name="T27" fmla="*/ 348 h 973"/>
                  <a:gd name="T28" fmla="*/ 194 w 1039"/>
                  <a:gd name="T29" fmla="*/ 264 h 973"/>
                  <a:gd name="T30" fmla="*/ 211 w 1039"/>
                  <a:gd name="T31" fmla="*/ 181 h 973"/>
                  <a:gd name="T32" fmla="*/ 251 w 1039"/>
                  <a:gd name="T33" fmla="*/ 189 h 973"/>
                  <a:gd name="T34" fmla="*/ 339 w 1039"/>
                  <a:gd name="T35" fmla="*/ 97 h 973"/>
                  <a:gd name="T36" fmla="*/ 432 w 1039"/>
                  <a:gd name="T37" fmla="*/ 110 h 973"/>
                  <a:gd name="T38" fmla="*/ 498 w 1039"/>
                  <a:gd name="T39" fmla="*/ 44 h 973"/>
                  <a:gd name="T40" fmla="*/ 551 w 1039"/>
                  <a:gd name="T41" fmla="*/ 35 h 973"/>
                  <a:gd name="T42" fmla="*/ 640 w 1039"/>
                  <a:gd name="T43" fmla="*/ 150 h 973"/>
                  <a:gd name="T44" fmla="*/ 719 w 1039"/>
                  <a:gd name="T45" fmla="*/ 189 h 973"/>
                  <a:gd name="T46" fmla="*/ 728 w 1039"/>
                  <a:gd name="T47" fmla="*/ 70 h 973"/>
                  <a:gd name="T48" fmla="*/ 759 w 1039"/>
                  <a:gd name="T49" fmla="*/ 0 h 973"/>
                  <a:gd name="T50" fmla="*/ 816 w 1039"/>
                  <a:gd name="T51" fmla="*/ 97 h 973"/>
                  <a:gd name="T52" fmla="*/ 866 w 1039"/>
                  <a:gd name="T53" fmla="*/ 264 h 973"/>
                  <a:gd name="T54" fmla="*/ 967 w 1039"/>
                  <a:gd name="T55" fmla="*/ 366 h 973"/>
                  <a:gd name="T56" fmla="*/ 1025 w 1039"/>
                  <a:gd name="T57" fmla="*/ 446 h 973"/>
                  <a:gd name="T58" fmla="*/ 1038 w 1039"/>
                  <a:gd name="T59" fmla="*/ 588 h 973"/>
                  <a:gd name="T60" fmla="*/ 976 w 1039"/>
                  <a:gd name="T61" fmla="*/ 747 h 973"/>
                  <a:gd name="T62" fmla="*/ 959 w 1039"/>
                  <a:gd name="T63" fmla="*/ 893 h 973"/>
                  <a:gd name="T64" fmla="*/ 866 w 1039"/>
                  <a:gd name="T65" fmla="*/ 950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39" h="973">
                    <a:moveTo>
                      <a:pt x="866" y="950"/>
                    </a:moveTo>
                    <a:lnTo>
                      <a:pt x="838" y="954"/>
                    </a:lnTo>
                    <a:lnTo>
                      <a:pt x="816" y="972"/>
                    </a:lnTo>
                    <a:lnTo>
                      <a:pt x="790" y="937"/>
                    </a:lnTo>
                    <a:lnTo>
                      <a:pt x="697" y="893"/>
                    </a:lnTo>
                    <a:lnTo>
                      <a:pt x="679" y="826"/>
                    </a:lnTo>
                    <a:lnTo>
                      <a:pt x="649" y="804"/>
                    </a:lnTo>
                    <a:lnTo>
                      <a:pt x="573" y="804"/>
                    </a:lnTo>
                    <a:lnTo>
                      <a:pt x="573" y="751"/>
                    </a:lnTo>
                    <a:lnTo>
                      <a:pt x="547" y="738"/>
                    </a:lnTo>
                    <a:lnTo>
                      <a:pt x="543" y="694"/>
                    </a:lnTo>
                    <a:lnTo>
                      <a:pt x="485" y="685"/>
                    </a:lnTo>
                    <a:lnTo>
                      <a:pt x="432" y="672"/>
                    </a:lnTo>
                    <a:lnTo>
                      <a:pt x="384" y="685"/>
                    </a:lnTo>
                    <a:lnTo>
                      <a:pt x="384" y="694"/>
                    </a:lnTo>
                    <a:lnTo>
                      <a:pt x="273" y="729"/>
                    </a:lnTo>
                    <a:lnTo>
                      <a:pt x="273" y="747"/>
                    </a:lnTo>
                    <a:lnTo>
                      <a:pt x="176" y="747"/>
                    </a:lnTo>
                    <a:lnTo>
                      <a:pt x="123" y="778"/>
                    </a:lnTo>
                    <a:lnTo>
                      <a:pt x="66" y="747"/>
                    </a:lnTo>
                    <a:lnTo>
                      <a:pt x="61" y="738"/>
                    </a:lnTo>
                    <a:lnTo>
                      <a:pt x="61" y="672"/>
                    </a:lnTo>
                    <a:lnTo>
                      <a:pt x="44" y="614"/>
                    </a:lnTo>
                    <a:lnTo>
                      <a:pt x="22" y="561"/>
                    </a:lnTo>
                    <a:lnTo>
                      <a:pt x="35" y="521"/>
                    </a:lnTo>
                    <a:lnTo>
                      <a:pt x="13" y="503"/>
                    </a:lnTo>
                    <a:lnTo>
                      <a:pt x="0" y="410"/>
                    </a:lnTo>
                    <a:lnTo>
                      <a:pt x="13" y="348"/>
                    </a:lnTo>
                    <a:lnTo>
                      <a:pt x="70" y="300"/>
                    </a:lnTo>
                    <a:lnTo>
                      <a:pt x="194" y="264"/>
                    </a:lnTo>
                    <a:lnTo>
                      <a:pt x="225" y="225"/>
                    </a:lnTo>
                    <a:lnTo>
                      <a:pt x="211" y="181"/>
                    </a:lnTo>
                    <a:lnTo>
                      <a:pt x="242" y="167"/>
                    </a:lnTo>
                    <a:lnTo>
                      <a:pt x="251" y="189"/>
                    </a:lnTo>
                    <a:lnTo>
                      <a:pt x="264" y="154"/>
                    </a:lnTo>
                    <a:lnTo>
                      <a:pt x="339" y="97"/>
                    </a:lnTo>
                    <a:lnTo>
                      <a:pt x="384" y="123"/>
                    </a:lnTo>
                    <a:lnTo>
                      <a:pt x="432" y="110"/>
                    </a:lnTo>
                    <a:lnTo>
                      <a:pt x="450" y="57"/>
                    </a:lnTo>
                    <a:lnTo>
                      <a:pt x="498" y="44"/>
                    </a:lnTo>
                    <a:lnTo>
                      <a:pt x="485" y="8"/>
                    </a:lnTo>
                    <a:lnTo>
                      <a:pt x="551" y="35"/>
                    </a:lnTo>
                    <a:lnTo>
                      <a:pt x="609" y="22"/>
                    </a:lnTo>
                    <a:lnTo>
                      <a:pt x="640" y="150"/>
                    </a:lnTo>
                    <a:lnTo>
                      <a:pt x="679" y="189"/>
                    </a:lnTo>
                    <a:lnTo>
                      <a:pt x="719" y="189"/>
                    </a:lnTo>
                    <a:lnTo>
                      <a:pt x="737" y="110"/>
                    </a:lnTo>
                    <a:lnTo>
                      <a:pt x="728" y="70"/>
                    </a:lnTo>
                    <a:lnTo>
                      <a:pt x="737" y="8"/>
                    </a:lnTo>
                    <a:lnTo>
                      <a:pt x="759" y="0"/>
                    </a:lnTo>
                    <a:lnTo>
                      <a:pt x="790" y="79"/>
                    </a:lnTo>
                    <a:lnTo>
                      <a:pt x="816" y="97"/>
                    </a:lnTo>
                    <a:lnTo>
                      <a:pt x="834" y="167"/>
                    </a:lnTo>
                    <a:lnTo>
                      <a:pt x="866" y="264"/>
                    </a:lnTo>
                    <a:lnTo>
                      <a:pt x="910" y="291"/>
                    </a:lnTo>
                    <a:lnTo>
                      <a:pt x="967" y="366"/>
                    </a:lnTo>
                    <a:lnTo>
                      <a:pt x="976" y="401"/>
                    </a:lnTo>
                    <a:lnTo>
                      <a:pt x="1025" y="446"/>
                    </a:lnTo>
                    <a:lnTo>
                      <a:pt x="1038" y="525"/>
                    </a:lnTo>
                    <a:lnTo>
                      <a:pt x="1038" y="588"/>
                    </a:lnTo>
                    <a:lnTo>
                      <a:pt x="1025" y="685"/>
                    </a:lnTo>
                    <a:lnTo>
                      <a:pt x="976" y="747"/>
                    </a:lnTo>
                    <a:lnTo>
                      <a:pt x="959" y="826"/>
                    </a:lnTo>
                    <a:lnTo>
                      <a:pt x="959" y="893"/>
                    </a:lnTo>
                    <a:lnTo>
                      <a:pt x="910" y="906"/>
                    </a:lnTo>
                    <a:lnTo>
                      <a:pt x="866" y="950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" name="Freeform 21"/>
              <p:cNvSpPr>
                <a:spLocks noChangeArrowheads="1"/>
              </p:cNvSpPr>
              <p:nvPr/>
            </p:nvSpPr>
            <p:spPr bwMode="auto">
              <a:xfrm>
                <a:off x="3287" y="1489"/>
                <a:ext cx="18" cy="26"/>
              </a:xfrm>
              <a:custGeom>
                <a:avLst/>
                <a:gdLst>
                  <a:gd name="T0" fmla="*/ 41 w 78"/>
                  <a:gd name="T1" fmla="*/ 102 h 116"/>
                  <a:gd name="T2" fmla="*/ 14 w 78"/>
                  <a:gd name="T3" fmla="*/ 84 h 116"/>
                  <a:gd name="T4" fmla="*/ 14 w 78"/>
                  <a:gd name="T5" fmla="*/ 66 h 116"/>
                  <a:gd name="T6" fmla="*/ 14 w 78"/>
                  <a:gd name="T7" fmla="*/ 48 h 116"/>
                  <a:gd name="T8" fmla="*/ 9 w 78"/>
                  <a:gd name="T9" fmla="*/ 31 h 116"/>
                  <a:gd name="T10" fmla="*/ 0 w 78"/>
                  <a:gd name="T11" fmla="*/ 0 h 116"/>
                  <a:gd name="T12" fmla="*/ 14 w 78"/>
                  <a:gd name="T13" fmla="*/ 0 h 116"/>
                  <a:gd name="T14" fmla="*/ 41 w 78"/>
                  <a:gd name="T15" fmla="*/ 17 h 116"/>
                  <a:gd name="T16" fmla="*/ 55 w 78"/>
                  <a:gd name="T17" fmla="*/ 13 h 116"/>
                  <a:gd name="T18" fmla="*/ 59 w 78"/>
                  <a:gd name="T19" fmla="*/ 13 h 116"/>
                  <a:gd name="T20" fmla="*/ 77 w 78"/>
                  <a:gd name="T21" fmla="*/ 0 h 116"/>
                  <a:gd name="T22" fmla="*/ 77 w 78"/>
                  <a:gd name="T23" fmla="*/ 48 h 116"/>
                  <a:gd name="T24" fmla="*/ 68 w 78"/>
                  <a:gd name="T25" fmla="*/ 66 h 116"/>
                  <a:gd name="T26" fmla="*/ 59 w 78"/>
                  <a:gd name="T27" fmla="*/ 84 h 116"/>
                  <a:gd name="T28" fmla="*/ 59 w 78"/>
                  <a:gd name="T29" fmla="*/ 97 h 116"/>
                  <a:gd name="T30" fmla="*/ 55 w 78"/>
                  <a:gd name="T31" fmla="*/ 102 h 116"/>
                  <a:gd name="T32" fmla="*/ 55 w 78"/>
                  <a:gd name="T33" fmla="*/ 115 h 116"/>
                  <a:gd name="T34" fmla="*/ 41 w 78"/>
                  <a:gd name="T35" fmla="*/ 10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116">
                    <a:moveTo>
                      <a:pt x="41" y="102"/>
                    </a:moveTo>
                    <a:lnTo>
                      <a:pt x="14" y="84"/>
                    </a:lnTo>
                    <a:lnTo>
                      <a:pt x="14" y="66"/>
                    </a:lnTo>
                    <a:lnTo>
                      <a:pt x="14" y="48"/>
                    </a:lnTo>
                    <a:lnTo>
                      <a:pt x="9" y="31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41" y="17"/>
                    </a:lnTo>
                    <a:lnTo>
                      <a:pt x="55" y="13"/>
                    </a:lnTo>
                    <a:lnTo>
                      <a:pt x="59" y="13"/>
                    </a:lnTo>
                    <a:lnTo>
                      <a:pt x="77" y="0"/>
                    </a:lnTo>
                    <a:lnTo>
                      <a:pt x="77" y="48"/>
                    </a:lnTo>
                    <a:lnTo>
                      <a:pt x="68" y="66"/>
                    </a:lnTo>
                    <a:lnTo>
                      <a:pt x="59" y="84"/>
                    </a:lnTo>
                    <a:lnTo>
                      <a:pt x="59" y="97"/>
                    </a:lnTo>
                    <a:lnTo>
                      <a:pt x="55" y="102"/>
                    </a:lnTo>
                    <a:lnTo>
                      <a:pt x="55" y="115"/>
                    </a:lnTo>
                    <a:lnTo>
                      <a:pt x="41" y="102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8" name="Freeform 22"/>
              <p:cNvSpPr>
                <a:spLocks noChangeArrowheads="1"/>
              </p:cNvSpPr>
              <p:nvPr/>
            </p:nvSpPr>
            <p:spPr bwMode="auto">
              <a:xfrm>
                <a:off x="2463" y="1236"/>
                <a:ext cx="25" cy="105"/>
              </a:xfrm>
              <a:custGeom>
                <a:avLst/>
                <a:gdLst>
                  <a:gd name="T0" fmla="*/ 13 w 112"/>
                  <a:gd name="T1" fmla="*/ 163 h 464"/>
                  <a:gd name="T2" fmla="*/ 58 w 112"/>
                  <a:gd name="T3" fmla="*/ 123 h 464"/>
                  <a:gd name="T4" fmla="*/ 89 w 112"/>
                  <a:gd name="T5" fmla="*/ 0 h 464"/>
                  <a:gd name="T6" fmla="*/ 111 w 112"/>
                  <a:gd name="T7" fmla="*/ 185 h 464"/>
                  <a:gd name="T8" fmla="*/ 75 w 112"/>
                  <a:gd name="T9" fmla="*/ 415 h 464"/>
                  <a:gd name="T10" fmla="*/ 0 w 112"/>
                  <a:gd name="T11" fmla="*/ 463 h 464"/>
                  <a:gd name="T12" fmla="*/ 0 w 112"/>
                  <a:gd name="T13" fmla="*/ 353 h 464"/>
                  <a:gd name="T14" fmla="*/ 22 w 112"/>
                  <a:gd name="T15" fmla="*/ 282 h 464"/>
                  <a:gd name="T16" fmla="*/ 13 w 112"/>
                  <a:gd name="T17" fmla="*/ 163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464">
                    <a:moveTo>
                      <a:pt x="13" y="163"/>
                    </a:moveTo>
                    <a:lnTo>
                      <a:pt x="58" y="123"/>
                    </a:lnTo>
                    <a:lnTo>
                      <a:pt x="89" y="0"/>
                    </a:lnTo>
                    <a:lnTo>
                      <a:pt x="111" y="185"/>
                    </a:lnTo>
                    <a:lnTo>
                      <a:pt x="75" y="415"/>
                    </a:lnTo>
                    <a:lnTo>
                      <a:pt x="0" y="463"/>
                    </a:lnTo>
                    <a:lnTo>
                      <a:pt x="0" y="353"/>
                    </a:lnTo>
                    <a:lnTo>
                      <a:pt x="22" y="282"/>
                    </a:lnTo>
                    <a:lnTo>
                      <a:pt x="13" y="163"/>
                    </a:lnTo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119" name="Group 23"/>
          <p:cNvGrpSpPr>
            <a:grpSpLocks/>
          </p:cNvGrpSpPr>
          <p:nvPr/>
        </p:nvGrpSpPr>
        <p:grpSpPr bwMode="auto">
          <a:xfrm>
            <a:off x="755650" y="2492375"/>
            <a:ext cx="7772400" cy="1406525"/>
            <a:chOff x="457" y="2121"/>
            <a:chExt cx="4896" cy="886"/>
          </a:xfrm>
        </p:grpSpPr>
        <p:sp>
          <p:nvSpPr>
            <p:cNvPr id="4120" name="AutoShape 24"/>
            <p:cNvSpPr>
              <a:spLocks noChangeArrowheads="1"/>
            </p:cNvSpPr>
            <p:nvPr/>
          </p:nvSpPr>
          <p:spPr bwMode="auto">
            <a:xfrm>
              <a:off x="457" y="2204"/>
              <a:ext cx="4896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1" name="Text Box 25"/>
            <p:cNvSpPr txBox="1">
              <a:spLocks noChangeArrowheads="1"/>
            </p:cNvSpPr>
            <p:nvPr/>
          </p:nvSpPr>
          <p:spPr bwMode="auto">
            <a:xfrm>
              <a:off x="457" y="2121"/>
              <a:ext cx="4896" cy="88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160" tIns="46080" rIns="92160" bIns="46080" anchor="ctr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8000"/>
                </a:lnSpc>
                <a:buClr>
                  <a:srgbClr val="FFFF99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4400" b="1">
                  <a:solidFill>
                    <a:srgbClr val="FFFF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Paver la voie vers un avenir dynamique pour l'Église</a:t>
              </a:r>
            </a:p>
          </p:txBody>
        </p:sp>
      </p:grp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1990725" y="1052513"/>
            <a:ext cx="5033963" cy="1263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6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MT" panose="03060802040406070304" pitchFamily="66" charset="0"/>
              </a:rPr>
              <a:t>Églises dynamiques</a:t>
            </a:r>
          </a:p>
          <a:p>
            <a:pPr algn="ctr">
              <a:lnSpc>
                <a:spcPct val="80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internationales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755650" y="4076700"/>
            <a:ext cx="7704138" cy="2225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altLang="en-US" sz="4000" b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grâce au processus de</a:t>
            </a:r>
            <a:r>
              <a:rPr lang="fr-CA" altLang="en-US" sz="4400" b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4800" b="1" i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de disciples à croissance explosive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/>
      <p:bldP spid="41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330200"/>
            <a:ext cx="4621212" cy="771525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46800" tIns="46800" rIns="46800" bIns="46800"/>
          <a:lstStyle/>
          <a:p>
            <a:pPr defTabSz="914400"/>
            <a:r>
              <a:rPr lang="fr-CA" altLang="en-US" sz="40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Penses-y bien :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513" y="1438275"/>
            <a:ext cx="7807325" cy="4608513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CA" altLang="en-US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Après avoir reçu Christ, qui t’a accompagné pour t’aider à comprendre et à vivre la vie chrétienne ?</a:t>
            </a:r>
            <a:br>
              <a:rPr lang="fr-CA" altLang="en-US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A" altLang="en-US" sz="100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9144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CA" altLang="en-US" sz="26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 différence cela a-t-il fait dans ta croissance ?</a:t>
            </a:r>
          </a:p>
          <a:p>
            <a:pPr marL="742950" lvl="1" indent="-285750" defTabSz="9144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CA" altLang="en-US" sz="26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tu n’avais personne, comment est-ce que cela a affecté ta croissance dans la vie chrétienne ?</a:t>
            </a:r>
          </a:p>
          <a:p>
            <a:pPr marL="742950" lvl="1" indent="-285750" defTabSz="9144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CA" altLang="en-US" sz="26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As-tu eu l’occasion d’aider d’autres personnes à grandir dans leur vie chrétienne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772400" cy="1154113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t"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Le but éternel de Dieu est de</a:t>
            </a:r>
            <a:b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sauver un monde perdu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420938"/>
            <a:ext cx="7410450" cy="3692525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/>
          <a:lstStyle/>
          <a:p>
            <a:pPr marL="169863" indent="-169863" algn="ctr">
              <a:lnSpc>
                <a:spcPct val="93000"/>
              </a:lnSpc>
              <a:buFont typeface="Monotype Sorts" pitchFamily="2" charset="2"/>
              <a:buNone/>
              <a:tabLst>
                <a:tab pos="739775" algn="l"/>
                <a:tab pos="1654175" algn="l"/>
                <a:tab pos="2568575" algn="l"/>
                <a:tab pos="3482975" algn="l"/>
                <a:tab pos="4397375" algn="l"/>
                <a:tab pos="5311775" algn="l"/>
                <a:tab pos="6226175" algn="l"/>
                <a:tab pos="7140575" algn="l"/>
                <a:tab pos="8054975" algn="l"/>
                <a:tab pos="8969375" algn="l"/>
                <a:tab pos="9883775" algn="l"/>
              </a:tabLst>
            </a:pPr>
            <a:r>
              <a:rPr lang="fr-CA" altLang="en-US">
                <a:solidFill>
                  <a:srgbClr val="FFFF99"/>
                </a:solidFill>
                <a:latin typeface="Arial" panose="020B0604020202020204" pitchFamily="34" charset="0"/>
              </a:rPr>
              <a:t>« Le Fils de l'homme (Jésus) est venu chercher et sauver ce qui était perdu. » 					       Luc 19.10 </a:t>
            </a:r>
          </a:p>
          <a:p>
            <a:pPr marL="169863" indent="-169863" algn="ctr">
              <a:buFont typeface="Monotype Sorts" pitchFamily="2" charset="2"/>
              <a:buNone/>
              <a:tabLst>
                <a:tab pos="739775" algn="l"/>
                <a:tab pos="1654175" algn="l"/>
                <a:tab pos="2568575" algn="l"/>
                <a:tab pos="3482975" algn="l"/>
                <a:tab pos="4397375" algn="l"/>
                <a:tab pos="5311775" algn="l"/>
                <a:tab pos="6226175" algn="l"/>
                <a:tab pos="7140575" algn="l"/>
                <a:tab pos="8054975" algn="l"/>
                <a:tab pos="8969375" algn="l"/>
                <a:tab pos="9883775" algn="l"/>
              </a:tabLst>
            </a:pPr>
            <a:r>
              <a:rPr lang="fr-CA" altLang="en-US">
                <a:solidFill>
                  <a:srgbClr val="FF0066"/>
                </a:solidFill>
                <a:latin typeface="Arial" panose="020B0604020202020204" pitchFamily="34" charset="0"/>
              </a:rPr>
              <a:t>Jésus a dit :</a:t>
            </a:r>
          </a:p>
          <a:p>
            <a:pPr marL="169863" indent="-169863" algn="ctr">
              <a:buFont typeface="Monotype Sorts" pitchFamily="2" charset="2"/>
              <a:buNone/>
              <a:tabLst>
                <a:tab pos="739775" algn="l"/>
                <a:tab pos="1654175" algn="l"/>
                <a:tab pos="2568575" algn="l"/>
                <a:tab pos="3482975" algn="l"/>
                <a:tab pos="4397375" algn="l"/>
                <a:tab pos="5311775" algn="l"/>
                <a:tab pos="6226175" algn="l"/>
                <a:tab pos="7140575" algn="l"/>
                <a:tab pos="8054975" algn="l"/>
                <a:tab pos="8969375" algn="l"/>
                <a:tab pos="9883775" algn="l"/>
              </a:tabLst>
            </a:pPr>
            <a:r>
              <a:rPr lang="fr-CA" altLang="en-US">
                <a:solidFill>
                  <a:srgbClr val="FFFF99"/>
                </a:solidFill>
                <a:latin typeface="Arial" panose="020B0604020202020204" pitchFamily="34" charset="0"/>
              </a:rPr>
              <a:t>« Père... je t'ai glorifié sur la terre, j'ai </a:t>
            </a:r>
            <a:r>
              <a:rPr lang="fr-CA" altLang="en-US">
                <a:solidFill>
                  <a:srgbClr val="00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achevé l'oeuvre</a:t>
            </a:r>
            <a:r>
              <a:rPr lang="fr-CA" altLang="en-US">
                <a:solidFill>
                  <a:srgbClr val="FFFF99"/>
                </a:solidFill>
                <a:latin typeface="Arial" panose="020B0604020202020204" pitchFamily="34" charset="0"/>
              </a:rPr>
              <a:t> que tu m'as donnée à  faire. » 				       Jean 17.4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1"/>
          <p:cNvGrpSpPr>
            <a:grpSpLocks/>
          </p:cNvGrpSpPr>
          <p:nvPr/>
        </p:nvGrpSpPr>
        <p:grpSpPr bwMode="auto">
          <a:xfrm>
            <a:off x="2133600" y="990600"/>
            <a:ext cx="4875213" cy="4870450"/>
            <a:chOff x="1344" y="624"/>
            <a:chExt cx="3071" cy="3068"/>
          </a:xfrm>
        </p:grpSpPr>
        <p:sp>
          <p:nvSpPr>
            <p:cNvPr id="8194" name="Oval 2"/>
            <p:cNvSpPr>
              <a:spLocks noChangeArrowheads="1"/>
            </p:cNvSpPr>
            <p:nvPr/>
          </p:nvSpPr>
          <p:spPr bwMode="auto">
            <a:xfrm>
              <a:off x="1344" y="624"/>
              <a:ext cx="3072" cy="3069"/>
            </a:xfrm>
            <a:prstGeom prst="ellipse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1344" y="944"/>
              <a:ext cx="2856" cy="2279"/>
              <a:chOff x="1344" y="944"/>
              <a:chExt cx="2856" cy="2279"/>
            </a:xfrm>
          </p:grpSpPr>
          <p:sp>
            <p:nvSpPr>
              <p:cNvPr id="8196" name="Freeform 4"/>
              <p:cNvSpPr>
                <a:spLocks noChangeArrowheads="1"/>
              </p:cNvSpPr>
              <p:nvPr/>
            </p:nvSpPr>
            <p:spPr bwMode="auto">
              <a:xfrm>
                <a:off x="1747" y="1781"/>
                <a:ext cx="1" cy="46"/>
              </a:xfrm>
              <a:custGeom>
                <a:avLst/>
                <a:gdLst>
                  <a:gd name="T0" fmla="*/ 0 w 1"/>
                  <a:gd name="T1" fmla="*/ 0 h 205"/>
                  <a:gd name="T2" fmla="*/ 0 w 1"/>
                  <a:gd name="T3" fmla="*/ 204 h 205"/>
                  <a:gd name="T4" fmla="*/ 0 w 1"/>
                  <a:gd name="T5" fmla="*/ 204 h 205"/>
                  <a:gd name="T6" fmla="*/ 0 w 1"/>
                  <a:gd name="T7" fmla="*/ 75 h 205"/>
                  <a:gd name="T8" fmla="*/ 0 w 1"/>
                  <a:gd name="T9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05">
                    <a:moveTo>
                      <a:pt x="0" y="0"/>
                    </a:moveTo>
                    <a:lnTo>
                      <a:pt x="0" y="204"/>
                    </a:lnTo>
                    <a:lnTo>
                      <a:pt x="0" y="204"/>
                    </a:lnTo>
                    <a:lnTo>
                      <a:pt x="0" y="7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7" name="Freeform 5"/>
              <p:cNvSpPr>
                <a:spLocks noChangeArrowheads="1"/>
              </p:cNvSpPr>
              <p:nvPr/>
            </p:nvSpPr>
            <p:spPr bwMode="auto">
              <a:xfrm>
                <a:off x="1796" y="1844"/>
                <a:ext cx="46" cy="46"/>
              </a:xfrm>
              <a:custGeom>
                <a:avLst/>
                <a:gdLst>
                  <a:gd name="T0" fmla="*/ 0 w 205"/>
                  <a:gd name="T1" fmla="*/ 0 h 204"/>
                  <a:gd name="T2" fmla="*/ 204 w 205"/>
                  <a:gd name="T3" fmla="*/ 0 h 204"/>
                  <a:gd name="T4" fmla="*/ 204 w 205"/>
                  <a:gd name="T5" fmla="*/ 203 h 204"/>
                  <a:gd name="T6" fmla="*/ 0 w 205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04">
                    <a:moveTo>
                      <a:pt x="0" y="0"/>
                    </a:moveTo>
                    <a:lnTo>
                      <a:pt x="204" y="0"/>
                    </a:lnTo>
                    <a:lnTo>
                      <a:pt x="204" y="2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8" name="Freeform 6"/>
              <p:cNvSpPr>
                <a:spLocks noChangeArrowheads="1"/>
              </p:cNvSpPr>
              <p:nvPr/>
            </p:nvSpPr>
            <p:spPr bwMode="auto">
              <a:xfrm>
                <a:off x="1962" y="1758"/>
                <a:ext cx="103" cy="98"/>
              </a:xfrm>
              <a:custGeom>
                <a:avLst/>
                <a:gdLst>
                  <a:gd name="T0" fmla="*/ 455 w 456"/>
                  <a:gd name="T1" fmla="*/ 0 h 431"/>
                  <a:gd name="T2" fmla="*/ 278 w 456"/>
                  <a:gd name="T3" fmla="*/ 0 h 431"/>
                  <a:gd name="T4" fmla="*/ 178 w 456"/>
                  <a:gd name="T5" fmla="*/ 112 h 431"/>
                  <a:gd name="T6" fmla="*/ 112 w 456"/>
                  <a:gd name="T7" fmla="*/ 112 h 431"/>
                  <a:gd name="T8" fmla="*/ 63 w 456"/>
                  <a:gd name="T9" fmla="*/ 163 h 431"/>
                  <a:gd name="T10" fmla="*/ 0 w 456"/>
                  <a:gd name="T11" fmla="*/ 163 h 431"/>
                  <a:gd name="T12" fmla="*/ 0 w 456"/>
                  <a:gd name="T13" fmla="*/ 315 h 431"/>
                  <a:gd name="T14" fmla="*/ 100 w 456"/>
                  <a:gd name="T15" fmla="*/ 430 h 431"/>
                  <a:gd name="T16" fmla="*/ 367 w 456"/>
                  <a:gd name="T17" fmla="*/ 430 h 431"/>
                  <a:gd name="T18" fmla="*/ 455 w 456"/>
                  <a:gd name="T19" fmla="*/ 315 h 431"/>
                  <a:gd name="T20" fmla="*/ 455 w 456"/>
                  <a:gd name="T21" fmla="*/ 0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6" h="431">
                    <a:moveTo>
                      <a:pt x="455" y="0"/>
                    </a:moveTo>
                    <a:lnTo>
                      <a:pt x="278" y="0"/>
                    </a:lnTo>
                    <a:lnTo>
                      <a:pt x="178" y="112"/>
                    </a:lnTo>
                    <a:lnTo>
                      <a:pt x="112" y="112"/>
                    </a:lnTo>
                    <a:lnTo>
                      <a:pt x="63" y="163"/>
                    </a:lnTo>
                    <a:lnTo>
                      <a:pt x="0" y="163"/>
                    </a:lnTo>
                    <a:lnTo>
                      <a:pt x="0" y="315"/>
                    </a:lnTo>
                    <a:lnTo>
                      <a:pt x="100" y="430"/>
                    </a:lnTo>
                    <a:lnTo>
                      <a:pt x="367" y="430"/>
                    </a:lnTo>
                    <a:lnTo>
                      <a:pt x="455" y="315"/>
                    </a:lnTo>
                    <a:lnTo>
                      <a:pt x="455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9" name="Freeform 7"/>
              <p:cNvSpPr>
                <a:spLocks noChangeArrowheads="1"/>
              </p:cNvSpPr>
              <p:nvPr/>
            </p:nvSpPr>
            <p:spPr bwMode="auto">
              <a:xfrm>
                <a:off x="1344" y="1838"/>
                <a:ext cx="925" cy="1206"/>
              </a:xfrm>
              <a:custGeom>
                <a:avLst/>
                <a:gdLst>
                  <a:gd name="T0" fmla="*/ 959 w 4077"/>
                  <a:gd name="T1" fmla="*/ 0 h 5318"/>
                  <a:gd name="T2" fmla="*/ 896 w 4077"/>
                  <a:gd name="T3" fmla="*/ 138 h 5318"/>
                  <a:gd name="T4" fmla="*/ 567 w 4077"/>
                  <a:gd name="T5" fmla="*/ 415 h 5318"/>
                  <a:gd name="T6" fmla="*/ 504 w 4077"/>
                  <a:gd name="T7" fmla="*/ 667 h 5318"/>
                  <a:gd name="T8" fmla="*/ 263 w 4077"/>
                  <a:gd name="T9" fmla="*/ 859 h 5318"/>
                  <a:gd name="T10" fmla="*/ 100 w 4077"/>
                  <a:gd name="T11" fmla="*/ 1212 h 5318"/>
                  <a:gd name="T12" fmla="*/ 100 w 4077"/>
                  <a:gd name="T13" fmla="*/ 1440 h 5318"/>
                  <a:gd name="T14" fmla="*/ 0 w 4077"/>
                  <a:gd name="T15" fmla="*/ 1818 h 5318"/>
                  <a:gd name="T16" fmla="*/ 137 w 4077"/>
                  <a:gd name="T17" fmla="*/ 1981 h 5318"/>
                  <a:gd name="T18" fmla="*/ 504 w 4077"/>
                  <a:gd name="T19" fmla="*/ 2462 h 5318"/>
                  <a:gd name="T20" fmla="*/ 604 w 4077"/>
                  <a:gd name="T21" fmla="*/ 2399 h 5318"/>
                  <a:gd name="T22" fmla="*/ 1248 w 4077"/>
                  <a:gd name="T23" fmla="*/ 2399 h 5318"/>
                  <a:gd name="T24" fmla="*/ 1551 w 4077"/>
                  <a:gd name="T25" fmla="*/ 2513 h 5318"/>
                  <a:gd name="T26" fmla="*/ 1526 w 4077"/>
                  <a:gd name="T27" fmla="*/ 2891 h 5318"/>
                  <a:gd name="T28" fmla="*/ 1740 w 4077"/>
                  <a:gd name="T29" fmla="*/ 3384 h 5318"/>
                  <a:gd name="T30" fmla="*/ 1729 w 4077"/>
                  <a:gd name="T31" fmla="*/ 3524 h 5318"/>
                  <a:gd name="T32" fmla="*/ 1818 w 4077"/>
                  <a:gd name="T33" fmla="*/ 3673 h 5318"/>
                  <a:gd name="T34" fmla="*/ 1677 w 4077"/>
                  <a:gd name="T35" fmla="*/ 4028 h 5318"/>
                  <a:gd name="T36" fmla="*/ 1841 w 4077"/>
                  <a:gd name="T37" fmla="*/ 4469 h 5318"/>
                  <a:gd name="T38" fmla="*/ 1929 w 4077"/>
                  <a:gd name="T39" fmla="*/ 4824 h 5318"/>
                  <a:gd name="T40" fmla="*/ 2044 w 4077"/>
                  <a:gd name="T41" fmla="*/ 5039 h 5318"/>
                  <a:gd name="T42" fmla="*/ 2158 w 4077"/>
                  <a:gd name="T43" fmla="*/ 5317 h 5318"/>
                  <a:gd name="T44" fmla="*/ 2373 w 4077"/>
                  <a:gd name="T45" fmla="*/ 5280 h 5318"/>
                  <a:gd name="T46" fmla="*/ 2725 w 4077"/>
                  <a:gd name="T47" fmla="*/ 5076 h 5318"/>
                  <a:gd name="T48" fmla="*/ 2891 w 4077"/>
                  <a:gd name="T49" fmla="*/ 4824 h 5318"/>
                  <a:gd name="T50" fmla="*/ 2877 w 4077"/>
                  <a:gd name="T51" fmla="*/ 4661 h 5318"/>
                  <a:gd name="T52" fmla="*/ 3092 w 4077"/>
                  <a:gd name="T53" fmla="*/ 4535 h 5318"/>
                  <a:gd name="T54" fmla="*/ 3054 w 4077"/>
                  <a:gd name="T55" fmla="*/ 4295 h 5318"/>
                  <a:gd name="T56" fmla="*/ 3369 w 4077"/>
                  <a:gd name="T57" fmla="*/ 3914 h 5318"/>
                  <a:gd name="T58" fmla="*/ 3421 w 4077"/>
                  <a:gd name="T59" fmla="*/ 3599 h 5318"/>
                  <a:gd name="T60" fmla="*/ 3332 w 4077"/>
                  <a:gd name="T61" fmla="*/ 3499 h 5318"/>
                  <a:gd name="T62" fmla="*/ 3369 w 4077"/>
                  <a:gd name="T63" fmla="*/ 3373 h 5318"/>
                  <a:gd name="T64" fmla="*/ 3295 w 4077"/>
                  <a:gd name="T65" fmla="*/ 3258 h 5318"/>
                  <a:gd name="T66" fmla="*/ 3532 w 4077"/>
                  <a:gd name="T67" fmla="*/ 2954 h 5318"/>
                  <a:gd name="T68" fmla="*/ 3532 w 4077"/>
                  <a:gd name="T69" fmla="*/ 2803 h 5318"/>
                  <a:gd name="T70" fmla="*/ 3862 w 4077"/>
                  <a:gd name="T71" fmla="*/ 2551 h 5318"/>
                  <a:gd name="T72" fmla="*/ 4076 w 4077"/>
                  <a:gd name="T73" fmla="*/ 1869 h 5318"/>
                  <a:gd name="T74" fmla="*/ 3773 w 4077"/>
                  <a:gd name="T75" fmla="*/ 2044 h 5318"/>
                  <a:gd name="T76" fmla="*/ 3509 w 4077"/>
                  <a:gd name="T77" fmla="*/ 1969 h 5318"/>
                  <a:gd name="T78" fmla="*/ 3547 w 4077"/>
                  <a:gd name="T79" fmla="*/ 1803 h 5318"/>
                  <a:gd name="T80" fmla="*/ 3280 w 4077"/>
                  <a:gd name="T81" fmla="*/ 1629 h 5318"/>
                  <a:gd name="T82" fmla="*/ 3155 w 4077"/>
                  <a:gd name="T83" fmla="*/ 1186 h 5318"/>
                  <a:gd name="T84" fmla="*/ 2903 w 4077"/>
                  <a:gd name="T85" fmla="*/ 834 h 5318"/>
                  <a:gd name="T86" fmla="*/ 2903 w 4077"/>
                  <a:gd name="T87" fmla="*/ 593 h 5318"/>
                  <a:gd name="T88" fmla="*/ 2762 w 4077"/>
                  <a:gd name="T89" fmla="*/ 579 h 5318"/>
                  <a:gd name="T90" fmla="*/ 2676 w 4077"/>
                  <a:gd name="T91" fmla="*/ 619 h 5318"/>
                  <a:gd name="T92" fmla="*/ 2296 w 4077"/>
                  <a:gd name="T93" fmla="*/ 478 h 5318"/>
                  <a:gd name="T94" fmla="*/ 2196 w 4077"/>
                  <a:gd name="T95" fmla="*/ 579 h 5318"/>
                  <a:gd name="T96" fmla="*/ 2107 w 4077"/>
                  <a:gd name="T97" fmla="*/ 708 h 5318"/>
                  <a:gd name="T98" fmla="*/ 1904 w 4077"/>
                  <a:gd name="T99" fmla="*/ 478 h 5318"/>
                  <a:gd name="T100" fmla="*/ 1703 w 4077"/>
                  <a:gd name="T101" fmla="*/ 415 h 5318"/>
                  <a:gd name="T102" fmla="*/ 1692 w 4077"/>
                  <a:gd name="T103" fmla="*/ 126 h 5318"/>
                  <a:gd name="T104" fmla="*/ 1400 w 4077"/>
                  <a:gd name="T105" fmla="*/ 175 h 5318"/>
                  <a:gd name="T106" fmla="*/ 1211 w 4077"/>
                  <a:gd name="T107" fmla="*/ 112 h 5318"/>
                  <a:gd name="T108" fmla="*/ 959 w 4077"/>
                  <a:gd name="T109" fmla="*/ 0 h 5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077" h="5318">
                    <a:moveTo>
                      <a:pt x="959" y="0"/>
                    </a:moveTo>
                    <a:lnTo>
                      <a:pt x="896" y="138"/>
                    </a:lnTo>
                    <a:lnTo>
                      <a:pt x="567" y="415"/>
                    </a:lnTo>
                    <a:lnTo>
                      <a:pt x="504" y="667"/>
                    </a:lnTo>
                    <a:lnTo>
                      <a:pt x="263" y="859"/>
                    </a:lnTo>
                    <a:lnTo>
                      <a:pt x="100" y="1212"/>
                    </a:lnTo>
                    <a:lnTo>
                      <a:pt x="100" y="1440"/>
                    </a:lnTo>
                    <a:lnTo>
                      <a:pt x="0" y="1818"/>
                    </a:lnTo>
                    <a:lnTo>
                      <a:pt x="137" y="1981"/>
                    </a:lnTo>
                    <a:lnTo>
                      <a:pt x="504" y="2462"/>
                    </a:lnTo>
                    <a:lnTo>
                      <a:pt x="604" y="2399"/>
                    </a:lnTo>
                    <a:lnTo>
                      <a:pt x="1248" y="2399"/>
                    </a:lnTo>
                    <a:lnTo>
                      <a:pt x="1551" y="2513"/>
                    </a:lnTo>
                    <a:lnTo>
                      <a:pt x="1526" y="2891"/>
                    </a:lnTo>
                    <a:lnTo>
                      <a:pt x="1740" y="3384"/>
                    </a:lnTo>
                    <a:lnTo>
                      <a:pt x="1729" y="3524"/>
                    </a:lnTo>
                    <a:lnTo>
                      <a:pt x="1818" y="3673"/>
                    </a:lnTo>
                    <a:lnTo>
                      <a:pt x="1677" y="4028"/>
                    </a:lnTo>
                    <a:lnTo>
                      <a:pt x="1841" y="4469"/>
                    </a:lnTo>
                    <a:lnTo>
                      <a:pt x="1929" y="4824"/>
                    </a:lnTo>
                    <a:lnTo>
                      <a:pt x="2044" y="5039"/>
                    </a:lnTo>
                    <a:lnTo>
                      <a:pt x="2158" y="5317"/>
                    </a:lnTo>
                    <a:lnTo>
                      <a:pt x="2373" y="5280"/>
                    </a:lnTo>
                    <a:lnTo>
                      <a:pt x="2725" y="5076"/>
                    </a:lnTo>
                    <a:lnTo>
                      <a:pt x="2891" y="4824"/>
                    </a:lnTo>
                    <a:lnTo>
                      <a:pt x="2877" y="4661"/>
                    </a:lnTo>
                    <a:lnTo>
                      <a:pt x="3092" y="4535"/>
                    </a:lnTo>
                    <a:lnTo>
                      <a:pt x="3054" y="4295"/>
                    </a:lnTo>
                    <a:lnTo>
                      <a:pt x="3369" y="3914"/>
                    </a:lnTo>
                    <a:lnTo>
                      <a:pt x="3421" y="3599"/>
                    </a:lnTo>
                    <a:lnTo>
                      <a:pt x="3332" y="3499"/>
                    </a:lnTo>
                    <a:lnTo>
                      <a:pt x="3369" y="3373"/>
                    </a:lnTo>
                    <a:lnTo>
                      <a:pt x="3295" y="3258"/>
                    </a:lnTo>
                    <a:lnTo>
                      <a:pt x="3532" y="2954"/>
                    </a:lnTo>
                    <a:lnTo>
                      <a:pt x="3532" y="2803"/>
                    </a:lnTo>
                    <a:lnTo>
                      <a:pt x="3862" y="2551"/>
                    </a:lnTo>
                    <a:lnTo>
                      <a:pt x="4076" y="1869"/>
                    </a:lnTo>
                    <a:lnTo>
                      <a:pt x="3773" y="2044"/>
                    </a:lnTo>
                    <a:lnTo>
                      <a:pt x="3509" y="1969"/>
                    </a:lnTo>
                    <a:lnTo>
                      <a:pt x="3547" y="1803"/>
                    </a:lnTo>
                    <a:lnTo>
                      <a:pt x="3280" y="1629"/>
                    </a:lnTo>
                    <a:lnTo>
                      <a:pt x="3155" y="1186"/>
                    </a:lnTo>
                    <a:lnTo>
                      <a:pt x="2903" y="834"/>
                    </a:lnTo>
                    <a:lnTo>
                      <a:pt x="2903" y="593"/>
                    </a:lnTo>
                    <a:lnTo>
                      <a:pt x="2762" y="579"/>
                    </a:lnTo>
                    <a:lnTo>
                      <a:pt x="2676" y="619"/>
                    </a:lnTo>
                    <a:lnTo>
                      <a:pt x="2296" y="478"/>
                    </a:lnTo>
                    <a:lnTo>
                      <a:pt x="2196" y="579"/>
                    </a:lnTo>
                    <a:lnTo>
                      <a:pt x="2107" y="708"/>
                    </a:lnTo>
                    <a:lnTo>
                      <a:pt x="1904" y="478"/>
                    </a:lnTo>
                    <a:lnTo>
                      <a:pt x="1703" y="415"/>
                    </a:lnTo>
                    <a:lnTo>
                      <a:pt x="1692" y="126"/>
                    </a:lnTo>
                    <a:lnTo>
                      <a:pt x="1400" y="175"/>
                    </a:lnTo>
                    <a:lnTo>
                      <a:pt x="1211" y="112"/>
                    </a:lnTo>
                    <a:lnTo>
                      <a:pt x="959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0" name="Freeform 8"/>
              <p:cNvSpPr>
                <a:spLocks noChangeArrowheads="1"/>
              </p:cNvSpPr>
              <p:nvPr/>
            </p:nvSpPr>
            <p:spPr bwMode="auto">
              <a:xfrm>
                <a:off x="3482" y="2138"/>
                <a:ext cx="46" cy="58"/>
              </a:xfrm>
              <a:custGeom>
                <a:avLst/>
                <a:gdLst>
                  <a:gd name="T0" fmla="*/ 89 w 204"/>
                  <a:gd name="T1" fmla="*/ 0 h 255"/>
                  <a:gd name="T2" fmla="*/ 115 w 204"/>
                  <a:gd name="T3" fmla="*/ 63 h 255"/>
                  <a:gd name="T4" fmla="*/ 89 w 204"/>
                  <a:gd name="T5" fmla="*/ 125 h 255"/>
                  <a:gd name="T6" fmla="*/ 89 w 204"/>
                  <a:gd name="T7" fmla="*/ 177 h 255"/>
                  <a:gd name="T8" fmla="*/ 203 w 204"/>
                  <a:gd name="T9" fmla="*/ 217 h 255"/>
                  <a:gd name="T10" fmla="*/ 203 w 204"/>
                  <a:gd name="T11" fmla="*/ 254 h 255"/>
                  <a:gd name="T12" fmla="*/ 115 w 204"/>
                  <a:gd name="T13" fmla="*/ 217 h 255"/>
                  <a:gd name="T14" fmla="*/ 37 w 204"/>
                  <a:gd name="T15" fmla="*/ 254 h 255"/>
                  <a:gd name="T16" fmla="*/ 0 w 204"/>
                  <a:gd name="T17" fmla="*/ 217 h 255"/>
                  <a:gd name="T18" fmla="*/ 37 w 204"/>
                  <a:gd name="T19" fmla="*/ 177 h 255"/>
                  <a:gd name="T20" fmla="*/ 0 w 204"/>
                  <a:gd name="T21" fmla="*/ 125 h 255"/>
                  <a:gd name="T22" fmla="*/ 37 w 204"/>
                  <a:gd name="T23" fmla="*/ 23 h 255"/>
                  <a:gd name="T24" fmla="*/ 89 w 204"/>
                  <a:gd name="T2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255">
                    <a:moveTo>
                      <a:pt x="89" y="0"/>
                    </a:moveTo>
                    <a:lnTo>
                      <a:pt x="115" y="63"/>
                    </a:lnTo>
                    <a:lnTo>
                      <a:pt x="89" y="125"/>
                    </a:lnTo>
                    <a:lnTo>
                      <a:pt x="89" y="177"/>
                    </a:lnTo>
                    <a:lnTo>
                      <a:pt x="203" y="217"/>
                    </a:lnTo>
                    <a:lnTo>
                      <a:pt x="203" y="254"/>
                    </a:lnTo>
                    <a:lnTo>
                      <a:pt x="115" y="217"/>
                    </a:lnTo>
                    <a:lnTo>
                      <a:pt x="37" y="254"/>
                    </a:lnTo>
                    <a:lnTo>
                      <a:pt x="0" y="217"/>
                    </a:lnTo>
                    <a:lnTo>
                      <a:pt x="37" y="177"/>
                    </a:lnTo>
                    <a:lnTo>
                      <a:pt x="0" y="125"/>
                    </a:lnTo>
                    <a:lnTo>
                      <a:pt x="37" y="23"/>
                    </a:lnTo>
                    <a:lnTo>
                      <a:pt x="89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1" name="Freeform 9"/>
              <p:cNvSpPr>
                <a:spLocks noChangeArrowheads="1"/>
              </p:cNvSpPr>
              <p:nvPr/>
            </p:nvSpPr>
            <p:spPr bwMode="auto">
              <a:xfrm>
                <a:off x="3308" y="2390"/>
                <a:ext cx="138" cy="198"/>
              </a:xfrm>
              <a:custGeom>
                <a:avLst/>
                <a:gdLst>
                  <a:gd name="T0" fmla="*/ 0 w 608"/>
                  <a:gd name="T1" fmla="*/ 430 h 875"/>
                  <a:gd name="T2" fmla="*/ 215 w 608"/>
                  <a:gd name="T3" fmla="*/ 430 h 875"/>
                  <a:gd name="T4" fmla="*/ 467 w 608"/>
                  <a:gd name="T5" fmla="*/ 0 h 875"/>
                  <a:gd name="T6" fmla="*/ 607 w 608"/>
                  <a:gd name="T7" fmla="*/ 252 h 875"/>
                  <a:gd name="T8" fmla="*/ 493 w 608"/>
                  <a:gd name="T9" fmla="*/ 874 h 875"/>
                  <a:gd name="T10" fmla="*/ 37 w 608"/>
                  <a:gd name="T11" fmla="*/ 722 h 875"/>
                  <a:gd name="T12" fmla="*/ 0 w 608"/>
                  <a:gd name="T13" fmla="*/ 43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875">
                    <a:moveTo>
                      <a:pt x="0" y="430"/>
                    </a:moveTo>
                    <a:lnTo>
                      <a:pt x="215" y="430"/>
                    </a:lnTo>
                    <a:lnTo>
                      <a:pt x="467" y="0"/>
                    </a:lnTo>
                    <a:lnTo>
                      <a:pt x="607" y="252"/>
                    </a:lnTo>
                    <a:lnTo>
                      <a:pt x="493" y="874"/>
                    </a:lnTo>
                    <a:lnTo>
                      <a:pt x="37" y="722"/>
                    </a:lnTo>
                    <a:lnTo>
                      <a:pt x="0" y="43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2" name="Freeform 10"/>
              <p:cNvSpPr>
                <a:spLocks noChangeArrowheads="1"/>
              </p:cNvSpPr>
              <p:nvPr/>
            </p:nvSpPr>
            <p:spPr bwMode="auto">
              <a:xfrm>
                <a:off x="3585" y="2468"/>
                <a:ext cx="239" cy="190"/>
              </a:xfrm>
              <a:custGeom>
                <a:avLst/>
                <a:gdLst>
                  <a:gd name="T0" fmla="*/ 63 w 1052"/>
                  <a:gd name="T1" fmla="*/ 189 h 837"/>
                  <a:gd name="T2" fmla="*/ 0 w 1052"/>
                  <a:gd name="T3" fmla="*/ 0 h 837"/>
                  <a:gd name="T4" fmla="*/ 341 w 1052"/>
                  <a:gd name="T5" fmla="*/ 74 h 837"/>
                  <a:gd name="T6" fmla="*/ 848 w 1052"/>
                  <a:gd name="T7" fmla="*/ 278 h 837"/>
                  <a:gd name="T8" fmla="*/ 848 w 1052"/>
                  <a:gd name="T9" fmla="*/ 429 h 837"/>
                  <a:gd name="T10" fmla="*/ 1051 w 1052"/>
                  <a:gd name="T11" fmla="*/ 836 h 837"/>
                  <a:gd name="T12" fmla="*/ 659 w 1052"/>
                  <a:gd name="T13" fmla="*/ 455 h 837"/>
                  <a:gd name="T14" fmla="*/ 393 w 1052"/>
                  <a:gd name="T15" fmla="*/ 481 h 837"/>
                  <a:gd name="T16" fmla="*/ 63 w 1052"/>
                  <a:gd name="T17" fmla="*/ 189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2" h="837">
                    <a:moveTo>
                      <a:pt x="63" y="189"/>
                    </a:moveTo>
                    <a:lnTo>
                      <a:pt x="0" y="0"/>
                    </a:lnTo>
                    <a:lnTo>
                      <a:pt x="341" y="74"/>
                    </a:lnTo>
                    <a:lnTo>
                      <a:pt x="848" y="278"/>
                    </a:lnTo>
                    <a:lnTo>
                      <a:pt x="848" y="429"/>
                    </a:lnTo>
                    <a:lnTo>
                      <a:pt x="1051" y="836"/>
                    </a:lnTo>
                    <a:lnTo>
                      <a:pt x="659" y="455"/>
                    </a:lnTo>
                    <a:lnTo>
                      <a:pt x="393" y="481"/>
                    </a:lnTo>
                    <a:lnTo>
                      <a:pt x="63" y="189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3" name="Freeform 11"/>
              <p:cNvSpPr>
                <a:spLocks noChangeArrowheads="1"/>
              </p:cNvSpPr>
              <p:nvPr/>
            </p:nvSpPr>
            <p:spPr bwMode="auto">
              <a:xfrm>
                <a:off x="4041" y="2860"/>
                <a:ext cx="161" cy="206"/>
              </a:xfrm>
              <a:custGeom>
                <a:avLst/>
                <a:gdLst>
                  <a:gd name="T0" fmla="*/ 429 w 708"/>
                  <a:gd name="T1" fmla="*/ 0 h 909"/>
                  <a:gd name="T2" fmla="*/ 707 w 708"/>
                  <a:gd name="T3" fmla="*/ 264 h 909"/>
                  <a:gd name="T4" fmla="*/ 137 w 708"/>
                  <a:gd name="T5" fmla="*/ 908 h 909"/>
                  <a:gd name="T6" fmla="*/ 0 w 708"/>
                  <a:gd name="T7" fmla="*/ 756 h 909"/>
                  <a:gd name="T8" fmla="*/ 404 w 708"/>
                  <a:gd name="T9" fmla="*/ 353 h 909"/>
                  <a:gd name="T10" fmla="*/ 429 w 708"/>
                  <a:gd name="T11" fmla="*/ 0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8" h="909">
                    <a:moveTo>
                      <a:pt x="429" y="0"/>
                    </a:moveTo>
                    <a:lnTo>
                      <a:pt x="707" y="264"/>
                    </a:lnTo>
                    <a:lnTo>
                      <a:pt x="137" y="908"/>
                    </a:lnTo>
                    <a:lnTo>
                      <a:pt x="0" y="756"/>
                    </a:lnTo>
                    <a:lnTo>
                      <a:pt x="404" y="353"/>
                    </a:lnTo>
                    <a:lnTo>
                      <a:pt x="429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4" name="Freeform 12"/>
              <p:cNvSpPr>
                <a:spLocks noChangeArrowheads="1"/>
              </p:cNvSpPr>
              <p:nvPr/>
            </p:nvSpPr>
            <p:spPr bwMode="auto">
              <a:xfrm>
                <a:off x="1630" y="1449"/>
                <a:ext cx="80" cy="135"/>
              </a:xfrm>
              <a:custGeom>
                <a:avLst/>
                <a:gdLst>
                  <a:gd name="T0" fmla="*/ 352 w 353"/>
                  <a:gd name="T1" fmla="*/ 455 h 594"/>
                  <a:gd name="T2" fmla="*/ 252 w 353"/>
                  <a:gd name="T3" fmla="*/ 389 h 594"/>
                  <a:gd name="T4" fmla="*/ 252 w 353"/>
                  <a:gd name="T5" fmla="*/ 126 h 594"/>
                  <a:gd name="T6" fmla="*/ 301 w 353"/>
                  <a:gd name="T7" fmla="*/ 63 h 594"/>
                  <a:gd name="T8" fmla="*/ 215 w 353"/>
                  <a:gd name="T9" fmla="*/ 63 h 594"/>
                  <a:gd name="T10" fmla="*/ 264 w 353"/>
                  <a:gd name="T11" fmla="*/ 0 h 594"/>
                  <a:gd name="T12" fmla="*/ 201 w 353"/>
                  <a:gd name="T13" fmla="*/ 0 h 594"/>
                  <a:gd name="T14" fmla="*/ 126 w 353"/>
                  <a:gd name="T15" fmla="*/ 74 h 594"/>
                  <a:gd name="T16" fmla="*/ 126 w 353"/>
                  <a:gd name="T17" fmla="*/ 238 h 594"/>
                  <a:gd name="T18" fmla="*/ 164 w 353"/>
                  <a:gd name="T19" fmla="*/ 278 h 594"/>
                  <a:gd name="T20" fmla="*/ 164 w 353"/>
                  <a:gd name="T21" fmla="*/ 352 h 594"/>
                  <a:gd name="T22" fmla="*/ 138 w 353"/>
                  <a:gd name="T23" fmla="*/ 352 h 594"/>
                  <a:gd name="T24" fmla="*/ 75 w 353"/>
                  <a:gd name="T25" fmla="*/ 415 h 594"/>
                  <a:gd name="T26" fmla="*/ 75 w 353"/>
                  <a:gd name="T27" fmla="*/ 478 h 594"/>
                  <a:gd name="T28" fmla="*/ 0 w 353"/>
                  <a:gd name="T29" fmla="*/ 593 h 594"/>
                  <a:gd name="T30" fmla="*/ 264 w 353"/>
                  <a:gd name="T31" fmla="*/ 593 h 594"/>
                  <a:gd name="T32" fmla="*/ 352 w 353"/>
                  <a:gd name="T33" fmla="*/ 455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3" h="594">
                    <a:moveTo>
                      <a:pt x="352" y="455"/>
                    </a:moveTo>
                    <a:lnTo>
                      <a:pt x="252" y="389"/>
                    </a:lnTo>
                    <a:lnTo>
                      <a:pt x="252" y="126"/>
                    </a:lnTo>
                    <a:lnTo>
                      <a:pt x="301" y="63"/>
                    </a:lnTo>
                    <a:lnTo>
                      <a:pt x="215" y="63"/>
                    </a:lnTo>
                    <a:lnTo>
                      <a:pt x="264" y="0"/>
                    </a:lnTo>
                    <a:lnTo>
                      <a:pt x="201" y="0"/>
                    </a:lnTo>
                    <a:lnTo>
                      <a:pt x="126" y="74"/>
                    </a:lnTo>
                    <a:lnTo>
                      <a:pt x="126" y="238"/>
                    </a:lnTo>
                    <a:lnTo>
                      <a:pt x="164" y="278"/>
                    </a:lnTo>
                    <a:lnTo>
                      <a:pt x="164" y="352"/>
                    </a:lnTo>
                    <a:lnTo>
                      <a:pt x="138" y="352"/>
                    </a:lnTo>
                    <a:lnTo>
                      <a:pt x="75" y="415"/>
                    </a:lnTo>
                    <a:lnTo>
                      <a:pt x="75" y="478"/>
                    </a:lnTo>
                    <a:lnTo>
                      <a:pt x="0" y="593"/>
                    </a:lnTo>
                    <a:lnTo>
                      <a:pt x="264" y="593"/>
                    </a:lnTo>
                    <a:lnTo>
                      <a:pt x="352" y="455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5" name="Freeform 13"/>
              <p:cNvSpPr>
                <a:spLocks noChangeArrowheads="1"/>
              </p:cNvSpPr>
              <p:nvPr/>
            </p:nvSpPr>
            <p:spPr bwMode="auto">
              <a:xfrm>
                <a:off x="1604" y="1494"/>
                <a:ext cx="46" cy="46"/>
              </a:xfrm>
              <a:custGeom>
                <a:avLst/>
                <a:gdLst>
                  <a:gd name="T0" fmla="*/ 166 w 204"/>
                  <a:gd name="T1" fmla="*/ 63 h 205"/>
                  <a:gd name="T2" fmla="*/ 203 w 204"/>
                  <a:gd name="T3" fmla="*/ 63 h 205"/>
                  <a:gd name="T4" fmla="*/ 203 w 204"/>
                  <a:gd name="T5" fmla="*/ 0 h 205"/>
                  <a:gd name="T6" fmla="*/ 126 w 204"/>
                  <a:gd name="T7" fmla="*/ 0 h 205"/>
                  <a:gd name="T8" fmla="*/ 0 w 204"/>
                  <a:gd name="T9" fmla="*/ 126 h 205"/>
                  <a:gd name="T10" fmla="*/ 0 w 204"/>
                  <a:gd name="T11" fmla="*/ 204 h 205"/>
                  <a:gd name="T12" fmla="*/ 114 w 204"/>
                  <a:gd name="T13" fmla="*/ 204 h 205"/>
                  <a:gd name="T14" fmla="*/ 166 w 204"/>
                  <a:gd name="T15" fmla="*/ 141 h 205"/>
                  <a:gd name="T16" fmla="*/ 166 w 204"/>
                  <a:gd name="T17" fmla="*/ 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" h="205">
                    <a:moveTo>
                      <a:pt x="166" y="63"/>
                    </a:moveTo>
                    <a:lnTo>
                      <a:pt x="203" y="63"/>
                    </a:lnTo>
                    <a:lnTo>
                      <a:pt x="203" y="0"/>
                    </a:lnTo>
                    <a:lnTo>
                      <a:pt x="126" y="0"/>
                    </a:lnTo>
                    <a:lnTo>
                      <a:pt x="0" y="126"/>
                    </a:lnTo>
                    <a:lnTo>
                      <a:pt x="0" y="204"/>
                    </a:lnTo>
                    <a:lnTo>
                      <a:pt x="114" y="204"/>
                    </a:lnTo>
                    <a:lnTo>
                      <a:pt x="166" y="141"/>
                    </a:lnTo>
                    <a:lnTo>
                      <a:pt x="166" y="63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6" name="Freeform 14"/>
              <p:cNvSpPr>
                <a:spLocks noChangeArrowheads="1"/>
              </p:cNvSpPr>
              <p:nvPr/>
            </p:nvSpPr>
            <p:spPr bwMode="auto">
              <a:xfrm>
                <a:off x="1541" y="1414"/>
                <a:ext cx="524" cy="441"/>
              </a:xfrm>
              <a:custGeom>
                <a:avLst/>
                <a:gdLst>
                  <a:gd name="T0" fmla="*/ 1514 w 2311"/>
                  <a:gd name="T1" fmla="*/ 126 h 1946"/>
                  <a:gd name="T2" fmla="*/ 1818 w 2311"/>
                  <a:gd name="T3" fmla="*/ 175 h 1946"/>
                  <a:gd name="T4" fmla="*/ 1629 w 2311"/>
                  <a:gd name="T5" fmla="*/ 252 h 1946"/>
                  <a:gd name="T6" fmla="*/ 1552 w 2311"/>
                  <a:gd name="T7" fmla="*/ 364 h 1946"/>
                  <a:gd name="T8" fmla="*/ 1440 w 2311"/>
                  <a:gd name="T9" fmla="*/ 630 h 1946"/>
                  <a:gd name="T10" fmla="*/ 1263 w 2311"/>
                  <a:gd name="T11" fmla="*/ 645 h 1946"/>
                  <a:gd name="T12" fmla="*/ 1111 w 2311"/>
                  <a:gd name="T13" fmla="*/ 619 h 1946"/>
                  <a:gd name="T14" fmla="*/ 1185 w 2311"/>
                  <a:gd name="T15" fmla="*/ 493 h 1946"/>
                  <a:gd name="T16" fmla="*/ 1111 w 2311"/>
                  <a:gd name="T17" fmla="*/ 327 h 1946"/>
                  <a:gd name="T18" fmla="*/ 1022 w 2311"/>
                  <a:gd name="T19" fmla="*/ 619 h 1946"/>
                  <a:gd name="T20" fmla="*/ 782 w 2311"/>
                  <a:gd name="T21" fmla="*/ 756 h 1946"/>
                  <a:gd name="T22" fmla="*/ 656 w 2311"/>
                  <a:gd name="T23" fmla="*/ 845 h 1946"/>
                  <a:gd name="T24" fmla="*/ 478 w 2311"/>
                  <a:gd name="T25" fmla="*/ 971 h 1946"/>
                  <a:gd name="T26" fmla="*/ 378 w 2311"/>
                  <a:gd name="T27" fmla="*/ 1289 h 1946"/>
                  <a:gd name="T28" fmla="*/ 63 w 2311"/>
                  <a:gd name="T29" fmla="*/ 1174 h 1946"/>
                  <a:gd name="T30" fmla="*/ 0 w 2311"/>
                  <a:gd name="T31" fmla="*/ 1401 h 1946"/>
                  <a:gd name="T32" fmla="*/ 126 w 2311"/>
                  <a:gd name="T33" fmla="*/ 1741 h 1946"/>
                  <a:gd name="T34" fmla="*/ 630 w 2311"/>
                  <a:gd name="T35" fmla="*/ 1378 h 1946"/>
                  <a:gd name="T36" fmla="*/ 945 w 2311"/>
                  <a:gd name="T37" fmla="*/ 1300 h 1946"/>
                  <a:gd name="T38" fmla="*/ 996 w 2311"/>
                  <a:gd name="T39" fmla="*/ 1452 h 1946"/>
                  <a:gd name="T40" fmla="*/ 1248 w 2311"/>
                  <a:gd name="T41" fmla="*/ 1807 h 1946"/>
                  <a:gd name="T42" fmla="*/ 1274 w 2311"/>
                  <a:gd name="T43" fmla="*/ 1704 h 1946"/>
                  <a:gd name="T44" fmla="*/ 1351 w 2311"/>
                  <a:gd name="T45" fmla="*/ 1704 h 1946"/>
                  <a:gd name="T46" fmla="*/ 1111 w 2311"/>
                  <a:gd name="T47" fmla="*/ 1363 h 1946"/>
                  <a:gd name="T48" fmla="*/ 1185 w 2311"/>
                  <a:gd name="T49" fmla="*/ 1249 h 1946"/>
                  <a:gd name="T50" fmla="*/ 1440 w 2311"/>
                  <a:gd name="T51" fmla="*/ 1604 h 1946"/>
                  <a:gd name="T52" fmla="*/ 1552 w 2311"/>
                  <a:gd name="T53" fmla="*/ 1819 h 1946"/>
                  <a:gd name="T54" fmla="*/ 1603 w 2311"/>
                  <a:gd name="T55" fmla="*/ 1945 h 1946"/>
                  <a:gd name="T56" fmla="*/ 1655 w 2311"/>
                  <a:gd name="T57" fmla="*/ 1718 h 1946"/>
                  <a:gd name="T58" fmla="*/ 1818 w 2311"/>
                  <a:gd name="T59" fmla="*/ 1641 h 1946"/>
                  <a:gd name="T60" fmla="*/ 1932 w 2311"/>
                  <a:gd name="T61" fmla="*/ 1592 h 1946"/>
                  <a:gd name="T62" fmla="*/ 1892 w 2311"/>
                  <a:gd name="T63" fmla="*/ 1426 h 1946"/>
                  <a:gd name="T64" fmla="*/ 1981 w 2311"/>
                  <a:gd name="T65" fmla="*/ 1137 h 1946"/>
                  <a:gd name="T66" fmla="*/ 2096 w 2311"/>
                  <a:gd name="T67" fmla="*/ 1174 h 1946"/>
                  <a:gd name="T68" fmla="*/ 2133 w 2311"/>
                  <a:gd name="T69" fmla="*/ 1300 h 1946"/>
                  <a:gd name="T70" fmla="*/ 2236 w 2311"/>
                  <a:gd name="T71" fmla="*/ 1237 h 1946"/>
                  <a:gd name="T72" fmla="*/ 2210 w 2311"/>
                  <a:gd name="T73" fmla="*/ 1200 h 1946"/>
                  <a:gd name="T74" fmla="*/ 2273 w 2311"/>
                  <a:gd name="T75" fmla="*/ 1023 h 1946"/>
                  <a:gd name="T76" fmla="*/ 2310 w 2311"/>
                  <a:gd name="T77" fmla="*/ 1237 h 1946"/>
                  <a:gd name="T78" fmla="*/ 1514 w 2311"/>
                  <a:gd name="T79" fmla="*/ 0 h 1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11" h="1946">
                    <a:moveTo>
                      <a:pt x="1514" y="0"/>
                    </a:moveTo>
                    <a:lnTo>
                      <a:pt x="1514" y="126"/>
                    </a:lnTo>
                    <a:lnTo>
                      <a:pt x="1566" y="175"/>
                    </a:lnTo>
                    <a:lnTo>
                      <a:pt x="1818" y="175"/>
                    </a:lnTo>
                    <a:lnTo>
                      <a:pt x="1818" y="252"/>
                    </a:lnTo>
                    <a:lnTo>
                      <a:pt x="1629" y="252"/>
                    </a:lnTo>
                    <a:lnTo>
                      <a:pt x="1629" y="467"/>
                    </a:lnTo>
                    <a:lnTo>
                      <a:pt x="1552" y="364"/>
                    </a:lnTo>
                    <a:lnTo>
                      <a:pt x="1552" y="504"/>
                    </a:lnTo>
                    <a:lnTo>
                      <a:pt x="1440" y="630"/>
                    </a:lnTo>
                    <a:lnTo>
                      <a:pt x="1377" y="556"/>
                    </a:lnTo>
                    <a:lnTo>
                      <a:pt x="1263" y="645"/>
                    </a:lnTo>
                    <a:lnTo>
                      <a:pt x="1248" y="619"/>
                    </a:lnTo>
                    <a:lnTo>
                      <a:pt x="1111" y="619"/>
                    </a:lnTo>
                    <a:lnTo>
                      <a:pt x="1185" y="530"/>
                    </a:lnTo>
                    <a:lnTo>
                      <a:pt x="1185" y="493"/>
                    </a:lnTo>
                    <a:lnTo>
                      <a:pt x="1111" y="430"/>
                    </a:lnTo>
                    <a:lnTo>
                      <a:pt x="1111" y="327"/>
                    </a:lnTo>
                    <a:lnTo>
                      <a:pt x="1022" y="430"/>
                    </a:lnTo>
                    <a:lnTo>
                      <a:pt x="1022" y="619"/>
                    </a:lnTo>
                    <a:lnTo>
                      <a:pt x="922" y="619"/>
                    </a:lnTo>
                    <a:lnTo>
                      <a:pt x="782" y="756"/>
                    </a:lnTo>
                    <a:lnTo>
                      <a:pt x="730" y="756"/>
                    </a:lnTo>
                    <a:lnTo>
                      <a:pt x="656" y="845"/>
                    </a:lnTo>
                    <a:lnTo>
                      <a:pt x="378" y="845"/>
                    </a:lnTo>
                    <a:lnTo>
                      <a:pt x="478" y="971"/>
                    </a:lnTo>
                    <a:lnTo>
                      <a:pt x="478" y="1174"/>
                    </a:lnTo>
                    <a:lnTo>
                      <a:pt x="378" y="1289"/>
                    </a:lnTo>
                    <a:lnTo>
                      <a:pt x="278" y="1174"/>
                    </a:lnTo>
                    <a:lnTo>
                      <a:pt x="63" y="1174"/>
                    </a:lnTo>
                    <a:lnTo>
                      <a:pt x="63" y="1312"/>
                    </a:lnTo>
                    <a:lnTo>
                      <a:pt x="0" y="1401"/>
                    </a:lnTo>
                    <a:lnTo>
                      <a:pt x="0" y="1592"/>
                    </a:lnTo>
                    <a:lnTo>
                      <a:pt x="126" y="1741"/>
                    </a:lnTo>
                    <a:lnTo>
                      <a:pt x="327" y="1741"/>
                    </a:lnTo>
                    <a:lnTo>
                      <a:pt x="630" y="1378"/>
                    </a:lnTo>
                    <a:lnTo>
                      <a:pt x="908" y="1378"/>
                    </a:lnTo>
                    <a:lnTo>
                      <a:pt x="945" y="1300"/>
                    </a:lnTo>
                    <a:lnTo>
                      <a:pt x="1011" y="1378"/>
                    </a:lnTo>
                    <a:lnTo>
                      <a:pt x="996" y="1452"/>
                    </a:lnTo>
                    <a:lnTo>
                      <a:pt x="1248" y="1704"/>
                    </a:lnTo>
                    <a:lnTo>
                      <a:pt x="1248" y="1807"/>
                    </a:lnTo>
                    <a:lnTo>
                      <a:pt x="1311" y="1767"/>
                    </a:lnTo>
                    <a:lnTo>
                      <a:pt x="1274" y="1704"/>
                    </a:lnTo>
                    <a:lnTo>
                      <a:pt x="1311" y="1667"/>
                    </a:lnTo>
                    <a:lnTo>
                      <a:pt x="1351" y="1704"/>
                    </a:lnTo>
                    <a:lnTo>
                      <a:pt x="1377" y="1693"/>
                    </a:lnTo>
                    <a:lnTo>
                      <a:pt x="1111" y="1363"/>
                    </a:lnTo>
                    <a:lnTo>
                      <a:pt x="1111" y="1249"/>
                    </a:lnTo>
                    <a:lnTo>
                      <a:pt x="1185" y="1249"/>
                    </a:lnTo>
                    <a:lnTo>
                      <a:pt x="1185" y="1312"/>
                    </a:lnTo>
                    <a:lnTo>
                      <a:pt x="1440" y="1604"/>
                    </a:lnTo>
                    <a:lnTo>
                      <a:pt x="1440" y="1693"/>
                    </a:lnTo>
                    <a:lnTo>
                      <a:pt x="1552" y="1819"/>
                    </a:lnTo>
                    <a:lnTo>
                      <a:pt x="1526" y="1844"/>
                    </a:lnTo>
                    <a:lnTo>
                      <a:pt x="1603" y="1945"/>
                    </a:lnTo>
                    <a:lnTo>
                      <a:pt x="1729" y="1807"/>
                    </a:lnTo>
                    <a:lnTo>
                      <a:pt x="1655" y="1718"/>
                    </a:lnTo>
                    <a:lnTo>
                      <a:pt x="1729" y="1641"/>
                    </a:lnTo>
                    <a:lnTo>
                      <a:pt x="1818" y="1641"/>
                    </a:lnTo>
                    <a:lnTo>
                      <a:pt x="1869" y="1592"/>
                    </a:lnTo>
                    <a:lnTo>
                      <a:pt x="1932" y="1592"/>
                    </a:lnTo>
                    <a:lnTo>
                      <a:pt x="1855" y="1478"/>
                    </a:lnTo>
                    <a:lnTo>
                      <a:pt x="1892" y="1426"/>
                    </a:lnTo>
                    <a:lnTo>
                      <a:pt x="1892" y="1237"/>
                    </a:lnTo>
                    <a:lnTo>
                      <a:pt x="1981" y="1137"/>
                    </a:lnTo>
                    <a:lnTo>
                      <a:pt x="2021" y="1174"/>
                    </a:lnTo>
                    <a:lnTo>
                      <a:pt x="2096" y="1174"/>
                    </a:lnTo>
                    <a:lnTo>
                      <a:pt x="2058" y="1226"/>
                    </a:lnTo>
                    <a:lnTo>
                      <a:pt x="2133" y="1300"/>
                    </a:lnTo>
                    <a:lnTo>
                      <a:pt x="2173" y="1237"/>
                    </a:lnTo>
                    <a:lnTo>
                      <a:pt x="2236" y="1237"/>
                    </a:lnTo>
                    <a:lnTo>
                      <a:pt x="2236" y="1200"/>
                    </a:lnTo>
                    <a:lnTo>
                      <a:pt x="2210" y="1200"/>
                    </a:lnTo>
                    <a:lnTo>
                      <a:pt x="2159" y="1174"/>
                    </a:lnTo>
                    <a:lnTo>
                      <a:pt x="2273" y="1023"/>
                    </a:lnTo>
                    <a:lnTo>
                      <a:pt x="2273" y="1237"/>
                    </a:lnTo>
                    <a:lnTo>
                      <a:pt x="2310" y="1237"/>
                    </a:lnTo>
                    <a:lnTo>
                      <a:pt x="2310" y="0"/>
                    </a:lnTo>
                    <a:lnTo>
                      <a:pt x="1514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7" name="Freeform 15"/>
              <p:cNvSpPr>
                <a:spLocks noChangeArrowheads="1"/>
              </p:cNvSpPr>
              <p:nvPr/>
            </p:nvSpPr>
            <p:spPr bwMode="auto">
              <a:xfrm>
                <a:off x="1765" y="944"/>
                <a:ext cx="2236" cy="1581"/>
              </a:xfrm>
              <a:custGeom>
                <a:avLst/>
                <a:gdLst>
                  <a:gd name="T0" fmla="*/ 278 w 9859"/>
                  <a:gd name="T1" fmla="*/ 1830 h 6973"/>
                  <a:gd name="T2" fmla="*/ 896 w 9859"/>
                  <a:gd name="T3" fmla="*/ 1211 h 6973"/>
                  <a:gd name="T4" fmla="*/ 1274 w 9859"/>
                  <a:gd name="T5" fmla="*/ 1641 h 6973"/>
                  <a:gd name="T6" fmla="*/ 1059 w 9859"/>
                  <a:gd name="T7" fmla="*/ 1615 h 6973"/>
                  <a:gd name="T8" fmla="*/ 1955 w 9859"/>
                  <a:gd name="T9" fmla="*/ 1552 h 6973"/>
                  <a:gd name="T10" fmla="*/ 2170 w 9859"/>
                  <a:gd name="T11" fmla="*/ 997 h 6973"/>
                  <a:gd name="T12" fmla="*/ 2170 w 9859"/>
                  <a:gd name="T13" fmla="*/ 1123 h 6973"/>
                  <a:gd name="T14" fmla="*/ 2018 w 9859"/>
                  <a:gd name="T15" fmla="*/ 1552 h 6973"/>
                  <a:gd name="T16" fmla="*/ 2725 w 9859"/>
                  <a:gd name="T17" fmla="*/ 1200 h 6973"/>
                  <a:gd name="T18" fmla="*/ 4165 w 9859"/>
                  <a:gd name="T19" fmla="*/ 200 h 6973"/>
                  <a:gd name="T20" fmla="*/ 5201 w 9859"/>
                  <a:gd name="T21" fmla="*/ 252 h 6973"/>
                  <a:gd name="T22" fmla="*/ 6349 w 9859"/>
                  <a:gd name="T23" fmla="*/ 126 h 6973"/>
                  <a:gd name="T24" fmla="*/ 7600 w 9859"/>
                  <a:gd name="T25" fmla="*/ 644 h 6973"/>
                  <a:gd name="T26" fmla="*/ 9063 w 9859"/>
                  <a:gd name="T27" fmla="*/ 819 h 6973"/>
                  <a:gd name="T28" fmla="*/ 9784 w 9859"/>
                  <a:gd name="T29" fmla="*/ 1415 h 6973"/>
                  <a:gd name="T30" fmla="*/ 9229 w 9859"/>
                  <a:gd name="T31" fmla="*/ 1870 h 6973"/>
                  <a:gd name="T32" fmla="*/ 8925 w 9859"/>
                  <a:gd name="T33" fmla="*/ 2448 h 6973"/>
                  <a:gd name="T34" fmla="*/ 8559 w 9859"/>
                  <a:gd name="T35" fmla="*/ 2474 h 6973"/>
                  <a:gd name="T36" fmla="*/ 8673 w 9859"/>
                  <a:gd name="T37" fmla="*/ 1667 h 6973"/>
                  <a:gd name="T38" fmla="*/ 8204 w 9859"/>
                  <a:gd name="T39" fmla="*/ 2096 h 6973"/>
                  <a:gd name="T40" fmla="*/ 7863 w 9859"/>
                  <a:gd name="T41" fmla="*/ 2474 h 6973"/>
                  <a:gd name="T42" fmla="*/ 7978 w 9859"/>
                  <a:gd name="T43" fmla="*/ 2881 h 6973"/>
                  <a:gd name="T44" fmla="*/ 7574 w 9859"/>
                  <a:gd name="T45" fmla="*/ 3485 h 6973"/>
                  <a:gd name="T46" fmla="*/ 7637 w 9859"/>
                  <a:gd name="T47" fmla="*/ 3978 h 6973"/>
                  <a:gd name="T48" fmla="*/ 7600 w 9859"/>
                  <a:gd name="T49" fmla="*/ 3740 h 6973"/>
                  <a:gd name="T50" fmla="*/ 7219 w 9859"/>
                  <a:gd name="T51" fmla="*/ 3777 h 6973"/>
                  <a:gd name="T52" fmla="*/ 7497 w 9859"/>
                  <a:gd name="T53" fmla="*/ 4496 h 6973"/>
                  <a:gd name="T54" fmla="*/ 6804 w 9859"/>
                  <a:gd name="T55" fmla="*/ 5343 h 6973"/>
                  <a:gd name="T56" fmla="*/ 6615 w 9859"/>
                  <a:gd name="T57" fmla="*/ 5583 h 6973"/>
                  <a:gd name="T58" fmla="*/ 6360 w 9859"/>
                  <a:gd name="T59" fmla="*/ 6405 h 6973"/>
                  <a:gd name="T60" fmla="*/ 6020 w 9859"/>
                  <a:gd name="T61" fmla="*/ 6416 h 6973"/>
                  <a:gd name="T62" fmla="*/ 6438 w 9859"/>
                  <a:gd name="T63" fmla="*/ 6972 h 6973"/>
                  <a:gd name="T64" fmla="*/ 5742 w 9859"/>
                  <a:gd name="T65" fmla="*/ 5672 h 6973"/>
                  <a:gd name="T66" fmla="*/ 4935 w 9859"/>
                  <a:gd name="T67" fmla="*/ 5405 h 6973"/>
                  <a:gd name="T68" fmla="*/ 4557 w 9859"/>
                  <a:gd name="T69" fmla="*/ 6253 h 6973"/>
                  <a:gd name="T70" fmla="*/ 4265 w 9859"/>
                  <a:gd name="T71" fmla="*/ 6694 h 6973"/>
                  <a:gd name="T72" fmla="*/ 3761 w 9859"/>
                  <a:gd name="T73" fmla="*/ 5368 h 6973"/>
                  <a:gd name="T74" fmla="*/ 3369 w 9859"/>
                  <a:gd name="T75" fmla="*/ 5506 h 6973"/>
                  <a:gd name="T76" fmla="*/ 3040 w 9859"/>
                  <a:gd name="T77" fmla="*/ 4940 h 6973"/>
                  <a:gd name="T78" fmla="*/ 2018 w 9859"/>
                  <a:gd name="T79" fmla="*/ 4622 h 6973"/>
                  <a:gd name="T80" fmla="*/ 2373 w 9859"/>
                  <a:gd name="T81" fmla="*/ 5229 h 6973"/>
                  <a:gd name="T82" fmla="*/ 2107 w 9859"/>
                  <a:gd name="T83" fmla="*/ 5620 h 6973"/>
                  <a:gd name="T84" fmla="*/ 1715 w 9859"/>
                  <a:gd name="T85" fmla="*/ 5480 h 6973"/>
                  <a:gd name="T86" fmla="*/ 1071 w 9859"/>
                  <a:gd name="T87" fmla="*/ 4484 h 6973"/>
                  <a:gd name="T88" fmla="*/ 1337 w 9859"/>
                  <a:gd name="T89" fmla="*/ 3915 h 6973"/>
                  <a:gd name="T90" fmla="*/ 1500 w 9859"/>
                  <a:gd name="T91" fmla="*/ 3485 h 6973"/>
                  <a:gd name="T92" fmla="*/ 1337 w 9859"/>
                  <a:gd name="T93" fmla="*/ 2045 h 6973"/>
                  <a:gd name="T94" fmla="*/ 770 w 9859"/>
                  <a:gd name="T95" fmla="*/ 1741 h 6973"/>
                  <a:gd name="T96" fmla="*/ 492 w 9859"/>
                  <a:gd name="T97" fmla="*/ 1893 h 6973"/>
                  <a:gd name="T98" fmla="*/ 0 w 9859"/>
                  <a:gd name="T99" fmla="*/ 2045 h 6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859" h="6973">
                    <a:moveTo>
                      <a:pt x="0" y="2045"/>
                    </a:moveTo>
                    <a:lnTo>
                      <a:pt x="278" y="1830"/>
                    </a:lnTo>
                    <a:lnTo>
                      <a:pt x="555" y="1415"/>
                    </a:lnTo>
                    <a:lnTo>
                      <a:pt x="896" y="1211"/>
                    </a:lnTo>
                    <a:lnTo>
                      <a:pt x="1237" y="1452"/>
                    </a:lnTo>
                    <a:lnTo>
                      <a:pt x="1274" y="1641"/>
                    </a:lnTo>
                    <a:lnTo>
                      <a:pt x="1196" y="1641"/>
                    </a:lnTo>
                    <a:lnTo>
                      <a:pt x="1059" y="1615"/>
                    </a:lnTo>
                    <a:lnTo>
                      <a:pt x="1237" y="1830"/>
                    </a:lnTo>
                    <a:lnTo>
                      <a:pt x="1955" y="1552"/>
                    </a:lnTo>
                    <a:lnTo>
                      <a:pt x="1855" y="1352"/>
                    </a:lnTo>
                    <a:lnTo>
                      <a:pt x="2170" y="997"/>
                    </a:lnTo>
                    <a:lnTo>
                      <a:pt x="2373" y="997"/>
                    </a:lnTo>
                    <a:lnTo>
                      <a:pt x="2170" y="1123"/>
                    </a:lnTo>
                    <a:lnTo>
                      <a:pt x="2018" y="1375"/>
                    </a:lnTo>
                    <a:lnTo>
                      <a:pt x="2018" y="1552"/>
                    </a:lnTo>
                    <a:lnTo>
                      <a:pt x="2310" y="1741"/>
                    </a:lnTo>
                    <a:lnTo>
                      <a:pt x="2725" y="1200"/>
                    </a:lnTo>
                    <a:lnTo>
                      <a:pt x="4165" y="567"/>
                    </a:lnTo>
                    <a:lnTo>
                      <a:pt x="4165" y="200"/>
                    </a:lnTo>
                    <a:lnTo>
                      <a:pt x="4820" y="63"/>
                    </a:lnTo>
                    <a:lnTo>
                      <a:pt x="5201" y="252"/>
                    </a:lnTo>
                    <a:lnTo>
                      <a:pt x="6071" y="0"/>
                    </a:lnTo>
                    <a:lnTo>
                      <a:pt x="6349" y="126"/>
                    </a:lnTo>
                    <a:lnTo>
                      <a:pt x="6930" y="770"/>
                    </a:lnTo>
                    <a:lnTo>
                      <a:pt x="7600" y="644"/>
                    </a:lnTo>
                    <a:lnTo>
                      <a:pt x="8015" y="871"/>
                    </a:lnTo>
                    <a:lnTo>
                      <a:pt x="9063" y="819"/>
                    </a:lnTo>
                    <a:lnTo>
                      <a:pt x="9858" y="1060"/>
                    </a:lnTo>
                    <a:lnTo>
                      <a:pt x="9784" y="1415"/>
                    </a:lnTo>
                    <a:lnTo>
                      <a:pt x="9114" y="1641"/>
                    </a:lnTo>
                    <a:lnTo>
                      <a:pt x="9229" y="1870"/>
                    </a:lnTo>
                    <a:lnTo>
                      <a:pt x="8937" y="1996"/>
                    </a:lnTo>
                    <a:lnTo>
                      <a:pt x="8925" y="2448"/>
                    </a:lnTo>
                    <a:lnTo>
                      <a:pt x="8659" y="2752"/>
                    </a:lnTo>
                    <a:lnTo>
                      <a:pt x="8559" y="2474"/>
                    </a:lnTo>
                    <a:lnTo>
                      <a:pt x="8696" y="2211"/>
                    </a:lnTo>
                    <a:lnTo>
                      <a:pt x="8673" y="1667"/>
                    </a:lnTo>
                    <a:lnTo>
                      <a:pt x="8407" y="1944"/>
                    </a:lnTo>
                    <a:lnTo>
                      <a:pt x="8204" y="2096"/>
                    </a:lnTo>
                    <a:lnTo>
                      <a:pt x="8004" y="1856"/>
                    </a:lnTo>
                    <a:lnTo>
                      <a:pt x="7863" y="2474"/>
                    </a:lnTo>
                    <a:lnTo>
                      <a:pt x="8015" y="2474"/>
                    </a:lnTo>
                    <a:lnTo>
                      <a:pt x="7978" y="2881"/>
                    </a:lnTo>
                    <a:lnTo>
                      <a:pt x="7800" y="3322"/>
                    </a:lnTo>
                    <a:lnTo>
                      <a:pt x="7574" y="3485"/>
                    </a:lnTo>
                    <a:lnTo>
                      <a:pt x="7763" y="3777"/>
                    </a:lnTo>
                    <a:lnTo>
                      <a:pt x="7637" y="3978"/>
                    </a:lnTo>
                    <a:lnTo>
                      <a:pt x="7600" y="3803"/>
                    </a:lnTo>
                    <a:lnTo>
                      <a:pt x="7600" y="3740"/>
                    </a:lnTo>
                    <a:lnTo>
                      <a:pt x="7448" y="3637"/>
                    </a:lnTo>
                    <a:lnTo>
                      <a:pt x="7219" y="3777"/>
                    </a:lnTo>
                    <a:lnTo>
                      <a:pt x="7422" y="4255"/>
                    </a:lnTo>
                    <a:lnTo>
                      <a:pt x="7497" y="4496"/>
                    </a:lnTo>
                    <a:lnTo>
                      <a:pt x="7245" y="5154"/>
                    </a:lnTo>
                    <a:lnTo>
                      <a:pt x="6804" y="5343"/>
                    </a:lnTo>
                    <a:lnTo>
                      <a:pt x="6423" y="5306"/>
                    </a:lnTo>
                    <a:lnTo>
                      <a:pt x="6615" y="5583"/>
                    </a:lnTo>
                    <a:lnTo>
                      <a:pt x="6627" y="5961"/>
                    </a:lnTo>
                    <a:lnTo>
                      <a:pt x="6360" y="6405"/>
                    </a:lnTo>
                    <a:lnTo>
                      <a:pt x="6060" y="6164"/>
                    </a:lnTo>
                    <a:lnTo>
                      <a:pt x="6020" y="6416"/>
                    </a:lnTo>
                    <a:lnTo>
                      <a:pt x="6249" y="6642"/>
                    </a:lnTo>
                    <a:lnTo>
                      <a:pt x="6438" y="6972"/>
                    </a:lnTo>
                    <a:lnTo>
                      <a:pt x="6123" y="6768"/>
                    </a:lnTo>
                    <a:lnTo>
                      <a:pt x="5742" y="5672"/>
                    </a:lnTo>
                    <a:lnTo>
                      <a:pt x="5276" y="5380"/>
                    </a:lnTo>
                    <a:lnTo>
                      <a:pt x="4935" y="5405"/>
                    </a:lnTo>
                    <a:lnTo>
                      <a:pt x="4494" y="6024"/>
                    </a:lnTo>
                    <a:lnTo>
                      <a:pt x="4557" y="6253"/>
                    </a:lnTo>
                    <a:lnTo>
                      <a:pt x="4405" y="6694"/>
                    </a:lnTo>
                    <a:lnTo>
                      <a:pt x="4265" y="6694"/>
                    </a:lnTo>
                    <a:lnTo>
                      <a:pt x="3761" y="5772"/>
                    </a:lnTo>
                    <a:lnTo>
                      <a:pt x="3761" y="5368"/>
                    </a:lnTo>
                    <a:lnTo>
                      <a:pt x="3661" y="5520"/>
                    </a:lnTo>
                    <a:lnTo>
                      <a:pt x="3369" y="5506"/>
                    </a:lnTo>
                    <a:lnTo>
                      <a:pt x="3484" y="5255"/>
                    </a:lnTo>
                    <a:lnTo>
                      <a:pt x="3040" y="4940"/>
                    </a:lnTo>
                    <a:lnTo>
                      <a:pt x="2485" y="4940"/>
                    </a:lnTo>
                    <a:lnTo>
                      <a:pt x="2018" y="4622"/>
                    </a:lnTo>
                    <a:lnTo>
                      <a:pt x="1981" y="4940"/>
                    </a:lnTo>
                    <a:lnTo>
                      <a:pt x="2373" y="5229"/>
                    </a:lnTo>
                    <a:lnTo>
                      <a:pt x="2510" y="5229"/>
                    </a:lnTo>
                    <a:lnTo>
                      <a:pt x="2107" y="5620"/>
                    </a:lnTo>
                    <a:lnTo>
                      <a:pt x="1715" y="5709"/>
                    </a:lnTo>
                    <a:lnTo>
                      <a:pt x="1715" y="5480"/>
                    </a:lnTo>
                    <a:lnTo>
                      <a:pt x="1148" y="4699"/>
                    </a:lnTo>
                    <a:lnTo>
                      <a:pt x="1071" y="4484"/>
                    </a:lnTo>
                    <a:lnTo>
                      <a:pt x="1374" y="4232"/>
                    </a:lnTo>
                    <a:lnTo>
                      <a:pt x="1337" y="3915"/>
                    </a:lnTo>
                    <a:lnTo>
                      <a:pt x="1337" y="3562"/>
                    </a:lnTo>
                    <a:lnTo>
                      <a:pt x="1500" y="3485"/>
                    </a:lnTo>
                    <a:lnTo>
                      <a:pt x="1337" y="3322"/>
                    </a:lnTo>
                    <a:lnTo>
                      <a:pt x="1337" y="2045"/>
                    </a:lnTo>
                    <a:lnTo>
                      <a:pt x="541" y="2045"/>
                    </a:lnTo>
                    <a:lnTo>
                      <a:pt x="770" y="1741"/>
                    </a:lnTo>
                    <a:lnTo>
                      <a:pt x="756" y="1641"/>
                    </a:lnTo>
                    <a:lnTo>
                      <a:pt x="492" y="1893"/>
                    </a:lnTo>
                    <a:lnTo>
                      <a:pt x="404" y="2045"/>
                    </a:lnTo>
                    <a:lnTo>
                      <a:pt x="0" y="2045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8" name="Freeform 16"/>
              <p:cNvSpPr>
                <a:spLocks noChangeArrowheads="1"/>
              </p:cNvSpPr>
              <p:nvPr/>
            </p:nvSpPr>
            <p:spPr bwMode="auto">
              <a:xfrm>
                <a:off x="3528" y="1592"/>
                <a:ext cx="192" cy="321"/>
              </a:xfrm>
              <a:custGeom>
                <a:avLst/>
                <a:gdLst>
                  <a:gd name="T0" fmla="*/ 569 w 848"/>
                  <a:gd name="T1" fmla="*/ 0 h 1416"/>
                  <a:gd name="T2" fmla="*/ 569 w 848"/>
                  <a:gd name="T3" fmla="*/ 175 h 1416"/>
                  <a:gd name="T4" fmla="*/ 492 w 848"/>
                  <a:gd name="T5" fmla="*/ 289 h 1416"/>
                  <a:gd name="T6" fmla="*/ 518 w 848"/>
                  <a:gd name="T7" fmla="*/ 478 h 1416"/>
                  <a:gd name="T8" fmla="*/ 417 w 848"/>
                  <a:gd name="T9" fmla="*/ 733 h 1416"/>
                  <a:gd name="T10" fmla="*/ 277 w 848"/>
                  <a:gd name="T11" fmla="*/ 974 h 1416"/>
                  <a:gd name="T12" fmla="*/ 63 w 848"/>
                  <a:gd name="T13" fmla="*/ 1125 h 1416"/>
                  <a:gd name="T14" fmla="*/ 0 w 848"/>
                  <a:gd name="T15" fmla="*/ 1389 h 1416"/>
                  <a:gd name="T16" fmla="*/ 85 w 848"/>
                  <a:gd name="T17" fmla="*/ 1415 h 1416"/>
                  <a:gd name="T18" fmla="*/ 85 w 848"/>
                  <a:gd name="T19" fmla="*/ 1163 h 1416"/>
                  <a:gd name="T20" fmla="*/ 392 w 848"/>
                  <a:gd name="T21" fmla="*/ 1148 h 1416"/>
                  <a:gd name="T22" fmla="*/ 618 w 848"/>
                  <a:gd name="T23" fmla="*/ 985 h 1416"/>
                  <a:gd name="T24" fmla="*/ 618 w 848"/>
                  <a:gd name="T25" fmla="*/ 644 h 1416"/>
                  <a:gd name="T26" fmla="*/ 695 w 848"/>
                  <a:gd name="T27" fmla="*/ 518 h 1416"/>
                  <a:gd name="T28" fmla="*/ 581 w 848"/>
                  <a:gd name="T29" fmla="*/ 301 h 1416"/>
                  <a:gd name="T30" fmla="*/ 747 w 848"/>
                  <a:gd name="T31" fmla="*/ 238 h 1416"/>
                  <a:gd name="T32" fmla="*/ 847 w 848"/>
                  <a:gd name="T33" fmla="*/ 63 h 1416"/>
                  <a:gd name="T34" fmla="*/ 618 w 848"/>
                  <a:gd name="T35" fmla="*/ 86 h 1416"/>
                  <a:gd name="T36" fmla="*/ 569 w 848"/>
                  <a:gd name="T37" fmla="*/ 0 h 1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8" h="1416">
                    <a:moveTo>
                      <a:pt x="569" y="0"/>
                    </a:moveTo>
                    <a:lnTo>
                      <a:pt x="569" y="175"/>
                    </a:lnTo>
                    <a:lnTo>
                      <a:pt x="492" y="289"/>
                    </a:lnTo>
                    <a:lnTo>
                      <a:pt x="518" y="478"/>
                    </a:lnTo>
                    <a:lnTo>
                      <a:pt x="417" y="733"/>
                    </a:lnTo>
                    <a:lnTo>
                      <a:pt x="277" y="974"/>
                    </a:lnTo>
                    <a:lnTo>
                      <a:pt x="63" y="1125"/>
                    </a:lnTo>
                    <a:lnTo>
                      <a:pt x="0" y="1389"/>
                    </a:lnTo>
                    <a:lnTo>
                      <a:pt x="85" y="1415"/>
                    </a:lnTo>
                    <a:lnTo>
                      <a:pt x="85" y="1163"/>
                    </a:lnTo>
                    <a:lnTo>
                      <a:pt x="392" y="1148"/>
                    </a:lnTo>
                    <a:lnTo>
                      <a:pt x="618" y="985"/>
                    </a:lnTo>
                    <a:lnTo>
                      <a:pt x="618" y="644"/>
                    </a:lnTo>
                    <a:lnTo>
                      <a:pt x="695" y="518"/>
                    </a:lnTo>
                    <a:lnTo>
                      <a:pt x="581" y="301"/>
                    </a:lnTo>
                    <a:lnTo>
                      <a:pt x="747" y="238"/>
                    </a:lnTo>
                    <a:lnTo>
                      <a:pt x="847" y="63"/>
                    </a:lnTo>
                    <a:lnTo>
                      <a:pt x="618" y="86"/>
                    </a:lnTo>
                    <a:lnTo>
                      <a:pt x="569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9" name="Freeform 17"/>
              <p:cNvSpPr>
                <a:spLocks noChangeArrowheads="1"/>
              </p:cNvSpPr>
              <p:nvPr/>
            </p:nvSpPr>
            <p:spPr bwMode="auto">
              <a:xfrm>
                <a:off x="2801" y="2453"/>
                <a:ext cx="46" cy="72"/>
              </a:xfrm>
              <a:custGeom>
                <a:avLst/>
                <a:gdLst>
                  <a:gd name="T0" fmla="*/ 100 w 204"/>
                  <a:gd name="T1" fmla="*/ 0 h 319"/>
                  <a:gd name="T2" fmla="*/ 0 w 204"/>
                  <a:gd name="T3" fmla="*/ 140 h 319"/>
                  <a:gd name="T4" fmla="*/ 62 w 204"/>
                  <a:gd name="T5" fmla="*/ 318 h 319"/>
                  <a:gd name="T6" fmla="*/ 203 w 204"/>
                  <a:gd name="T7" fmla="*/ 189 h 319"/>
                  <a:gd name="T8" fmla="*/ 100 w 204"/>
                  <a:gd name="T9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319">
                    <a:moveTo>
                      <a:pt x="100" y="0"/>
                    </a:moveTo>
                    <a:lnTo>
                      <a:pt x="0" y="140"/>
                    </a:lnTo>
                    <a:lnTo>
                      <a:pt x="62" y="318"/>
                    </a:lnTo>
                    <a:lnTo>
                      <a:pt x="203" y="189"/>
                    </a:lnTo>
                    <a:lnTo>
                      <a:pt x="100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0" name="Freeform 18"/>
              <p:cNvSpPr>
                <a:spLocks noChangeArrowheads="1"/>
              </p:cNvSpPr>
              <p:nvPr/>
            </p:nvSpPr>
            <p:spPr bwMode="auto">
              <a:xfrm>
                <a:off x="3093" y="2531"/>
                <a:ext cx="450" cy="192"/>
              </a:xfrm>
              <a:custGeom>
                <a:avLst/>
                <a:gdLst>
                  <a:gd name="T0" fmla="*/ 0 w 1984"/>
                  <a:gd name="T1" fmla="*/ 0 h 848"/>
                  <a:gd name="T2" fmla="*/ 289 w 1984"/>
                  <a:gd name="T3" fmla="*/ 63 h 848"/>
                  <a:gd name="T4" fmla="*/ 732 w 1984"/>
                  <a:gd name="T5" fmla="*/ 366 h 848"/>
                  <a:gd name="T6" fmla="*/ 669 w 1984"/>
                  <a:gd name="T7" fmla="*/ 544 h 848"/>
                  <a:gd name="T8" fmla="*/ 1036 w 1984"/>
                  <a:gd name="T9" fmla="*/ 696 h 848"/>
                  <a:gd name="T10" fmla="*/ 1983 w 1984"/>
                  <a:gd name="T11" fmla="*/ 696 h 848"/>
                  <a:gd name="T12" fmla="*/ 947 w 1984"/>
                  <a:gd name="T13" fmla="*/ 847 h 848"/>
                  <a:gd name="T14" fmla="*/ 669 w 1984"/>
                  <a:gd name="T15" fmla="*/ 544 h 848"/>
                  <a:gd name="T16" fmla="*/ 403 w 1984"/>
                  <a:gd name="T17" fmla="*/ 481 h 848"/>
                  <a:gd name="T18" fmla="*/ 0 w 1984"/>
                  <a:gd name="T19" fmla="*/ 0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84" h="848">
                    <a:moveTo>
                      <a:pt x="0" y="0"/>
                    </a:moveTo>
                    <a:lnTo>
                      <a:pt x="289" y="63"/>
                    </a:lnTo>
                    <a:lnTo>
                      <a:pt x="732" y="366"/>
                    </a:lnTo>
                    <a:lnTo>
                      <a:pt x="669" y="544"/>
                    </a:lnTo>
                    <a:lnTo>
                      <a:pt x="1036" y="696"/>
                    </a:lnTo>
                    <a:lnTo>
                      <a:pt x="1983" y="696"/>
                    </a:lnTo>
                    <a:lnTo>
                      <a:pt x="947" y="847"/>
                    </a:lnTo>
                    <a:lnTo>
                      <a:pt x="669" y="544"/>
                    </a:lnTo>
                    <a:lnTo>
                      <a:pt x="403" y="48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1" name="Freeform 19"/>
              <p:cNvSpPr>
                <a:spLocks noChangeArrowheads="1"/>
              </p:cNvSpPr>
              <p:nvPr/>
            </p:nvSpPr>
            <p:spPr bwMode="auto">
              <a:xfrm>
                <a:off x="3454" y="2691"/>
                <a:ext cx="481" cy="454"/>
              </a:xfrm>
              <a:custGeom>
                <a:avLst/>
                <a:gdLst>
                  <a:gd name="T0" fmla="*/ 1703 w 2122"/>
                  <a:gd name="T1" fmla="*/ 1962 h 2000"/>
                  <a:gd name="T2" fmla="*/ 1603 w 2122"/>
                  <a:gd name="T3" fmla="*/ 1924 h 2000"/>
                  <a:gd name="T4" fmla="*/ 1389 w 2122"/>
                  <a:gd name="T5" fmla="*/ 1695 h 2000"/>
                  <a:gd name="T6" fmla="*/ 1162 w 2122"/>
                  <a:gd name="T7" fmla="*/ 1644 h 2000"/>
                  <a:gd name="T8" fmla="*/ 1111 w 2122"/>
                  <a:gd name="T9" fmla="*/ 1506 h 2000"/>
                  <a:gd name="T10" fmla="*/ 985 w 2122"/>
                  <a:gd name="T11" fmla="*/ 1403 h 2000"/>
                  <a:gd name="T12" fmla="*/ 782 w 2122"/>
                  <a:gd name="T13" fmla="*/ 1403 h 2000"/>
                  <a:gd name="T14" fmla="*/ 556 w 2122"/>
                  <a:gd name="T15" fmla="*/ 1492 h 2000"/>
                  <a:gd name="T16" fmla="*/ 352 w 2122"/>
                  <a:gd name="T17" fmla="*/ 1529 h 2000"/>
                  <a:gd name="T18" fmla="*/ 126 w 2122"/>
                  <a:gd name="T19" fmla="*/ 1529 h 2000"/>
                  <a:gd name="T20" fmla="*/ 126 w 2122"/>
                  <a:gd name="T21" fmla="*/ 1377 h 2000"/>
                  <a:gd name="T22" fmla="*/ 37 w 2122"/>
                  <a:gd name="T23" fmla="*/ 1151 h 2000"/>
                  <a:gd name="T24" fmla="*/ 23 w 2122"/>
                  <a:gd name="T25" fmla="*/ 1025 h 2000"/>
                  <a:gd name="T26" fmla="*/ 23 w 2122"/>
                  <a:gd name="T27" fmla="*/ 707 h 2000"/>
                  <a:gd name="T28" fmla="*/ 390 w 2122"/>
                  <a:gd name="T29" fmla="*/ 544 h 2000"/>
                  <a:gd name="T30" fmla="*/ 430 w 2122"/>
                  <a:gd name="T31" fmla="*/ 367 h 2000"/>
                  <a:gd name="T32" fmla="*/ 504 w 2122"/>
                  <a:gd name="T33" fmla="*/ 378 h 2000"/>
                  <a:gd name="T34" fmla="*/ 693 w 2122"/>
                  <a:gd name="T35" fmla="*/ 189 h 2000"/>
                  <a:gd name="T36" fmla="*/ 882 w 2122"/>
                  <a:gd name="T37" fmla="*/ 215 h 2000"/>
                  <a:gd name="T38" fmla="*/ 1011 w 2122"/>
                  <a:gd name="T39" fmla="*/ 86 h 2000"/>
                  <a:gd name="T40" fmla="*/ 1122 w 2122"/>
                  <a:gd name="T41" fmla="*/ 63 h 2000"/>
                  <a:gd name="T42" fmla="*/ 1300 w 2122"/>
                  <a:gd name="T43" fmla="*/ 304 h 2000"/>
                  <a:gd name="T44" fmla="*/ 1466 w 2122"/>
                  <a:gd name="T45" fmla="*/ 378 h 2000"/>
                  <a:gd name="T46" fmla="*/ 1477 w 2122"/>
                  <a:gd name="T47" fmla="*/ 137 h 2000"/>
                  <a:gd name="T48" fmla="*/ 1540 w 2122"/>
                  <a:gd name="T49" fmla="*/ 0 h 2000"/>
                  <a:gd name="T50" fmla="*/ 1666 w 2122"/>
                  <a:gd name="T51" fmla="*/ 189 h 2000"/>
                  <a:gd name="T52" fmla="*/ 1766 w 2122"/>
                  <a:gd name="T53" fmla="*/ 544 h 2000"/>
                  <a:gd name="T54" fmla="*/ 1970 w 2122"/>
                  <a:gd name="T55" fmla="*/ 745 h 2000"/>
                  <a:gd name="T56" fmla="*/ 2084 w 2122"/>
                  <a:gd name="T57" fmla="*/ 911 h 2000"/>
                  <a:gd name="T58" fmla="*/ 2121 w 2122"/>
                  <a:gd name="T59" fmla="*/ 1203 h 2000"/>
                  <a:gd name="T60" fmla="*/ 1984 w 2122"/>
                  <a:gd name="T61" fmla="*/ 1529 h 2000"/>
                  <a:gd name="T62" fmla="*/ 1958 w 2122"/>
                  <a:gd name="T63" fmla="*/ 1836 h 2000"/>
                  <a:gd name="T64" fmla="*/ 1766 w 2122"/>
                  <a:gd name="T65" fmla="*/ 1947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2" h="2000">
                    <a:moveTo>
                      <a:pt x="1766" y="1947"/>
                    </a:moveTo>
                    <a:lnTo>
                      <a:pt x="1703" y="1962"/>
                    </a:lnTo>
                    <a:lnTo>
                      <a:pt x="1666" y="1999"/>
                    </a:lnTo>
                    <a:lnTo>
                      <a:pt x="1603" y="1924"/>
                    </a:lnTo>
                    <a:lnTo>
                      <a:pt x="1414" y="1836"/>
                    </a:lnTo>
                    <a:lnTo>
                      <a:pt x="1389" y="1695"/>
                    </a:lnTo>
                    <a:lnTo>
                      <a:pt x="1326" y="1644"/>
                    </a:lnTo>
                    <a:lnTo>
                      <a:pt x="1162" y="1644"/>
                    </a:lnTo>
                    <a:lnTo>
                      <a:pt x="1162" y="1543"/>
                    </a:lnTo>
                    <a:lnTo>
                      <a:pt x="1111" y="1506"/>
                    </a:lnTo>
                    <a:lnTo>
                      <a:pt x="1099" y="1417"/>
                    </a:lnTo>
                    <a:lnTo>
                      <a:pt x="985" y="1403"/>
                    </a:lnTo>
                    <a:lnTo>
                      <a:pt x="882" y="1377"/>
                    </a:lnTo>
                    <a:lnTo>
                      <a:pt x="782" y="1403"/>
                    </a:lnTo>
                    <a:lnTo>
                      <a:pt x="782" y="1417"/>
                    </a:lnTo>
                    <a:lnTo>
                      <a:pt x="556" y="1492"/>
                    </a:lnTo>
                    <a:lnTo>
                      <a:pt x="556" y="1529"/>
                    </a:lnTo>
                    <a:lnTo>
                      <a:pt x="352" y="1529"/>
                    </a:lnTo>
                    <a:lnTo>
                      <a:pt x="252" y="1595"/>
                    </a:lnTo>
                    <a:lnTo>
                      <a:pt x="126" y="1529"/>
                    </a:lnTo>
                    <a:lnTo>
                      <a:pt x="126" y="1506"/>
                    </a:lnTo>
                    <a:lnTo>
                      <a:pt x="126" y="1377"/>
                    </a:lnTo>
                    <a:lnTo>
                      <a:pt x="86" y="1251"/>
                    </a:lnTo>
                    <a:lnTo>
                      <a:pt x="37" y="1151"/>
                    </a:lnTo>
                    <a:lnTo>
                      <a:pt x="63" y="1062"/>
                    </a:lnTo>
                    <a:lnTo>
                      <a:pt x="23" y="1025"/>
                    </a:lnTo>
                    <a:lnTo>
                      <a:pt x="0" y="833"/>
                    </a:lnTo>
                    <a:lnTo>
                      <a:pt x="23" y="707"/>
                    </a:lnTo>
                    <a:lnTo>
                      <a:pt x="138" y="607"/>
                    </a:lnTo>
                    <a:lnTo>
                      <a:pt x="390" y="544"/>
                    </a:lnTo>
                    <a:lnTo>
                      <a:pt x="453" y="455"/>
                    </a:lnTo>
                    <a:lnTo>
                      <a:pt x="430" y="367"/>
                    </a:lnTo>
                    <a:lnTo>
                      <a:pt x="493" y="341"/>
                    </a:lnTo>
                    <a:lnTo>
                      <a:pt x="504" y="378"/>
                    </a:lnTo>
                    <a:lnTo>
                      <a:pt x="530" y="315"/>
                    </a:lnTo>
                    <a:lnTo>
                      <a:pt x="693" y="189"/>
                    </a:lnTo>
                    <a:lnTo>
                      <a:pt x="782" y="252"/>
                    </a:lnTo>
                    <a:lnTo>
                      <a:pt x="882" y="215"/>
                    </a:lnTo>
                    <a:lnTo>
                      <a:pt x="908" y="112"/>
                    </a:lnTo>
                    <a:lnTo>
                      <a:pt x="1011" y="86"/>
                    </a:lnTo>
                    <a:lnTo>
                      <a:pt x="985" y="11"/>
                    </a:lnTo>
                    <a:lnTo>
                      <a:pt x="1122" y="63"/>
                    </a:lnTo>
                    <a:lnTo>
                      <a:pt x="1237" y="37"/>
                    </a:lnTo>
                    <a:lnTo>
                      <a:pt x="1300" y="304"/>
                    </a:lnTo>
                    <a:lnTo>
                      <a:pt x="1389" y="378"/>
                    </a:lnTo>
                    <a:lnTo>
                      <a:pt x="1466" y="378"/>
                    </a:lnTo>
                    <a:lnTo>
                      <a:pt x="1503" y="215"/>
                    </a:lnTo>
                    <a:lnTo>
                      <a:pt x="1477" y="137"/>
                    </a:lnTo>
                    <a:lnTo>
                      <a:pt x="1503" y="11"/>
                    </a:lnTo>
                    <a:lnTo>
                      <a:pt x="1540" y="0"/>
                    </a:lnTo>
                    <a:lnTo>
                      <a:pt x="1603" y="152"/>
                    </a:lnTo>
                    <a:lnTo>
                      <a:pt x="1666" y="189"/>
                    </a:lnTo>
                    <a:lnTo>
                      <a:pt x="1703" y="341"/>
                    </a:lnTo>
                    <a:lnTo>
                      <a:pt x="1766" y="544"/>
                    </a:lnTo>
                    <a:lnTo>
                      <a:pt x="1855" y="593"/>
                    </a:lnTo>
                    <a:lnTo>
                      <a:pt x="1970" y="745"/>
                    </a:lnTo>
                    <a:lnTo>
                      <a:pt x="1984" y="822"/>
                    </a:lnTo>
                    <a:lnTo>
                      <a:pt x="2084" y="911"/>
                    </a:lnTo>
                    <a:lnTo>
                      <a:pt x="2121" y="1074"/>
                    </a:lnTo>
                    <a:lnTo>
                      <a:pt x="2121" y="1203"/>
                    </a:lnTo>
                    <a:lnTo>
                      <a:pt x="2084" y="1403"/>
                    </a:lnTo>
                    <a:lnTo>
                      <a:pt x="1984" y="1529"/>
                    </a:lnTo>
                    <a:lnTo>
                      <a:pt x="1958" y="1695"/>
                    </a:lnTo>
                    <a:lnTo>
                      <a:pt x="1958" y="1836"/>
                    </a:lnTo>
                    <a:lnTo>
                      <a:pt x="1855" y="1858"/>
                    </a:lnTo>
                    <a:lnTo>
                      <a:pt x="1766" y="1947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2" name="Freeform 20"/>
              <p:cNvSpPr>
                <a:spLocks noChangeArrowheads="1"/>
              </p:cNvSpPr>
              <p:nvPr/>
            </p:nvSpPr>
            <p:spPr bwMode="auto">
              <a:xfrm>
                <a:off x="3840" y="3169"/>
                <a:ext cx="46" cy="55"/>
              </a:xfrm>
              <a:custGeom>
                <a:avLst/>
                <a:gdLst>
                  <a:gd name="T0" fmla="*/ 101 w 205"/>
                  <a:gd name="T1" fmla="*/ 204 h 242"/>
                  <a:gd name="T2" fmla="*/ 23 w 205"/>
                  <a:gd name="T3" fmla="*/ 164 h 242"/>
                  <a:gd name="T4" fmla="*/ 23 w 205"/>
                  <a:gd name="T5" fmla="*/ 126 h 242"/>
                  <a:gd name="T6" fmla="*/ 23 w 205"/>
                  <a:gd name="T7" fmla="*/ 101 h 242"/>
                  <a:gd name="T8" fmla="*/ 12 w 205"/>
                  <a:gd name="T9" fmla="*/ 63 h 242"/>
                  <a:gd name="T10" fmla="*/ 0 w 205"/>
                  <a:gd name="T11" fmla="*/ 0 h 242"/>
                  <a:gd name="T12" fmla="*/ 23 w 205"/>
                  <a:gd name="T13" fmla="*/ 0 h 242"/>
                  <a:gd name="T14" fmla="*/ 101 w 205"/>
                  <a:gd name="T15" fmla="*/ 23 h 242"/>
                  <a:gd name="T16" fmla="*/ 141 w 205"/>
                  <a:gd name="T17" fmla="*/ 23 h 242"/>
                  <a:gd name="T18" fmla="*/ 152 w 205"/>
                  <a:gd name="T19" fmla="*/ 23 h 242"/>
                  <a:gd name="T20" fmla="*/ 204 w 205"/>
                  <a:gd name="T21" fmla="*/ 0 h 242"/>
                  <a:gd name="T22" fmla="*/ 204 w 205"/>
                  <a:gd name="T23" fmla="*/ 101 h 242"/>
                  <a:gd name="T24" fmla="*/ 178 w 205"/>
                  <a:gd name="T25" fmla="*/ 126 h 242"/>
                  <a:gd name="T26" fmla="*/ 152 w 205"/>
                  <a:gd name="T27" fmla="*/ 164 h 242"/>
                  <a:gd name="T28" fmla="*/ 152 w 205"/>
                  <a:gd name="T29" fmla="*/ 204 h 242"/>
                  <a:gd name="T30" fmla="*/ 141 w 205"/>
                  <a:gd name="T31" fmla="*/ 204 h 242"/>
                  <a:gd name="T32" fmla="*/ 141 w 205"/>
                  <a:gd name="T33" fmla="*/ 241 h 242"/>
                  <a:gd name="T34" fmla="*/ 101 w 205"/>
                  <a:gd name="T35" fmla="*/ 204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5" h="242">
                    <a:moveTo>
                      <a:pt x="101" y="204"/>
                    </a:moveTo>
                    <a:lnTo>
                      <a:pt x="23" y="164"/>
                    </a:lnTo>
                    <a:lnTo>
                      <a:pt x="23" y="126"/>
                    </a:lnTo>
                    <a:lnTo>
                      <a:pt x="23" y="101"/>
                    </a:lnTo>
                    <a:lnTo>
                      <a:pt x="12" y="63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101" y="23"/>
                    </a:lnTo>
                    <a:lnTo>
                      <a:pt x="141" y="23"/>
                    </a:lnTo>
                    <a:lnTo>
                      <a:pt x="152" y="23"/>
                    </a:lnTo>
                    <a:lnTo>
                      <a:pt x="204" y="0"/>
                    </a:lnTo>
                    <a:lnTo>
                      <a:pt x="204" y="101"/>
                    </a:lnTo>
                    <a:lnTo>
                      <a:pt x="178" y="126"/>
                    </a:lnTo>
                    <a:lnTo>
                      <a:pt x="152" y="164"/>
                    </a:lnTo>
                    <a:lnTo>
                      <a:pt x="152" y="204"/>
                    </a:lnTo>
                    <a:lnTo>
                      <a:pt x="141" y="204"/>
                    </a:lnTo>
                    <a:lnTo>
                      <a:pt x="141" y="241"/>
                    </a:lnTo>
                    <a:lnTo>
                      <a:pt x="101" y="204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3" name="Freeform 21"/>
              <p:cNvSpPr>
                <a:spLocks noChangeArrowheads="1"/>
              </p:cNvSpPr>
              <p:nvPr/>
            </p:nvSpPr>
            <p:spPr bwMode="auto">
              <a:xfrm>
                <a:off x="2148" y="2651"/>
                <a:ext cx="51" cy="215"/>
              </a:xfrm>
              <a:custGeom>
                <a:avLst/>
                <a:gdLst>
                  <a:gd name="T0" fmla="*/ 23 w 227"/>
                  <a:gd name="T1" fmla="*/ 327 h 949"/>
                  <a:gd name="T2" fmla="*/ 111 w 227"/>
                  <a:gd name="T3" fmla="*/ 252 h 949"/>
                  <a:gd name="T4" fmla="*/ 174 w 227"/>
                  <a:gd name="T5" fmla="*/ 0 h 949"/>
                  <a:gd name="T6" fmla="*/ 226 w 227"/>
                  <a:gd name="T7" fmla="*/ 378 h 949"/>
                  <a:gd name="T8" fmla="*/ 151 w 227"/>
                  <a:gd name="T9" fmla="*/ 848 h 949"/>
                  <a:gd name="T10" fmla="*/ 0 w 227"/>
                  <a:gd name="T11" fmla="*/ 948 h 949"/>
                  <a:gd name="T12" fmla="*/ 0 w 227"/>
                  <a:gd name="T13" fmla="*/ 722 h 949"/>
                  <a:gd name="T14" fmla="*/ 37 w 227"/>
                  <a:gd name="T15" fmla="*/ 567 h 949"/>
                  <a:gd name="T16" fmla="*/ 23 w 227"/>
                  <a:gd name="T17" fmla="*/ 327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7" h="949">
                    <a:moveTo>
                      <a:pt x="23" y="327"/>
                    </a:moveTo>
                    <a:lnTo>
                      <a:pt x="111" y="252"/>
                    </a:lnTo>
                    <a:lnTo>
                      <a:pt x="174" y="0"/>
                    </a:lnTo>
                    <a:lnTo>
                      <a:pt x="226" y="378"/>
                    </a:lnTo>
                    <a:lnTo>
                      <a:pt x="151" y="848"/>
                    </a:lnTo>
                    <a:lnTo>
                      <a:pt x="0" y="948"/>
                    </a:lnTo>
                    <a:lnTo>
                      <a:pt x="0" y="722"/>
                    </a:lnTo>
                    <a:lnTo>
                      <a:pt x="37" y="567"/>
                    </a:lnTo>
                    <a:lnTo>
                      <a:pt x="23" y="327"/>
                    </a:lnTo>
                  </a:path>
                </a:pathLst>
              </a:custGeom>
              <a:solidFill>
                <a:srgbClr val="292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361950" y="3233738"/>
            <a:ext cx="8382000" cy="32654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3763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La stratégie de Dieu est</a:t>
            </a:r>
          </a:p>
          <a:p>
            <a:pPr algn="ctr">
              <a:lnSpc>
                <a:spcPts val="3763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la Grande Mission :</a:t>
            </a:r>
          </a:p>
          <a:p>
            <a:pPr algn="ctr">
              <a:lnSpc>
                <a:spcPct val="10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« </a:t>
            </a:r>
            <a:r>
              <a:rPr lang="fr-CA" altLang="en-US" sz="2800" b="1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Allez,</a:t>
            </a: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 </a:t>
            </a:r>
            <a:r>
              <a:rPr lang="fr-CA" altLang="en-US" sz="2800" b="1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faites de toutes les nations des disciples, les baptisant</a:t>
            </a: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 au nom du Père, du Fils </a:t>
            </a:r>
            <a:b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</a:b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et du Saint-Esprit, et </a:t>
            </a:r>
            <a:r>
              <a:rPr lang="fr-CA" altLang="en-US" sz="2800" b="1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enseignez-leur à observer</a:t>
            </a:r>
            <a:r>
              <a:rPr lang="fr-CA" altLang="en-US" sz="2800">
                <a:solidFill>
                  <a:srgbClr val="FCFFC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fr-CA" altLang="en-US" sz="2800">
                <a:solidFill>
                  <a:srgbClr val="FFFF1B"/>
                </a:solidFill>
                <a:latin typeface="Arial" panose="020B0604020202020204" pitchFamily="34" charset="0"/>
              </a:rPr>
              <a:t>tout ce que je vous ai prescrit</a:t>
            </a: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. »</a:t>
            </a:r>
          </a:p>
          <a:p>
            <a:pPr algn="ctr"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						Matt. 28.18-20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685800" y="458788"/>
            <a:ext cx="7662863" cy="6588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4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Le commandement de Dieu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644525" y="1562100"/>
            <a:ext cx="7964488" cy="17097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«</a:t>
            </a:r>
            <a: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Tu aimeras le Seigneur, ton Dieu, de tout ton</a:t>
            </a:r>
            <a:b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cœur, de toute ton âme et de toute ta pensée...</a:t>
            </a:r>
            <a:b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Tu aimeras ton prochain comme toi-même. </a:t>
            </a:r>
            <a:r>
              <a:rPr lang="fr-CA" altLang="en-US" sz="2800">
                <a:solidFill>
                  <a:srgbClr val="DFEA02"/>
                </a:solidFill>
                <a:latin typeface="Arial" panose="020B0604020202020204" pitchFamily="34" charset="0"/>
              </a:rPr>
              <a:t>»</a:t>
            </a:r>
            <a:endParaRPr lang="fr-CA" altLang="en-US" sz="280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800">
                <a:solidFill>
                  <a:srgbClr val="FFFF99"/>
                </a:solidFill>
                <a:latin typeface="Arial" panose="020B0604020202020204" pitchFamily="34" charset="0"/>
              </a:rPr>
              <a:t>    						Matt. 22.37-39</a:t>
            </a:r>
          </a:p>
        </p:txBody>
      </p:sp>
      <p:sp>
        <p:nvSpPr>
          <p:cNvPr id="8217" name="AutoShape 25"/>
          <p:cNvSpPr>
            <a:spLocks noChangeArrowheads="1"/>
          </p:cNvSpPr>
          <p:nvPr/>
        </p:nvSpPr>
        <p:spPr bwMode="auto">
          <a:xfrm>
            <a:off x="0" y="6486525"/>
            <a:ext cx="9131300" cy="368300"/>
          </a:xfrm>
          <a:prstGeom prst="roundRect">
            <a:avLst>
              <a:gd name="adj" fmla="val 431"/>
            </a:avLst>
          </a:prstGeom>
          <a:gradFill rotWithShape="0">
            <a:gsLst>
              <a:gs pos="0">
                <a:srgbClr val="000080"/>
              </a:gs>
              <a:gs pos="100000">
                <a:srgbClr val="0000FF"/>
              </a:gs>
            </a:gsLst>
            <a:lin ang="162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4" grpId="0" autoUpdateAnimBg="0"/>
      <p:bldP spid="821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defTabSz="914400"/>
            <a:r>
              <a:rPr lang="en-US" altLang="en-US" sz="40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Qu’est-ce qu’un disciple ?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513" y="2133600"/>
            <a:ext cx="7807325" cy="42481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converti est-il un disciple ?</a:t>
            </a:r>
            <a:br>
              <a:rPr lang="en-US" altLang="en-US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400">
              <a:solidFill>
                <a:srgbClr val="33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440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400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disciple c’est :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personne qui a reçu Christ et qui se conforme aux enseignements de Christ.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personne qui ne fait pas qu’apprendre des choses au sujet de Christ, mais c’est une personne qui vit comme Christ.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765175"/>
            <a:ext cx="8208963" cy="647700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t"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Tout ce qui est vivant et sain grandit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2133600"/>
            <a:ext cx="7518400" cy="1800225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/>
          <a:lstStyle/>
          <a:p>
            <a:pPr marL="0" indent="0" algn="ctr">
              <a:lnSpc>
                <a:spcPct val="93000"/>
              </a:lnSpc>
              <a:spcBef>
                <a:spcPts val="888"/>
              </a:spcBef>
              <a:buSzPct val="84000"/>
              <a:buFont typeface="Monotype Sorts" pitchFamily="2" charset="2"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fr-CA" altLang="en-US" sz="3600">
                <a:solidFill>
                  <a:srgbClr val="FFFF99"/>
                </a:solidFill>
                <a:latin typeface="Arial" panose="020B0604020202020204" pitchFamily="34" charset="0"/>
              </a:rPr>
              <a:t>Dieu a doté tout organisme vivant et sain de la </a:t>
            </a:r>
            <a:r>
              <a:rPr lang="fr-CA" altLang="en-US" sz="360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capacité </a:t>
            </a:r>
            <a:r>
              <a:rPr lang="fr-CA" altLang="en-US" sz="3600">
                <a:solidFill>
                  <a:srgbClr val="FFFF99"/>
                </a:solidFill>
                <a:latin typeface="Arial" panose="020B0604020202020204" pitchFamily="34" charset="0"/>
              </a:rPr>
              <a:t>de </a:t>
            </a:r>
            <a:r>
              <a:rPr lang="fr-CA" altLang="en-US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grandir</a:t>
            </a:r>
            <a:r>
              <a:rPr lang="fr-CA" altLang="en-US" sz="3600">
                <a:solidFill>
                  <a:srgbClr val="FFFF99"/>
                </a:solidFill>
                <a:latin typeface="Arial" panose="020B0604020202020204" pitchFamily="34" charset="0"/>
              </a:rPr>
              <a:t> </a:t>
            </a:r>
            <a:br>
              <a:rPr lang="fr-CA" altLang="en-US" sz="3600">
                <a:solidFill>
                  <a:srgbClr val="FFFF99"/>
                </a:solidFill>
                <a:latin typeface="Arial" panose="020B0604020202020204" pitchFamily="34" charset="0"/>
              </a:rPr>
            </a:br>
            <a:r>
              <a:rPr lang="fr-CA" altLang="en-US" sz="3600">
                <a:solidFill>
                  <a:srgbClr val="FFFF99"/>
                </a:solidFill>
                <a:latin typeface="Arial" panose="020B0604020202020204" pitchFamily="34" charset="0"/>
              </a:rPr>
              <a:t>et de se </a:t>
            </a:r>
            <a:r>
              <a:rPr lang="fr-CA" altLang="en-US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reproduire</a:t>
            </a:r>
            <a:r>
              <a:rPr lang="fr-CA" altLang="en-US" sz="3600">
                <a:solidFill>
                  <a:srgbClr val="FFFF99"/>
                </a:solidFill>
                <a:latin typeface="Arial" panose="020B0604020202020204" pitchFamily="34" charset="0"/>
              </a:rPr>
              <a:t>.</a:t>
            </a: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1258888" y="4724400"/>
            <a:ext cx="6651625" cy="709613"/>
            <a:chOff x="781" y="3005"/>
            <a:chExt cx="4190" cy="401"/>
          </a:xfrm>
        </p:grpSpPr>
        <p:sp>
          <p:nvSpPr>
            <p:cNvPr id="14340" name="AutoShape 4"/>
            <p:cNvSpPr>
              <a:spLocks noChangeArrowheads="1"/>
            </p:cNvSpPr>
            <p:nvPr/>
          </p:nvSpPr>
          <p:spPr bwMode="auto">
            <a:xfrm>
              <a:off x="781" y="3005"/>
              <a:ext cx="4190" cy="401"/>
            </a:xfrm>
            <a:prstGeom prst="roundRect">
              <a:avLst>
                <a:gd name="adj" fmla="val 250"/>
              </a:avLst>
            </a:prstGeom>
            <a:noFill/>
            <a:ln w="5724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1" name="Text Box 5"/>
            <p:cNvSpPr txBox="1">
              <a:spLocks noChangeArrowheads="1"/>
            </p:cNvSpPr>
            <p:nvPr/>
          </p:nvSpPr>
          <p:spPr bwMode="auto">
            <a:xfrm>
              <a:off x="862" y="3005"/>
              <a:ext cx="4027" cy="35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100800" rIns="72000" bIns="720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3200">
                  <a:solidFill>
                    <a:srgbClr val="FFFF99"/>
                  </a:solidFill>
                  <a:latin typeface="Arial" panose="020B0604020202020204" pitchFamily="34" charset="0"/>
                </a:rPr>
                <a:t>L'Église est un </a:t>
              </a:r>
              <a:r>
                <a:rPr lang="fr-CA" altLang="en-US" sz="3200" b="1">
                  <a:solidFill>
                    <a:srgbClr val="FF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organisme vivant!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6425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t"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CA" altLang="en-US" sz="4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Principes de croissance</a:t>
            </a:r>
          </a:p>
        </p:txBody>
      </p:sp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1301750" y="4660900"/>
            <a:ext cx="6473825" cy="1636713"/>
            <a:chOff x="820" y="2936"/>
            <a:chExt cx="4078" cy="1031"/>
          </a:xfrm>
        </p:grpSpPr>
        <p:sp>
          <p:nvSpPr>
            <p:cNvPr id="16387" name="AutoShape 3"/>
            <p:cNvSpPr>
              <a:spLocks noChangeArrowheads="1"/>
            </p:cNvSpPr>
            <p:nvPr/>
          </p:nvSpPr>
          <p:spPr bwMode="auto">
            <a:xfrm>
              <a:off x="820" y="2936"/>
              <a:ext cx="4078" cy="1031"/>
            </a:xfrm>
            <a:prstGeom prst="roundRect">
              <a:avLst>
                <a:gd name="adj" fmla="val 93"/>
              </a:avLst>
            </a:prstGeom>
            <a:noFill/>
            <a:ln w="5724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88" name="Text Box 4"/>
            <p:cNvSpPr txBox="1">
              <a:spLocks noChangeArrowheads="1"/>
            </p:cNvSpPr>
            <p:nvPr/>
          </p:nvSpPr>
          <p:spPr bwMode="auto">
            <a:xfrm>
              <a:off x="820" y="2936"/>
              <a:ext cx="4078" cy="97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900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800" b="1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L'Église devrait être un réseau de familles spirituelles reproductives</a:t>
              </a:r>
              <a:r>
                <a:rPr lang="fr-CA" altLang="en-US" sz="1200" b="1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 </a:t>
              </a:r>
            </a:p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2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 </a:t>
              </a:r>
            </a:p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2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 </a:t>
              </a:r>
              <a:r>
                <a:rPr lang="fr-CA" altLang="en-US" sz="28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Non pas un orphelinat!</a:t>
              </a:r>
            </a:p>
          </p:txBody>
        </p:sp>
      </p:grp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63513" y="1460500"/>
            <a:ext cx="8980487" cy="27987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113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endParaRPr lang="fr-CA" altLang="en-US" sz="10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>
              <a:spcBef>
                <a:spcPts val="14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La famille spirituelle :</a:t>
            </a:r>
          </a:p>
          <a:p>
            <a:pPr>
              <a:spcBef>
                <a:spcPts val="1113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endParaRPr lang="fr-CA" altLang="en-US" sz="10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>
              <a:spcBef>
                <a:spcPts val="1113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						 	               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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CA" altLang="en-US" sz="1700" b="1">
                <a:solidFill>
                  <a:srgbClr val="F4FB6F"/>
                </a:solidFill>
                <a:latin typeface="Arial" panose="020B0604020202020204" pitchFamily="34" charset="0"/>
              </a:rPr>
              <a:t>Nouveau</a:t>
            </a:r>
            <a:br>
              <a:rPr lang="fr-CA" altLang="en-US" sz="1700" b="1">
                <a:solidFill>
                  <a:srgbClr val="F4FB6F"/>
                </a:solidFill>
                <a:latin typeface="Arial" panose="020B0604020202020204" pitchFamily="34" charset="0"/>
              </a:rPr>
            </a:br>
            <a:r>
              <a:rPr lang="fr-CA" altLang="en-US" sz="1700" b="1">
                <a:solidFill>
                  <a:srgbClr val="F4FB6F"/>
                </a:solidFill>
                <a:latin typeface="Arial" panose="020B0604020202020204" pitchFamily="34" charset="0"/>
              </a:rPr>
              <a:t>								   chrétien</a:t>
            </a:r>
          </a:p>
          <a:p>
            <a:pPr>
              <a:spcBef>
                <a:spcPts val="1113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1700" b="1">
                <a:solidFill>
                  <a:srgbClr val="F4FB6F"/>
                </a:solidFill>
                <a:latin typeface="Arial" panose="020B0604020202020204" pitchFamily="34" charset="0"/>
              </a:rPr>
              <a:t>Nouveau chrétien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</a:rPr>
              <a:t>   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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CA" altLang="en-US" sz="1700" b="1">
                <a:solidFill>
                  <a:srgbClr val="FF29C7"/>
                </a:solidFill>
                <a:latin typeface="Arial" panose="020B0604020202020204" pitchFamily="34" charset="0"/>
              </a:rPr>
              <a:t>Disciple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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fr-CA" altLang="en-US" sz="1700" b="1">
                <a:solidFill>
                  <a:srgbClr val="FF6600"/>
                </a:solidFill>
                <a:latin typeface="Arial" panose="020B0604020202020204" pitchFamily="34" charset="0"/>
              </a:rPr>
              <a:t>Formateur de disciples 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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CA" altLang="en-US" sz="1700" b="1">
                <a:solidFill>
                  <a:srgbClr val="FF0066"/>
                </a:solidFill>
                <a:latin typeface="Arial" panose="020B0604020202020204" pitchFamily="34" charset="0"/>
              </a:rPr>
              <a:t>Dirigeant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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fr-CA" altLang="en-US" sz="1700" b="1">
                <a:solidFill>
                  <a:srgbClr val="FF29C7"/>
                </a:solidFill>
                <a:latin typeface="Arial" panose="020B0604020202020204" pitchFamily="34" charset="0"/>
              </a:rPr>
              <a:t>Disciple</a:t>
            </a:r>
          </a:p>
          <a:p>
            <a:pPr>
              <a:spcBef>
                <a:spcPts val="1113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</a:rPr>
              <a:t>					 	           	  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           </a:t>
            </a:r>
            <a:r>
              <a:rPr lang="fr-CA" altLang="en-US" sz="1700" b="1">
                <a:solidFill>
                  <a:srgbClr val="FFFFF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</a:t>
            </a:r>
            <a:r>
              <a:rPr lang="fr-CA" altLang="en-US" sz="170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fr-CA" altLang="en-US" sz="1700" b="1">
                <a:solidFill>
                  <a:srgbClr val="FF6600"/>
                </a:solidFill>
                <a:latin typeface="Arial" panose="020B0604020202020204" pitchFamily="34" charset="0"/>
              </a:rPr>
              <a:t>Formateur  							                   de disciples</a:t>
            </a:r>
          </a:p>
        </p:txBody>
      </p:sp>
      <p:sp>
        <p:nvSpPr>
          <p:cNvPr id="16390" name="Freeform 6"/>
          <p:cNvSpPr>
            <a:spLocks noChangeArrowheads="1"/>
          </p:cNvSpPr>
          <p:nvPr/>
        </p:nvSpPr>
        <p:spPr bwMode="auto">
          <a:xfrm>
            <a:off x="179388" y="2133600"/>
            <a:ext cx="8637587" cy="715963"/>
          </a:xfrm>
          <a:custGeom>
            <a:avLst/>
            <a:gdLst>
              <a:gd name="T0" fmla="*/ 0 w 19405"/>
              <a:gd name="T1" fmla="*/ 1552 h 1990"/>
              <a:gd name="T2" fmla="*/ 13653 w 19405"/>
              <a:gd name="T3" fmla="*/ 1728 h 1990"/>
              <a:gd name="T4" fmla="*/ 19404 w 19405"/>
              <a:gd name="T5" fmla="*/ 0 h 1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05" h="1990">
                <a:moveTo>
                  <a:pt x="0" y="1552"/>
                </a:moveTo>
                <a:cubicBezTo>
                  <a:pt x="2275" y="1583"/>
                  <a:pt x="10420" y="1989"/>
                  <a:pt x="13653" y="1728"/>
                </a:cubicBezTo>
                <a:cubicBezTo>
                  <a:pt x="16886" y="1467"/>
                  <a:pt x="18204" y="361"/>
                  <a:pt x="19404" y="0"/>
                </a:cubicBezTo>
              </a:path>
            </a:pathLst>
          </a:custGeom>
          <a:noFill/>
          <a:ln w="3556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Freeform 7"/>
          <p:cNvSpPr>
            <a:spLocks noChangeArrowheads="1"/>
          </p:cNvSpPr>
          <p:nvPr/>
        </p:nvSpPr>
        <p:spPr bwMode="auto">
          <a:xfrm>
            <a:off x="179388" y="3933825"/>
            <a:ext cx="8637587" cy="715963"/>
          </a:xfrm>
          <a:custGeom>
            <a:avLst/>
            <a:gdLst>
              <a:gd name="T0" fmla="*/ 0 w 19404"/>
              <a:gd name="T1" fmla="*/ 436 h 1990"/>
              <a:gd name="T2" fmla="*/ 13652 w 19404"/>
              <a:gd name="T3" fmla="*/ 260 h 1990"/>
              <a:gd name="T4" fmla="*/ 19403 w 19404"/>
              <a:gd name="T5" fmla="*/ 1989 h 1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04" h="1990">
                <a:moveTo>
                  <a:pt x="0" y="436"/>
                </a:moveTo>
                <a:cubicBezTo>
                  <a:pt x="2275" y="405"/>
                  <a:pt x="10420" y="0"/>
                  <a:pt x="13652" y="260"/>
                </a:cubicBezTo>
                <a:cubicBezTo>
                  <a:pt x="16884" y="520"/>
                  <a:pt x="18203" y="1628"/>
                  <a:pt x="19403" y="1989"/>
                </a:cubicBezTo>
              </a:path>
            </a:pathLst>
          </a:custGeom>
          <a:noFill/>
          <a:ln w="3556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8115300" cy="5346700"/>
          </a:xfrm>
          <a:prstGeom prst="rect">
            <a:avLst/>
          </a:prstGeom>
          <a:noFill/>
          <a:effectLst>
            <a:outerShdw dist="115171" dir="5023148" algn="ctr" rotWithShape="0">
              <a:srgbClr val="7D7DFF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2230438" y="76200"/>
            <a:ext cx="4846637" cy="920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5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200" b="1">
                <a:solidFill>
                  <a:srgbClr val="FF29C7"/>
                </a:solidFill>
                <a:latin typeface="Arial" panose="020B0604020202020204" pitchFamily="34" charset="0"/>
              </a:rPr>
              <a:t> </a:t>
            </a:r>
            <a:r>
              <a:rPr lang="fr-CA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Un processus actif</a:t>
            </a:r>
            <a:br>
              <a:rPr lang="fr-CA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fr-CA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 formation de disciple</a:t>
            </a:r>
          </a:p>
        </p:txBody>
      </p:sp>
      <p:grpSp>
        <p:nvGrpSpPr>
          <p:cNvPr id="172036" name="Group 4"/>
          <p:cNvGrpSpPr>
            <a:grpSpLocks/>
          </p:cNvGrpSpPr>
          <p:nvPr/>
        </p:nvGrpSpPr>
        <p:grpSpPr bwMode="auto">
          <a:xfrm>
            <a:off x="1201738" y="2684463"/>
            <a:ext cx="1662112" cy="2876550"/>
            <a:chOff x="757" y="1691"/>
            <a:chExt cx="1047" cy="1812"/>
          </a:xfrm>
        </p:grpSpPr>
        <p:sp>
          <p:nvSpPr>
            <p:cNvPr id="172037" name="Freeform 5"/>
            <p:cNvSpPr>
              <a:spLocks noChangeArrowheads="1"/>
            </p:cNvSpPr>
            <p:nvPr/>
          </p:nvSpPr>
          <p:spPr bwMode="auto">
            <a:xfrm>
              <a:off x="757" y="1691"/>
              <a:ext cx="759" cy="1519"/>
            </a:xfrm>
            <a:custGeom>
              <a:avLst/>
              <a:gdLst>
                <a:gd name="T0" fmla="*/ 884 w 3345"/>
                <a:gd name="T1" fmla="*/ 1097 h 6700"/>
                <a:gd name="T2" fmla="*/ 712 w 3345"/>
                <a:gd name="T3" fmla="*/ 1282 h 6700"/>
                <a:gd name="T4" fmla="*/ 566 w 3345"/>
                <a:gd name="T5" fmla="*/ 1523 h 6700"/>
                <a:gd name="T6" fmla="*/ 452 w 3345"/>
                <a:gd name="T7" fmla="*/ 1806 h 6700"/>
                <a:gd name="T8" fmla="*/ 378 w 3345"/>
                <a:gd name="T9" fmla="*/ 2133 h 6700"/>
                <a:gd name="T10" fmla="*/ 330 w 3345"/>
                <a:gd name="T11" fmla="*/ 2485 h 6700"/>
                <a:gd name="T12" fmla="*/ 321 w 3345"/>
                <a:gd name="T13" fmla="*/ 2867 h 6700"/>
                <a:gd name="T14" fmla="*/ 352 w 3345"/>
                <a:gd name="T15" fmla="*/ 3261 h 6700"/>
                <a:gd name="T16" fmla="*/ 411 w 3345"/>
                <a:gd name="T17" fmla="*/ 3658 h 6700"/>
                <a:gd name="T18" fmla="*/ 514 w 3345"/>
                <a:gd name="T19" fmla="*/ 4057 h 6700"/>
                <a:gd name="T20" fmla="*/ 643 w 3345"/>
                <a:gd name="T21" fmla="*/ 4442 h 6700"/>
                <a:gd name="T22" fmla="*/ 803 w 3345"/>
                <a:gd name="T23" fmla="*/ 4806 h 6700"/>
                <a:gd name="T24" fmla="*/ 985 w 3345"/>
                <a:gd name="T25" fmla="*/ 5140 h 6700"/>
                <a:gd name="T26" fmla="*/ 1194 w 3345"/>
                <a:gd name="T27" fmla="*/ 5438 h 6700"/>
                <a:gd name="T28" fmla="*/ 1414 w 3345"/>
                <a:gd name="T29" fmla="*/ 5687 h 6700"/>
                <a:gd name="T30" fmla="*/ 1651 w 3345"/>
                <a:gd name="T31" fmla="*/ 5895 h 6700"/>
                <a:gd name="T32" fmla="*/ 1890 w 3345"/>
                <a:gd name="T33" fmla="*/ 6048 h 6700"/>
                <a:gd name="T34" fmla="*/ 2127 w 3345"/>
                <a:gd name="T35" fmla="*/ 6137 h 6700"/>
                <a:gd name="T36" fmla="*/ 2366 w 3345"/>
                <a:gd name="T37" fmla="*/ 6174 h 6700"/>
                <a:gd name="T38" fmla="*/ 2593 w 3345"/>
                <a:gd name="T39" fmla="*/ 6146 h 6700"/>
                <a:gd name="T40" fmla="*/ 2803 w 3345"/>
                <a:gd name="T41" fmla="*/ 6058 h 6700"/>
                <a:gd name="T42" fmla="*/ 2989 w 3345"/>
                <a:gd name="T43" fmla="*/ 5911 h 6700"/>
                <a:gd name="T44" fmla="*/ 3344 w 3345"/>
                <a:gd name="T45" fmla="*/ 6243 h 6700"/>
                <a:gd name="T46" fmla="*/ 3134 w 3345"/>
                <a:gd name="T47" fmla="*/ 6459 h 6700"/>
                <a:gd name="T48" fmla="*/ 2893 w 3345"/>
                <a:gd name="T49" fmla="*/ 6607 h 6700"/>
                <a:gd name="T50" fmla="*/ 2635 w 3345"/>
                <a:gd name="T51" fmla="*/ 6689 h 6700"/>
                <a:gd name="T52" fmla="*/ 2357 w 3345"/>
                <a:gd name="T53" fmla="*/ 6695 h 6700"/>
                <a:gd name="T54" fmla="*/ 2077 w 3345"/>
                <a:gd name="T55" fmla="*/ 6633 h 6700"/>
                <a:gd name="T56" fmla="*/ 1786 w 3345"/>
                <a:gd name="T57" fmla="*/ 6495 h 6700"/>
                <a:gd name="T58" fmla="*/ 1500 w 3345"/>
                <a:gd name="T59" fmla="*/ 6294 h 6700"/>
                <a:gd name="T60" fmla="*/ 1218 w 3345"/>
                <a:gd name="T61" fmla="*/ 6027 h 6700"/>
                <a:gd name="T62" fmla="*/ 962 w 3345"/>
                <a:gd name="T63" fmla="*/ 5706 h 6700"/>
                <a:gd name="T64" fmla="*/ 723 w 3345"/>
                <a:gd name="T65" fmla="*/ 5334 h 6700"/>
                <a:gd name="T66" fmla="*/ 511 w 3345"/>
                <a:gd name="T67" fmla="*/ 4919 h 6700"/>
                <a:gd name="T68" fmla="*/ 330 w 3345"/>
                <a:gd name="T69" fmla="*/ 4473 h 6700"/>
                <a:gd name="T70" fmla="*/ 184 w 3345"/>
                <a:gd name="T71" fmla="*/ 4004 h 6700"/>
                <a:gd name="T72" fmla="*/ 82 w 3345"/>
                <a:gd name="T73" fmla="*/ 3527 h 6700"/>
                <a:gd name="T74" fmla="*/ 22 w 3345"/>
                <a:gd name="T75" fmla="*/ 3050 h 6700"/>
                <a:gd name="T76" fmla="*/ 3 w 3345"/>
                <a:gd name="T77" fmla="*/ 2583 h 6700"/>
                <a:gd name="T78" fmla="*/ 22 w 3345"/>
                <a:gd name="T79" fmla="*/ 2134 h 6700"/>
                <a:gd name="T80" fmla="*/ 94 w 3345"/>
                <a:gd name="T81" fmla="*/ 1723 h 6700"/>
                <a:gd name="T82" fmla="*/ 199 w 3345"/>
                <a:gd name="T83" fmla="*/ 1347 h 6700"/>
                <a:gd name="T84" fmla="*/ 348 w 3345"/>
                <a:gd name="T85" fmla="*/ 1024 h 6700"/>
                <a:gd name="T86" fmla="*/ 535 w 3345"/>
                <a:gd name="T87" fmla="*/ 759 h 6700"/>
                <a:gd name="T88" fmla="*/ 752 w 3345"/>
                <a:gd name="T89" fmla="*/ 556 h 6700"/>
                <a:gd name="T90" fmla="*/ 1355 w 3345"/>
                <a:gd name="T91" fmla="*/ 618 h 6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45" h="6700">
                  <a:moveTo>
                    <a:pt x="1010" y="1003"/>
                  </a:moveTo>
                  <a:lnTo>
                    <a:pt x="945" y="1048"/>
                  </a:lnTo>
                  <a:lnTo>
                    <a:pt x="884" y="1097"/>
                  </a:lnTo>
                  <a:lnTo>
                    <a:pt x="827" y="1157"/>
                  </a:lnTo>
                  <a:lnTo>
                    <a:pt x="766" y="1215"/>
                  </a:lnTo>
                  <a:lnTo>
                    <a:pt x="712" y="1282"/>
                  </a:lnTo>
                  <a:lnTo>
                    <a:pt x="660" y="1356"/>
                  </a:lnTo>
                  <a:lnTo>
                    <a:pt x="615" y="1441"/>
                  </a:lnTo>
                  <a:lnTo>
                    <a:pt x="566" y="1523"/>
                  </a:lnTo>
                  <a:lnTo>
                    <a:pt x="526" y="1611"/>
                  </a:lnTo>
                  <a:lnTo>
                    <a:pt x="488" y="1710"/>
                  </a:lnTo>
                  <a:lnTo>
                    <a:pt x="452" y="1806"/>
                  </a:lnTo>
                  <a:lnTo>
                    <a:pt x="423" y="1911"/>
                  </a:lnTo>
                  <a:lnTo>
                    <a:pt x="396" y="2018"/>
                  </a:lnTo>
                  <a:lnTo>
                    <a:pt x="378" y="2133"/>
                  </a:lnTo>
                  <a:lnTo>
                    <a:pt x="354" y="2244"/>
                  </a:lnTo>
                  <a:lnTo>
                    <a:pt x="344" y="2367"/>
                  </a:lnTo>
                  <a:lnTo>
                    <a:pt x="330" y="2485"/>
                  </a:lnTo>
                  <a:lnTo>
                    <a:pt x="327" y="2612"/>
                  </a:lnTo>
                  <a:lnTo>
                    <a:pt x="323" y="2736"/>
                  </a:lnTo>
                  <a:lnTo>
                    <a:pt x="321" y="2867"/>
                  </a:lnTo>
                  <a:lnTo>
                    <a:pt x="326" y="2995"/>
                  </a:lnTo>
                  <a:lnTo>
                    <a:pt x="334" y="3124"/>
                  </a:lnTo>
                  <a:lnTo>
                    <a:pt x="352" y="3261"/>
                  </a:lnTo>
                  <a:lnTo>
                    <a:pt x="370" y="3393"/>
                  </a:lnTo>
                  <a:lnTo>
                    <a:pt x="390" y="3527"/>
                  </a:lnTo>
                  <a:lnTo>
                    <a:pt x="411" y="3658"/>
                  </a:lnTo>
                  <a:lnTo>
                    <a:pt x="440" y="3791"/>
                  </a:lnTo>
                  <a:lnTo>
                    <a:pt x="474" y="3920"/>
                  </a:lnTo>
                  <a:lnTo>
                    <a:pt x="514" y="4057"/>
                  </a:lnTo>
                  <a:lnTo>
                    <a:pt x="549" y="4183"/>
                  </a:lnTo>
                  <a:lnTo>
                    <a:pt x="592" y="4312"/>
                  </a:lnTo>
                  <a:lnTo>
                    <a:pt x="643" y="4442"/>
                  </a:lnTo>
                  <a:lnTo>
                    <a:pt x="693" y="4566"/>
                  </a:lnTo>
                  <a:lnTo>
                    <a:pt x="747" y="4687"/>
                  </a:lnTo>
                  <a:lnTo>
                    <a:pt x="803" y="4806"/>
                  </a:lnTo>
                  <a:lnTo>
                    <a:pt x="856" y="4920"/>
                  </a:lnTo>
                  <a:lnTo>
                    <a:pt x="919" y="5029"/>
                  </a:lnTo>
                  <a:lnTo>
                    <a:pt x="985" y="5140"/>
                  </a:lnTo>
                  <a:lnTo>
                    <a:pt x="1048" y="5239"/>
                  </a:lnTo>
                  <a:lnTo>
                    <a:pt x="1123" y="5343"/>
                  </a:lnTo>
                  <a:lnTo>
                    <a:pt x="1194" y="5438"/>
                  </a:lnTo>
                  <a:lnTo>
                    <a:pt x="1261" y="5523"/>
                  </a:lnTo>
                  <a:lnTo>
                    <a:pt x="1341" y="5613"/>
                  </a:lnTo>
                  <a:lnTo>
                    <a:pt x="1414" y="5687"/>
                  </a:lnTo>
                  <a:lnTo>
                    <a:pt x="1489" y="5763"/>
                  </a:lnTo>
                  <a:lnTo>
                    <a:pt x="1567" y="5829"/>
                  </a:lnTo>
                  <a:lnTo>
                    <a:pt x="1651" y="5895"/>
                  </a:lnTo>
                  <a:lnTo>
                    <a:pt x="1731" y="5952"/>
                  </a:lnTo>
                  <a:lnTo>
                    <a:pt x="1810" y="6003"/>
                  </a:lnTo>
                  <a:lnTo>
                    <a:pt x="1890" y="6048"/>
                  </a:lnTo>
                  <a:lnTo>
                    <a:pt x="1968" y="6081"/>
                  </a:lnTo>
                  <a:lnTo>
                    <a:pt x="2046" y="6112"/>
                  </a:lnTo>
                  <a:lnTo>
                    <a:pt x="2127" y="6137"/>
                  </a:lnTo>
                  <a:lnTo>
                    <a:pt x="2206" y="6155"/>
                  </a:lnTo>
                  <a:lnTo>
                    <a:pt x="2288" y="6169"/>
                  </a:lnTo>
                  <a:lnTo>
                    <a:pt x="2366" y="6174"/>
                  </a:lnTo>
                  <a:lnTo>
                    <a:pt x="2445" y="6171"/>
                  </a:lnTo>
                  <a:lnTo>
                    <a:pt x="2514" y="6158"/>
                  </a:lnTo>
                  <a:lnTo>
                    <a:pt x="2593" y="6146"/>
                  </a:lnTo>
                  <a:lnTo>
                    <a:pt x="2665" y="6125"/>
                  </a:lnTo>
                  <a:lnTo>
                    <a:pt x="2734" y="6095"/>
                  </a:lnTo>
                  <a:lnTo>
                    <a:pt x="2803" y="6058"/>
                  </a:lnTo>
                  <a:lnTo>
                    <a:pt x="2870" y="6018"/>
                  </a:lnTo>
                  <a:lnTo>
                    <a:pt x="2928" y="5968"/>
                  </a:lnTo>
                  <a:lnTo>
                    <a:pt x="2989" y="5911"/>
                  </a:lnTo>
                  <a:lnTo>
                    <a:pt x="3048" y="5850"/>
                  </a:lnTo>
                  <a:lnTo>
                    <a:pt x="3104" y="5788"/>
                  </a:lnTo>
                  <a:lnTo>
                    <a:pt x="3344" y="6243"/>
                  </a:lnTo>
                  <a:lnTo>
                    <a:pt x="3275" y="6319"/>
                  </a:lnTo>
                  <a:lnTo>
                    <a:pt x="3205" y="6390"/>
                  </a:lnTo>
                  <a:lnTo>
                    <a:pt x="3134" y="6459"/>
                  </a:lnTo>
                  <a:lnTo>
                    <a:pt x="3058" y="6517"/>
                  </a:lnTo>
                  <a:lnTo>
                    <a:pt x="2979" y="6567"/>
                  </a:lnTo>
                  <a:lnTo>
                    <a:pt x="2893" y="6607"/>
                  </a:lnTo>
                  <a:lnTo>
                    <a:pt x="2813" y="6645"/>
                  </a:lnTo>
                  <a:lnTo>
                    <a:pt x="2722" y="6668"/>
                  </a:lnTo>
                  <a:lnTo>
                    <a:pt x="2635" y="6689"/>
                  </a:lnTo>
                  <a:lnTo>
                    <a:pt x="2545" y="6699"/>
                  </a:lnTo>
                  <a:lnTo>
                    <a:pt x="2450" y="6699"/>
                  </a:lnTo>
                  <a:lnTo>
                    <a:pt x="2357" y="6695"/>
                  </a:lnTo>
                  <a:lnTo>
                    <a:pt x="2263" y="6680"/>
                  </a:lnTo>
                  <a:lnTo>
                    <a:pt x="2168" y="6658"/>
                  </a:lnTo>
                  <a:lnTo>
                    <a:pt x="2077" y="6633"/>
                  </a:lnTo>
                  <a:lnTo>
                    <a:pt x="1975" y="6592"/>
                  </a:lnTo>
                  <a:lnTo>
                    <a:pt x="1884" y="6551"/>
                  </a:lnTo>
                  <a:lnTo>
                    <a:pt x="1786" y="6495"/>
                  </a:lnTo>
                  <a:lnTo>
                    <a:pt x="1688" y="6437"/>
                  </a:lnTo>
                  <a:lnTo>
                    <a:pt x="1595" y="6370"/>
                  </a:lnTo>
                  <a:lnTo>
                    <a:pt x="1500" y="6294"/>
                  </a:lnTo>
                  <a:lnTo>
                    <a:pt x="1406" y="6213"/>
                  </a:lnTo>
                  <a:lnTo>
                    <a:pt x="1309" y="6120"/>
                  </a:lnTo>
                  <a:lnTo>
                    <a:pt x="1218" y="6027"/>
                  </a:lnTo>
                  <a:lnTo>
                    <a:pt x="1130" y="5923"/>
                  </a:lnTo>
                  <a:lnTo>
                    <a:pt x="1041" y="5818"/>
                  </a:lnTo>
                  <a:lnTo>
                    <a:pt x="962" y="5706"/>
                  </a:lnTo>
                  <a:lnTo>
                    <a:pt x="880" y="5586"/>
                  </a:lnTo>
                  <a:lnTo>
                    <a:pt x="801" y="5463"/>
                  </a:lnTo>
                  <a:lnTo>
                    <a:pt x="723" y="5334"/>
                  </a:lnTo>
                  <a:lnTo>
                    <a:pt x="649" y="5200"/>
                  </a:lnTo>
                  <a:lnTo>
                    <a:pt x="577" y="5061"/>
                  </a:lnTo>
                  <a:lnTo>
                    <a:pt x="511" y="4919"/>
                  </a:lnTo>
                  <a:lnTo>
                    <a:pt x="446" y="4772"/>
                  </a:lnTo>
                  <a:lnTo>
                    <a:pt x="387" y="4626"/>
                  </a:lnTo>
                  <a:lnTo>
                    <a:pt x="330" y="4473"/>
                  </a:lnTo>
                  <a:lnTo>
                    <a:pt x="280" y="4320"/>
                  </a:lnTo>
                  <a:lnTo>
                    <a:pt x="227" y="4163"/>
                  </a:lnTo>
                  <a:lnTo>
                    <a:pt x="184" y="4004"/>
                  </a:lnTo>
                  <a:lnTo>
                    <a:pt x="145" y="3846"/>
                  </a:lnTo>
                  <a:lnTo>
                    <a:pt x="110" y="3685"/>
                  </a:lnTo>
                  <a:lnTo>
                    <a:pt x="82" y="3527"/>
                  </a:lnTo>
                  <a:lnTo>
                    <a:pt x="56" y="3361"/>
                  </a:lnTo>
                  <a:lnTo>
                    <a:pt x="38" y="3210"/>
                  </a:lnTo>
                  <a:lnTo>
                    <a:pt x="22" y="3050"/>
                  </a:lnTo>
                  <a:lnTo>
                    <a:pt x="5" y="2890"/>
                  </a:lnTo>
                  <a:lnTo>
                    <a:pt x="0" y="2733"/>
                  </a:lnTo>
                  <a:lnTo>
                    <a:pt x="3" y="2583"/>
                  </a:lnTo>
                  <a:lnTo>
                    <a:pt x="4" y="2429"/>
                  </a:lnTo>
                  <a:lnTo>
                    <a:pt x="15" y="2283"/>
                  </a:lnTo>
                  <a:lnTo>
                    <a:pt x="22" y="2134"/>
                  </a:lnTo>
                  <a:lnTo>
                    <a:pt x="46" y="1996"/>
                  </a:lnTo>
                  <a:lnTo>
                    <a:pt x="63" y="1854"/>
                  </a:lnTo>
                  <a:lnTo>
                    <a:pt x="94" y="1723"/>
                  </a:lnTo>
                  <a:lnTo>
                    <a:pt x="123" y="1590"/>
                  </a:lnTo>
                  <a:lnTo>
                    <a:pt x="164" y="1470"/>
                  </a:lnTo>
                  <a:lnTo>
                    <a:pt x="199" y="1347"/>
                  </a:lnTo>
                  <a:lnTo>
                    <a:pt x="245" y="1234"/>
                  </a:lnTo>
                  <a:lnTo>
                    <a:pt x="300" y="1129"/>
                  </a:lnTo>
                  <a:lnTo>
                    <a:pt x="348" y="1024"/>
                  </a:lnTo>
                  <a:lnTo>
                    <a:pt x="411" y="931"/>
                  </a:lnTo>
                  <a:lnTo>
                    <a:pt x="472" y="843"/>
                  </a:lnTo>
                  <a:lnTo>
                    <a:pt x="535" y="759"/>
                  </a:lnTo>
                  <a:lnTo>
                    <a:pt x="602" y="681"/>
                  </a:lnTo>
                  <a:lnTo>
                    <a:pt x="673" y="614"/>
                  </a:lnTo>
                  <a:lnTo>
                    <a:pt x="752" y="556"/>
                  </a:lnTo>
                  <a:lnTo>
                    <a:pt x="832" y="504"/>
                  </a:lnTo>
                  <a:lnTo>
                    <a:pt x="649" y="0"/>
                  </a:lnTo>
                  <a:lnTo>
                    <a:pt x="1355" y="618"/>
                  </a:lnTo>
                  <a:lnTo>
                    <a:pt x="1189" y="1508"/>
                  </a:lnTo>
                  <a:lnTo>
                    <a:pt x="1010" y="1003"/>
                  </a:lnTo>
                </a:path>
              </a:pathLst>
            </a:custGeom>
            <a:solidFill>
              <a:srgbClr val="777777"/>
            </a:solidFill>
            <a:ln w="9360">
              <a:solidFill>
                <a:srgbClr val="777777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038" name="Freeform 6"/>
            <p:cNvSpPr>
              <a:spLocks noChangeArrowheads="1"/>
            </p:cNvSpPr>
            <p:nvPr/>
          </p:nvSpPr>
          <p:spPr bwMode="auto">
            <a:xfrm>
              <a:off x="1497" y="2540"/>
              <a:ext cx="309" cy="965"/>
            </a:xfrm>
            <a:custGeom>
              <a:avLst/>
              <a:gdLst>
                <a:gd name="T0" fmla="*/ 1040 w 1363"/>
                <a:gd name="T1" fmla="*/ 667 h 4255"/>
                <a:gd name="T2" fmla="*/ 955 w 1363"/>
                <a:gd name="T3" fmla="*/ 713 h 4255"/>
                <a:gd name="T4" fmla="*/ 864 w 1363"/>
                <a:gd name="T5" fmla="*/ 774 h 4255"/>
                <a:gd name="T6" fmla="*/ 770 w 1363"/>
                <a:gd name="T7" fmla="*/ 851 h 4255"/>
                <a:gd name="T8" fmla="*/ 690 w 1363"/>
                <a:gd name="T9" fmla="*/ 938 h 4255"/>
                <a:gd name="T10" fmla="*/ 604 w 1363"/>
                <a:gd name="T11" fmla="*/ 1042 h 4255"/>
                <a:gd name="T12" fmla="*/ 535 w 1363"/>
                <a:gd name="T13" fmla="*/ 1158 h 4255"/>
                <a:gd name="T14" fmla="*/ 466 w 1363"/>
                <a:gd name="T15" fmla="*/ 1288 h 4255"/>
                <a:gd name="T16" fmla="*/ 398 w 1363"/>
                <a:gd name="T17" fmla="*/ 1424 h 4255"/>
                <a:gd name="T18" fmla="*/ 349 w 1363"/>
                <a:gd name="T19" fmla="*/ 1572 h 4255"/>
                <a:gd name="T20" fmla="*/ 300 w 1363"/>
                <a:gd name="T21" fmla="*/ 1722 h 4255"/>
                <a:gd name="T22" fmla="*/ 262 w 1363"/>
                <a:gd name="T23" fmla="*/ 1880 h 4255"/>
                <a:gd name="T24" fmla="*/ 230 w 1363"/>
                <a:gd name="T25" fmla="*/ 2045 h 4255"/>
                <a:gd name="T26" fmla="*/ 208 w 1363"/>
                <a:gd name="T27" fmla="*/ 2206 h 4255"/>
                <a:gd name="T28" fmla="*/ 189 w 1363"/>
                <a:gd name="T29" fmla="*/ 2369 h 4255"/>
                <a:gd name="T30" fmla="*/ 186 w 1363"/>
                <a:gd name="T31" fmla="*/ 2535 h 4255"/>
                <a:gd name="T32" fmla="*/ 197 w 1363"/>
                <a:gd name="T33" fmla="*/ 2692 h 4255"/>
                <a:gd name="T34" fmla="*/ 206 w 1363"/>
                <a:gd name="T35" fmla="*/ 2852 h 4255"/>
                <a:gd name="T36" fmla="*/ 231 w 1363"/>
                <a:gd name="T37" fmla="*/ 3003 h 4255"/>
                <a:gd name="T38" fmla="*/ 270 w 1363"/>
                <a:gd name="T39" fmla="*/ 3145 h 4255"/>
                <a:gd name="T40" fmla="*/ 312 w 1363"/>
                <a:gd name="T41" fmla="*/ 3280 h 4255"/>
                <a:gd name="T42" fmla="*/ 356 w 1363"/>
                <a:gd name="T43" fmla="*/ 3403 h 4255"/>
                <a:gd name="T44" fmla="*/ 412 w 1363"/>
                <a:gd name="T45" fmla="*/ 3521 h 4255"/>
                <a:gd name="T46" fmla="*/ 476 w 1363"/>
                <a:gd name="T47" fmla="*/ 3621 h 4255"/>
                <a:gd name="T48" fmla="*/ 547 w 1363"/>
                <a:gd name="T49" fmla="*/ 3710 h 4255"/>
                <a:gd name="T50" fmla="*/ 625 w 1363"/>
                <a:gd name="T51" fmla="*/ 3785 h 4255"/>
                <a:gd name="T52" fmla="*/ 711 w 1363"/>
                <a:gd name="T53" fmla="*/ 3839 h 4255"/>
                <a:gd name="T54" fmla="*/ 796 w 1363"/>
                <a:gd name="T55" fmla="*/ 3883 h 4255"/>
                <a:gd name="T56" fmla="*/ 879 w 1363"/>
                <a:gd name="T57" fmla="*/ 3911 h 4255"/>
                <a:gd name="T58" fmla="*/ 976 w 1363"/>
                <a:gd name="T59" fmla="*/ 3921 h 4255"/>
                <a:gd name="T60" fmla="*/ 994 w 1363"/>
                <a:gd name="T61" fmla="*/ 4252 h 4255"/>
                <a:gd name="T62" fmla="*/ 889 w 1363"/>
                <a:gd name="T63" fmla="*/ 4251 h 4255"/>
                <a:gd name="T64" fmla="*/ 779 w 1363"/>
                <a:gd name="T65" fmla="*/ 4224 h 4255"/>
                <a:gd name="T66" fmla="*/ 672 w 1363"/>
                <a:gd name="T67" fmla="*/ 4184 h 4255"/>
                <a:gd name="T68" fmla="*/ 567 w 1363"/>
                <a:gd name="T69" fmla="*/ 4114 h 4255"/>
                <a:gd name="T70" fmla="*/ 476 w 1363"/>
                <a:gd name="T71" fmla="*/ 4035 h 4255"/>
                <a:gd name="T72" fmla="*/ 386 w 1363"/>
                <a:gd name="T73" fmla="*/ 3936 h 4255"/>
                <a:gd name="T74" fmla="*/ 306 w 1363"/>
                <a:gd name="T75" fmla="*/ 3817 h 4255"/>
                <a:gd name="T76" fmla="*/ 231 w 1363"/>
                <a:gd name="T77" fmla="*/ 3681 h 4255"/>
                <a:gd name="T78" fmla="*/ 162 w 1363"/>
                <a:gd name="T79" fmla="*/ 3536 h 4255"/>
                <a:gd name="T80" fmla="*/ 115 w 1363"/>
                <a:gd name="T81" fmla="*/ 3375 h 4255"/>
                <a:gd name="T82" fmla="*/ 71 w 1363"/>
                <a:gd name="T83" fmla="*/ 3204 h 4255"/>
                <a:gd name="T84" fmla="*/ 37 w 1363"/>
                <a:gd name="T85" fmla="*/ 3020 h 4255"/>
                <a:gd name="T86" fmla="*/ 16 w 1363"/>
                <a:gd name="T87" fmla="*/ 2837 h 4255"/>
                <a:gd name="T88" fmla="*/ 0 w 1363"/>
                <a:gd name="T89" fmla="*/ 2639 h 4255"/>
                <a:gd name="T90" fmla="*/ 1 w 1363"/>
                <a:gd name="T91" fmla="*/ 2440 h 4255"/>
                <a:gd name="T92" fmla="*/ 13 w 1363"/>
                <a:gd name="T93" fmla="*/ 2239 h 4255"/>
                <a:gd name="T94" fmla="*/ 38 w 1363"/>
                <a:gd name="T95" fmla="*/ 2042 h 4255"/>
                <a:gd name="T96" fmla="*/ 74 w 1363"/>
                <a:gd name="T97" fmla="*/ 1840 h 4255"/>
                <a:gd name="T98" fmla="*/ 119 w 1363"/>
                <a:gd name="T99" fmla="*/ 1649 h 4255"/>
                <a:gd name="T100" fmla="*/ 176 w 1363"/>
                <a:gd name="T101" fmla="*/ 1463 h 4255"/>
                <a:gd name="T102" fmla="*/ 241 w 1363"/>
                <a:gd name="T103" fmla="*/ 1284 h 4255"/>
                <a:gd name="T104" fmla="*/ 315 w 1363"/>
                <a:gd name="T105" fmla="*/ 1118 h 4255"/>
                <a:gd name="T106" fmla="*/ 400 w 1363"/>
                <a:gd name="T107" fmla="*/ 960 h 4255"/>
                <a:gd name="T108" fmla="*/ 497 w 1363"/>
                <a:gd name="T109" fmla="*/ 814 h 4255"/>
                <a:gd name="T110" fmla="*/ 593 w 1363"/>
                <a:gd name="T111" fmla="*/ 687 h 4255"/>
                <a:gd name="T112" fmla="*/ 696 w 1363"/>
                <a:gd name="T113" fmla="*/ 576 h 4255"/>
                <a:gd name="T114" fmla="*/ 796 w 1363"/>
                <a:gd name="T115" fmla="*/ 479 h 4255"/>
                <a:gd name="T116" fmla="*/ 913 w 1363"/>
                <a:gd name="T117" fmla="*/ 406 h 4255"/>
                <a:gd name="T118" fmla="*/ 1019 w 1363"/>
                <a:gd name="T119" fmla="*/ 349 h 4255"/>
                <a:gd name="T120" fmla="*/ 1075 w 1363"/>
                <a:gd name="T121" fmla="*/ 0 h 4255"/>
                <a:gd name="T122" fmla="*/ 1097 w 1363"/>
                <a:gd name="T123" fmla="*/ 978 h 4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3" h="4255">
                  <a:moveTo>
                    <a:pt x="1086" y="651"/>
                  </a:moveTo>
                  <a:lnTo>
                    <a:pt x="1040" y="667"/>
                  </a:lnTo>
                  <a:lnTo>
                    <a:pt x="996" y="683"/>
                  </a:lnTo>
                  <a:lnTo>
                    <a:pt x="955" y="713"/>
                  </a:lnTo>
                  <a:lnTo>
                    <a:pt x="903" y="742"/>
                  </a:lnTo>
                  <a:lnTo>
                    <a:pt x="864" y="774"/>
                  </a:lnTo>
                  <a:lnTo>
                    <a:pt x="818" y="812"/>
                  </a:lnTo>
                  <a:lnTo>
                    <a:pt x="770" y="851"/>
                  </a:lnTo>
                  <a:lnTo>
                    <a:pt x="733" y="893"/>
                  </a:lnTo>
                  <a:lnTo>
                    <a:pt x="690" y="938"/>
                  </a:lnTo>
                  <a:lnTo>
                    <a:pt x="645" y="989"/>
                  </a:lnTo>
                  <a:lnTo>
                    <a:pt x="604" y="1042"/>
                  </a:lnTo>
                  <a:lnTo>
                    <a:pt x="566" y="1101"/>
                  </a:lnTo>
                  <a:lnTo>
                    <a:pt x="535" y="1158"/>
                  </a:lnTo>
                  <a:lnTo>
                    <a:pt x="492" y="1223"/>
                  </a:lnTo>
                  <a:lnTo>
                    <a:pt x="466" y="1288"/>
                  </a:lnTo>
                  <a:lnTo>
                    <a:pt x="434" y="1355"/>
                  </a:lnTo>
                  <a:lnTo>
                    <a:pt x="398" y="1424"/>
                  </a:lnTo>
                  <a:lnTo>
                    <a:pt x="375" y="1495"/>
                  </a:lnTo>
                  <a:lnTo>
                    <a:pt x="349" y="1572"/>
                  </a:lnTo>
                  <a:lnTo>
                    <a:pt x="324" y="1646"/>
                  </a:lnTo>
                  <a:lnTo>
                    <a:pt x="300" y="1722"/>
                  </a:lnTo>
                  <a:lnTo>
                    <a:pt x="273" y="1801"/>
                  </a:lnTo>
                  <a:lnTo>
                    <a:pt x="262" y="1880"/>
                  </a:lnTo>
                  <a:lnTo>
                    <a:pt x="239" y="1960"/>
                  </a:lnTo>
                  <a:lnTo>
                    <a:pt x="230" y="2045"/>
                  </a:lnTo>
                  <a:lnTo>
                    <a:pt x="217" y="2121"/>
                  </a:lnTo>
                  <a:lnTo>
                    <a:pt x="208" y="2206"/>
                  </a:lnTo>
                  <a:lnTo>
                    <a:pt x="194" y="2284"/>
                  </a:lnTo>
                  <a:lnTo>
                    <a:pt x="189" y="2369"/>
                  </a:lnTo>
                  <a:lnTo>
                    <a:pt x="193" y="2451"/>
                  </a:lnTo>
                  <a:lnTo>
                    <a:pt x="186" y="2535"/>
                  </a:lnTo>
                  <a:lnTo>
                    <a:pt x="193" y="2614"/>
                  </a:lnTo>
                  <a:lnTo>
                    <a:pt x="197" y="2692"/>
                  </a:lnTo>
                  <a:lnTo>
                    <a:pt x="199" y="2774"/>
                  </a:lnTo>
                  <a:lnTo>
                    <a:pt x="206" y="2852"/>
                  </a:lnTo>
                  <a:lnTo>
                    <a:pt x="216" y="2927"/>
                  </a:lnTo>
                  <a:lnTo>
                    <a:pt x="231" y="3003"/>
                  </a:lnTo>
                  <a:lnTo>
                    <a:pt x="246" y="3074"/>
                  </a:lnTo>
                  <a:lnTo>
                    <a:pt x="270" y="3145"/>
                  </a:lnTo>
                  <a:lnTo>
                    <a:pt x="285" y="3216"/>
                  </a:lnTo>
                  <a:lnTo>
                    <a:pt x="312" y="3280"/>
                  </a:lnTo>
                  <a:lnTo>
                    <a:pt x="328" y="3345"/>
                  </a:lnTo>
                  <a:lnTo>
                    <a:pt x="356" y="3403"/>
                  </a:lnTo>
                  <a:lnTo>
                    <a:pt x="389" y="3466"/>
                  </a:lnTo>
                  <a:lnTo>
                    <a:pt x="412" y="3521"/>
                  </a:lnTo>
                  <a:lnTo>
                    <a:pt x="450" y="3574"/>
                  </a:lnTo>
                  <a:lnTo>
                    <a:pt x="476" y="3621"/>
                  </a:lnTo>
                  <a:lnTo>
                    <a:pt x="512" y="3668"/>
                  </a:lnTo>
                  <a:lnTo>
                    <a:pt x="547" y="3710"/>
                  </a:lnTo>
                  <a:lnTo>
                    <a:pt x="586" y="3748"/>
                  </a:lnTo>
                  <a:lnTo>
                    <a:pt x="625" y="3785"/>
                  </a:lnTo>
                  <a:lnTo>
                    <a:pt x="671" y="3817"/>
                  </a:lnTo>
                  <a:lnTo>
                    <a:pt x="711" y="3839"/>
                  </a:lnTo>
                  <a:lnTo>
                    <a:pt x="747" y="3866"/>
                  </a:lnTo>
                  <a:lnTo>
                    <a:pt x="796" y="3883"/>
                  </a:lnTo>
                  <a:lnTo>
                    <a:pt x="837" y="3898"/>
                  </a:lnTo>
                  <a:lnTo>
                    <a:pt x="879" y="3911"/>
                  </a:lnTo>
                  <a:lnTo>
                    <a:pt x="931" y="3919"/>
                  </a:lnTo>
                  <a:lnTo>
                    <a:pt x="976" y="3921"/>
                  </a:lnTo>
                  <a:lnTo>
                    <a:pt x="1023" y="3920"/>
                  </a:lnTo>
                  <a:lnTo>
                    <a:pt x="994" y="4252"/>
                  </a:lnTo>
                  <a:lnTo>
                    <a:pt x="944" y="4254"/>
                  </a:lnTo>
                  <a:lnTo>
                    <a:pt x="889" y="4251"/>
                  </a:lnTo>
                  <a:lnTo>
                    <a:pt x="833" y="4237"/>
                  </a:lnTo>
                  <a:lnTo>
                    <a:pt x="779" y="4224"/>
                  </a:lnTo>
                  <a:lnTo>
                    <a:pt x="723" y="4205"/>
                  </a:lnTo>
                  <a:lnTo>
                    <a:pt x="672" y="4184"/>
                  </a:lnTo>
                  <a:lnTo>
                    <a:pt x="616" y="4153"/>
                  </a:lnTo>
                  <a:lnTo>
                    <a:pt x="567" y="4114"/>
                  </a:lnTo>
                  <a:lnTo>
                    <a:pt x="524" y="4080"/>
                  </a:lnTo>
                  <a:lnTo>
                    <a:pt x="476" y="4035"/>
                  </a:lnTo>
                  <a:lnTo>
                    <a:pt x="431" y="3987"/>
                  </a:lnTo>
                  <a:lnTo>
                    <a:pt x="386" y="3936"/>
                  </a:lnTo>
                  <a:lnTo>
                    <a:pt x="342" y="3881"/>
                  </a:lnTo>
                  <a:lnTo>
                    <a:pt x="306" y="3817"/>
                  </a:lnTo>
                  <a:lnTo>
                    <a:pt x="262" y="3754"/>
                  </a:lnTo>
                  <a:lnTo>
                    <a:pt x="231" y="3681"/>
                  </a:lnTo>
                  <a:lnTo>
                    <a:pt x="200" y="3611"/>
                  </a:lnTo>
                  <a:lnTo>
                    <a:pt x="162" y="3536"/>
                  </a:lnTo>
                  <a:lnTo>
                    <a:pt x="139" y="3455"/>
                  </a:lnTo>
                  <a:lnTo>
                    <a:pt x="115" y="3375"/>
                  </a:lnTo>
                  <a:lnTo>
                    <a:pt x="92" y="3291"/>
                  </a:lnTo>
                  <a:lnTo>
                    <a:pt x="71" y="3204"/>
                  </a:lnTo>
                  <a:lnTo>
                    <a:pt x="53" y="3114"/>
                  </a:lnTo>
                  <a:lnTo>
                    <a:pt x="37" y="3020"/>
                  </a:lnTo>
                  <a:lnTo>
                    <a:pt x="22" y="2929"/>
                  </a:lnTo>
                  <a:lnTo>
                    <a:pt x="16" y="2837"/>
                  </a:lnTo>
                  <a:lnTo>
                    <a:pt x="9" y="2738"/>
                  </a:lnTo>
                  <a:lnTo>
                    <a:pt x="0" y="2639"/>
                  </a:lnTo>
                  <a:lnTo>
                    <a:pt x="6" y="2539"/>
                  </a:lnTo>
                  <a:lnTo>
                    <a:pt x="1" y="2440"/>
                  </a:lnTo>
                  <a:lnTo>
                    <a:pt x="11" y="2342"/>
                  </a:lnTo>
                  <a:lnTo>
                    <a:pt x="13" y="2239"/>
                  </a:lnTo>
                  <a:lnTo>
                    <a:pt x="30" y="2139"/>
                  </a:lnTo>
                  <a:lnTo>
                    <a:pt x="38" y="2042"/>
                  </a:lnTo>
                  <a:lnTo>
                    <a:pt x="58" y="1941"/>
                  </a:lnTo>
                  <a:lnTo>
                    <a:pt x="74" y="1840"/>
                  </a:lnTo>
                  <a:lnTo>
                    <a:pt x="94" y="1745"/>
                  </a:lnTo>
                  <a:lnTo>
                    <a:pt x="119" y="1649"/>
                  </a:lnTo>
                  <a:lnTo>
                    <a:pt x="151" y="1552"/>
                  </a:lnTo>
                  <a:lnTo>
                    <a:pt x="176" y="1463"/>
                  </a:lnTo>
                  <a:lnTo>
                    <a:pt x="214" y="1372"/>
                  </a:lnTo>
                  <a:lnTo>
                    <a:pt x="241" y="1284"/>
                  </a:lnTo>
                  <a:lnTo>
                    <a:pt x="277" y="1198"/>
                  </a:lnTo>
                  <a:lnTo>
                    <a:pt x="315" y="1118"/>
                  </a:lnTo>
                  <a:lnTo>
                    <a:pt x="363" y="1035"/>
                  </a:lnTo>
                  <a:lnTo>
                    <a:pt x="400" y="960"/>
                  </a:lnTo>
                  <a:lnTo>
                    <a:pt x="449" y="886"/>
                  </a:lnTo>
                  <a:lnTo>
                    <a:pt x="497" y="814"/>
                  </a:lnTo>
                  <a:lnTo>
                    <a:pt x="545" y="752"/>
                  </a:lnTo>
                  <a:lnTo>
                    <a:pt x="593" y="687"/>
                  </a:lnTo>
                  <a:lnTo>
                    <a:pt x="644" y="631"/>
                  </a:lnTo>
                  <a:lnTo>
                    <a:pt x="696" y="576"/>
                  </a:lnTo>
                  <a:lnTo>
                    <a:pt x="743" y="526"/>
                  </a:lnTo>
                  <a:lnTo>
                    <a:pt x="796" y="479"/>
                  </a:lnTo>
                  <a:lnTo>
                    <a:pt x="858" y="443"/>
                  </a:lnTo>
                  <a:lnTo>
                    <a:pt x="913" y="406"/>
                  </a:lnTo>
                  <a:lnTo>
                    <a:pt x="962" y="374"/>
                  </a:lnTo>
                  <a:lnTo>
                    <a:pt x="1019" y="349"/>
                  </a:lnTo>
                  <a:lnTo>
                    <a:pt x="1083" y="329"/>
                  </a:lnTo>
                  <a:lnTo>
                    <a:pt x="1075" y="0"/>
                  </a:lnTo>
                  <a:lnTo>
                    <a:pt x="1362" y="464"/>
                  </a:lnTo>
                  <a:lnTo>
                    <a:pt x="1097" y="978"/>
                  </a:lnTo>
                  <a:lnTo>
                    <a:pt x="1086" y="651"/>
                  </a:lnTo>
                </a:path>
              </a:pathLst>
            </a:custGeom>
            <a:solidFill>
              <a:srgbClr val="777777"/>
            </a:solidFill>
            <a:ln w="9360">
              <a:solidFill>
                <a:srgbClr val="777777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2039" name="Group 7"/>
          <p:cNvGrpSpPr>
            <a:grpSpLocks/>
          </p:cNvGrpSpPr>
          <p:nvPr/>
        </p:nvGrpSpPr>
        <p:grpSpPr bwMode="auto">
          <a:xfrm>
            <a:off x="1536700" y="4483100"/>
            <a:ext cx="2090738" cy="1304925"/>
            <a:chOff x="968" y="2824"/>
            <a:chExt cx="1317" cy="822"/>
          </a:xfrm>
        </p:grpSpPr>
        <p:pic>
          <p:nvPicPr>
            <p:cNvPr id="172040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" y="2824"/>
              <a:ext cx="1317" cy="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  <p:sp>
          <p:nvSpPr>
            <p:cNvPr id="172041" name="Text Box 9"/>
            <p:cNvSpPr txBox="1">
              <a:spLocks noChangeArrowheads="1"/>
            </p:cNvSpPr>
            <p:nvPr/>
          </p:nvSpPr>
          <p:spPr bwMode="auto">
            <a:xfrm>
              <a:off x="1016" y="2868"/>
              <a:ext cx="1254" cy="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endParaRPr lang="fr-CA" altLang="en-US" sz="12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Dirigeants</a:t>
              </a:r>
            </a:p>
            <a:p>
              <a:pPr algn="ctr">
                <a:lnSpc>
                  <a:spcPct val="101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élargissent</a:t>
              </a:r>
              <a:br>
                <a:rPr lang="fr-CA" altLang="en-US" sz="2000" b="1">
                  <a:solidFill>
                    <a:srgbClr val="000000"/>
                  </a:solidFill>
                  <a:latin typeface="Arial" panose="020B0604020202020204" pitchFamily="34" charset="0"/>
                </a:rPr>
              </a:br>
              <a:r>
                <a:rPr lang="fr-CA" altLang="en-US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le ministère</a:t>
              </a:r>
            </a:p>
          </p:txBody>
        </p:sp>
      </p:grpSp>
      <p:grpSp>
        <p:nvGrpSpPr>
          <p:cNvPr id="172042" name="Group 10"/>
          <p:cNvGrpSpPr>
            <a:grpSpLocks/>
          </p:cNvGrpSpPr>
          <p:nvPr/>
        </p:nvGrpSpPr>
        <p:grpSpPr bwMode="auto">
          <a:xfrm>
            <a:off x="2590800" y="1143000"/>
            <a:ext cx="3132138" cy="1393825"/>
            <a:chOff x="1632" y="720"/>
            <a:chExt cx="1973" cy="878"/>
          </a:xfrm>
        </p:grpSpPr>
        <p:sp>
          <p:nvSpPr>
            <p:cNvPr id="172043" name="Freeform 11"/>
            <p:cNvSpPr>
              <a:spLocks noChangeArrowheads="1"/>
            </p:cNvSpPr>
            <p:nvPr/>
          </p:nvSpPr>
          <p:spPr bwMode="auto">
            <a:xfrm>
              <a:off x="1632" y="720"/>
              <a:ext cx="1974" cy="274"/>
            </a:xfrm>
            <a:custGeom>
              <a:avLst/>
              <a:gdLst>
                <a:gd name="T0" fmla="*/ 7279 w 8705"/>
                <a:gd name="T1" fmla="*/ 841 h 1209"/>
                <a:gd name="T2" fmla="*/ 7159 w 8705"/>
                <a:gd name="T3" fmla="*/ 740 h 1209"/>
                <a:gd name="T4" fmla="*/ 7005 w 8705"/>
                <a:gd name="T5" fmla="*/ 644 h 1209"/>
                <a:gd name="T6" fmla="*/ 6817 w 8705"/>
                <a:gd name="T7" fmla="*/ 559 h 1209"/>
                <a:gd name="T8" fmla="*/ 6607 w 8705"/>
                <a:gd name="T9" fmla="*/ 480 h 1209"/>
                <a:gd name="T10" fmla="*/ 6357 w 8705"/>
                <a:gd name="T11" fmla="*/ 413 h 1209"/>
                <a:gd name="T12" fmla="*/ 6088 w 8705"/>
                <a:gd name="T13" fmla="*/ 355 h 1209"/>
                <a:gd name="T14" fmla="*/ 5804 w 8705"/>
                <a:gd name="T15" fmla="*/ 308 h 1209"/>
                <a:gd name="T16" fmla="*/ 5491 w 8705"/>
                <a:gd name="T17" fmla="*/ 273 h 1209"/>
                <a:gd name="T18" fmla="*/ 5165 w 8705"/>
                <a:gd name="T19" fmla="*/ 253 h 1209"/>
                <a:gd name="T20" fmla="*/ 4817 w 8705"/>
                <a:gd name="T21" fmla="*/ 241 h 1209"/>
                <a:gd name="T22" fmla="*/ 4467 w 8705"/>
                <a:gd name="T23" fmla="*/ 242 h 1209"/>
                <a:gd name="T24" fmla="*/ 4111 w 8705"/>
                <a:gd name="T25" fmla="*/ 256 h 1209"/>
                <a:gd name="T26" fmla="*/ 3753 w 8705"/>
                <a:gd name="T27" fmla="*/ 282 h 1209"/>
                <a:gd name="T28" fmla="*/ 3396 w 8705"/>
                <a:gd name="T29" fmla="*/ 319 h 1209"/>
                <a:gd name="T30" fmla="*/ 3045 w 8705"/>
                <a:gd name="T31" fmla="*/ 369 h 1209"/>
                <a:gd name="T32" fmla="*/ 2708 w 8705"/>
                <a:gd name="T33" fmla="*/ 426 h 1209"/>
                <a:gd name="T34" fmla="*/ 2370 w 8705"/>
                <a:gd name="T35" fmla="*/ 497 h 1209"/>
                <a:gd name="T36" fmla="*/ 2053 w 8705"/>
                <a:gd name="T37" fmla="*/ 579 h 1209"/>
                <a:gd name="T38" fmla="*/ 1756 w 8705"/>
                <a:gd name="T39" fmla="*/ 666 h 1209"/>
                <a:gd name="T40" fmla="*/ 1482 w 8705"/>
                <a:gd name="T41" fmla="*/ 764 h 1209"/>
                <a:gd name="T42" fmla="*/ 1229 w 8705"/>
                <a:gd name="T43" fmla="*/ 860 h 1209"/>
                <a:gd name="T44" fmla="*/ 1004 w 8705"/>
                <a:gd name="T45" fmla="*/ 975 h 1209"/>
                <a:gd name="T46" fmla="*/ 809 w 8705"/>
                <a:gd name="T47" fmla="*/ 1091 h 1209"/>
                <a:gd name="T48" fmla="*/ 652 w 8705"/>
                <a:gd name="T49" fmla="*/ 1208 h 1209"/>
                <a:gd name="T50" fmla="*/ 100 w 8705"/>
                <a:gd name="T51" fmla="*/ 1086 h 1209"/>
                <a:gd name="T52" fmla="*/ 309 w 8705"/>
                <a:gd name="T53" fmla="*/ 949 h 1209"/>
                <a:gd name="T54" fmla="*/ 568 w 8705"/>
                <a:gd name="T55" fmla="*/ 813 h 1209"/>
                <a:gd name="T56" fmla="*/ 848 w 8705"/>
                <a:gd name="T57" fmla="*/ 687 h 1209"/>
                <a:gd name="T58" fmla="*/ 1164 w 8705"/>
                <a:gd name="T59" fmla="*/ 568 h 1209"/>
                <a:gd name="T60" fmla="*/ 1508 w 8705"/>
                <a:gd name="T61" fmla="*/ 457 h 1209"/>
                <a:gd name="T62" fmla="*/ 1877 w 8705"/>
                <a:gd name="T63" fmla="*/ 356 h 1209"/>
                <a:gd name="T64" fmla="*/ 2272 w 8705"/>
                <a:gd name="T65" fmla="*/ 264 h 1209"/>
                <a:gd name="T66" fmla="*/ 2673 w 8705"/>
                <a:gd name="T67" fmla="*/ 185 h 1209"/>
                <a:gd name="T68" fmla="*/ 3086 w 8705"/>
                <a:gd name="T69" fmla="*/ 122 h 1209"/>
                <a:gd name="T70" fmla="*/ 3510 w 8705"/>
                <a:gd name="T71" fmla="*/ 73 h 1209"/>
                <a:gd name="T72" fmla="*/ 3940 w 8705"/>
                <a:gd name="T73" fmla="*/ 33 h 1209"/>
                <a:gd name="T74" fmla="*/ 4374 w 8705"/>
                <a:gd name="T75" fmla="*/ 10 h 1209"/>
                <a:gd name="T76" fmla="*/ 4791 w 8705"/>
                <a:gd name="T77" fmla="*/ 0 h 1209"/>
                <a:gd name="T78" fmla="*/ 5204 w 8705"/>
                <a:gd name="T79" fmla="*/ 0 h 1209"/>
                <a:gd name="T80" fmla="*/ 5605 w 8705"/>
                <a:gd name="T81" fmla="*/ 24 h 1209"/>
                <a:gd name="T82" fmla="*/ 5988 w 8705"/>
                <a:gd name="T83" fmla="*/ 60 h 1209"/>
                <a:gd name="T84" fmla="*/ 6357 w 8705"/>
                <a:gd name="T85" fmla="*/ 108 h 1209"/>
                <a:gd name="T86" fmla="*/ 6688 w 8705"/>
                <a:gd name="T87" fmla="*/ 170 h 1209"/>
                <a:gd name="T88" fmla="*/ 6996 w 8705"/>
                <a:gd name="T89" fmla="*/ 244 h 1209"/>
                <a:gd name="T90" fmla="*/ 7278 w 8705"/>
                <a:gd name="T91" fmla="*/ 329 h 1209"/>
                <a:gd name="T92" fmla="*/ 7521 w 8705"/>
                <a:gd name="T93" fmla="*/ 427 h 1209"/>
                <a:gd name="T94" fmla="*/ 7721 w 8705"/>
                <a:gd name="T95" fmla="*/ 538 h 1209"/>
                <a:gd name="T96" fmla="*/ 7888 w 8705"/>
                <a:gd name="T97" fmla="*/ 656 h 1209"/>
                <a:gd name="T98" fmla="*/ 8021 w 8705"/>
                <a:gd name="T99" fmla="*/ 779 h 1209"/>
                <a:gd name="T100" fmla="*/ 7788 w 8705"/>
                <a:gd name="T101" fmla="*/ 1181 h 1209"/>
                <a:gd name="T102" fmla="*/ 7328 w 8705"/>
                <a:gd name="T103" fmla="*/ 89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705" h="1209">
                  <a:moveTo>
                    <a:pt x="7328" y="896"/>
                  </a:moveTo>
                  <a:lnTo>
                    <a:pt x="7279" y="841"/>
                  </a:lnTo>
                  <a:lnTo>
                    <a:pt x="7230" y="787"/>
                  </a:lnTo>
                  <a:lnTo>
                    <a:pt x="7159" y="740"/>
                  </a:lnTo>
                  <a:lnTo>
                    <a:pt x="7085" y="691"/>
                  </a:lnTo>
                  <a:lnTo>
                    <a:pt x="7005" y="644"/>
                  </a:lnTo>
                  <a:lnTo>
                    <a:pt x="6914" y="600"/>
                  </a:lnTo>
                  <a:lnTo>
                    <a:pt x="6817" y="559"/>
                  </a:lnTo>
                  <a:lnTo>
                    <a:pt x="6712" y="519"/>
                  </a:lnTo>
                  <a:lnTo>
                    <a:pt x="6607" y="480"/>
                  </a:lnTo>
                  <a:lnTo>
                    <a:pt x="6489" y="447"/>
                  </a:lnTo>
                  <a:lnTo>
                    <a:pt x="6357" y="413"/>
                  </a:lnTo>
                  <a:lnTo>
                    <a:pt x="6225" y="378"/>
                  </a:lnTo>
                  <a:lnTo>
                    <a:pt x="6088" y="355"/>
                  </a:lnTo>
                  <a:lnTo>
                    <a:pt x="5944" y="330"/>
                  </a:lnTo>
                  <a:lnTo>
                    <a:pt x="5804" y="308"/>
                  </a:lnTo>
                  <a:lnTo>
                    <a:pt x="5647" y="287"/>
                  </a:lnTo>
                  <a:lnTo>
                    <a:pt x="5491" y="273"/>
                  </a:lnTo>
                  <a:lnTo>
                    <a:pt x="5327" y="258"/>
                  </a:lnTo>
                  <a:lnTo>
                    <a:pt x="5165" y="253"/>
                  </a:lnTo>
                  <a:lnTo>
                    <a:pt x="4989" y="245"/>
                  </a:lnTo>
                  <a:lnTo>
                    <a:pt x="4817" y="241"/>
                  </a:lnTo>
                  <a:lnTo>
                    <a:pt x="4643" y="241"/>
                  </a:lnTo>
                  <a:lnTo>
                    <a:pt x="4467" y="242"/>
                  </a:lnTo>
                  <a:lnTo>
                    <a:pt x="4290" y="248"/>
                  </a:lnTo>
                  <a:lnTo>
                    <a:pt x="4111" y="256"/>
                  </a:lnTo>
                  <a:lnTo>
                    <a:pt x="3934" y="261"/>
                  </a:lnTo>
                  <a:lnTo>
                    <a:pt x="3753" y="282"/>
                  </a:lnTo>
                  <a:lnTo>
                    <a:pt x="3574" y="298"/>
                  </a:lnTo>
                  <a:lnTo>
                    <a:pt x="3396" y="319"/>
                  </a:lnTo>
                  <a:lnTo>
                    <a:pt x="3219" y="340"/>
                  </a:lnTo>
                  <a:lnTo>
                    <a:pt x="3045" y="369"/>
                  </a:lnTo>
                  <a:lnTo>
                    <a:pt x="2876" y="394"/>
                  </a:lnTo>
                  <a:lnTo>
                    <a:pt x="2708" y="426"/>
                  </a:lnTo>
                  <a:lnTo>
                    <a:pt x="2534" y="462"/>
                  </a:lnTo>
                  <a:lnTo>
                    <a:pt x="2370" y="497"/>
                  </a:lnTo>
                  <a:lnTo>
                    <a:pt x="2210" y="538"/>
                  </a:lnTo>
                  <a:lnTo>
                    <a:pt x="2053" y="579"/>
                  </a:lnTo>
                  <a:lnTo>
                    <a:pt x="1902" y="622"/>
                  </a:lnTo>
                  <a:lnTo>
                    <a:pt x="1756" y="666"/>
                  </a:lnTo>
                  <a:lnTo>
                    <a:pt x="1622" y="711"/>
                  </a:lnTo>
                  <a:lnTo>
                    <a:pt x="1482" y="764"/>
                  </a:lnTo>
                  <a:lnTo>
                    <a:pt x="1351" y="814"/>
                  </a:lnTo>
                  <a:lnTo>
                    <a:pt x="1229" y="860"/>
                  </a:lnTo>
                  <a:lnTo>
                    <a:pt x="1113" y="921"/>
                  </a:lnTo>
                  <a:lnTo>
                    <a:pt x="1004" y="975"/>
                  </a:lnTo>
                  <a:lnTo>
                    <a:pt x="903" y="1033"/>
                  </a:lnTo>
                  <a:lnTo>
                    <a:pt x="809" y="1091"/>
                  </a:lnTo>
                  <a:lnTo>
                    <a:pt x="722" y="1148"/>
                  </a:lnTo>
                  <a:lnTo>
                    <a:pt x="652" y="1208"/>
                  </a:lnTo>
                  <a:lnTo>
                    <a:pt x="0" y="1158"/>
                  </a:lnTo>
                  <a:lnTo>
                    <a:pt x="100" y="1086"/>
                  </a:lnTo>
                  <a:lnTo>
                    <a:pt x="197" y="1018"/>
                  </a:lnTo>
                  <a:lnTo>
                    <a:pt x="309" y="949"/>
                  </a:lnTo>
                  <a:lnTo>
                    <a:pt x="438" y="882"/>
                  </a:lnTo>
                  <a:lnTo>
                    <a:pt x="568" y="813"/>
                  </a:lnTo>
                  <a:lnTo>
                    <a:pt x="708" y="751"/>
                  </a:lnTo>
                  <a:lnTo>
                    <a:pt x="848" y="687"/>
                  </a:lnTo>
                  <a:lnTo>
                    <a:pt x="1002" y="621"/>
                  </a:lnTo>
                  <a:lnTo>
                    <a:pt x="1164" y="568"/>
                  </a:lnTo>
                  <a:lnTo>
                    <a:pt x="1337" y="508"/>
                  </a:lnTo>
                  <a:lnTo>
                    <a:pt x="1508" y="457"/>
                  </a:lnTo>
                  <a:lnTo>
                    <a:pt x="1689" y="406"/>
                  </a:lnTo>
                  <a:lnTo>
                    <a:pt x="1877" y="356"/>
                  </a:lnTo>
                  <a:lnTo>
                    <a:pt x="2071" y="308"/>
                  </a:lnTo>
                  <a:lnTo>
                    <a:pt x="2272" y="264"/>
                  </a:lnTo>
                  <a:lnTo>
                    <a:pt x="2464" y="226"/>
                  </a:lnTo>
                  <a:lnTo>
                    <a:pt x="2673" y="185"/>
                  </a:lnTo>
                  <a:lnTo>
                    <a:pt x="2883" y="155"/>
                  </a:lnTo>
                  <a:lnTo>
                    <a:pt x="3086" y="122"/>
                  </a:lnTo>
                  <a:lnTo>
                    <a:pt x="3297" y="95"/>
                  </a:lnTo>
                  <a:lnTo>
                    <a:pt x="3510" y="73"/>
                  </a:lnTo>
                  <a:lnTo>
                    <a:pt x="3732" y="50"/>
                  </a:lnTo>
                  <a:lnTo>
                    <a:pt x="3940" y="33"/>
                  </a:lnTo>
                  <a:lnTo>
                    <a:pt x="4155" y="21"/>
                  </a:lnTo>
                  <a:lnTo>
                    <a:pt x="4374" y="10"/>
                  </a:lnTo>
                  <a:lnTo>
                    <a:pt x="4586" y="0"/>
                  </a:lnTo>
                  <a:lnTo>
                    <a:pt x="4791" y="0"/>
                  </a:lnTo>
                  <a:lnTo>
                    <a:pt x="4999" y="0"/>
                  </a:lnTo>
                  <a:lnTo>
                    <a:pt x="5204" y="0"/>
                  </a:lnTo>
                  <a:lnTo>
                    <a:pt x="5407" y="7"/>
                  </a:lnTo>
                  <a:lnTo>
                    <a:pt x="5605" y="24"/>
                  </a:lnTo>
                  <a:lnTo>
                    <a:pt x="5799" y="41"/>
                  </a:lnTo>
                  <a:lnTo>
                    <a:pt x="5988" y="60"/>
                  </a:lnTo>
                  <a:lnTo>
                    <a:pt x="6172" y="81"/>
                  </a:lnTo>
                  <a:lnTo>
                    <a:pt x="6357" y="108"/>
                  </a:lnTo>
                  <a:lnTo>
                    <a:pt x="6529" y="134"/>
                  </a:lnTo>
                  <a:lnTo>
                    <a:pt x="6688" y="170"/>
                  </a:lnTo>
                  <a:lnTo>
                    <a:pt x="6852" y="206"/>
                  </a:lnTo>
                  <a:lnTo>
                    <a:pt x="6996" y="244"/>
                  </a:lnTo>
                  <a:lnTo>
                    <a:pt x="7138" y="286"/>
                  </a:lnTo>
                  <a:lnTo>
                    <a:pt x="7278" y="329"/>
                  </a:lnTo>
                  <a:lnTo>
                    <a:pt x="7398" y="379"/>
                  </a:lnTo>
                  <a:lnTo>
                    <a:pt x="7521" y="427"/>
                  </a:lnTo>
                  <a:lnTo>
                    <a:pt x="7624" y="483"/>
                  </a:lnTo>
                  <a:lnTo>
                    <a:pt x="7721" y="538"/>
                  </a:lnTo>
                  <a:lnTo>
                    <a:pt x="7810" y="594"/>
                  </a:lnTo>
                  <a:lnTo>
                    <a:pt x="7888" y="656"/>
                  </a:lnTo>
                  <a:lnTo>
                    <a:pt x="7956" y="719"/>
                  </a:lnTo>
                  <a:lnTo>
                    <a:pt x="8021" y="779"/>
                  </a:lnTo>
                  <a:lnTo>
                    <a:pt x="8704" y="670"/>
                  </a:lnTo>
                  <a:lnTo>
                    <a:pt x="7788" y="1181"/>
                  </a:lnTo>
                  <a:lnTo>
                    <a:pt x="6642" y="1004"/>
                  </a:lnTo>
                  <a:lnTo>
                    <a:pt x="7328" y="896"/>
                  </a:lnTo>
                </a:path>
              </a:pathLst>
            </a:custGeom>
            <a:solidFill>
              <a:srgbClr val="777777"/>
            </a:solidFill>
            <a:ln w="9360">
              <a:solidFill>
                <a:srgbClr val="777777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044" name="Freeform 12"/>
            <p:cNvSpPr>
              <a:spLocks noChangeArrowheads="1"/>
            </p:cNvSpPr>
            <p:nvPr/>
          </p:nvSpPr>
          <p:spPr bwMode="auto">
            <a:xfrm>
              <a:off x="1726" y="955"/>
              <a:ext cx="1013" cy="644"/>
            </a:xfrm>
            <a:custGeom>
              <a:avLst/>
              <a:gdLst>
                <a:gd name="T0" fmla="*/ 3771 w 4465"/>
                <a:gd name="T1" fmla="*/ 2407 h 2839"/>
                <a:gd name="T2" fmla="*/ 3761 w 4465"/>
                <a:gd name="T3" fmla="*/ 2288 h 2839"/>
                <a:gd name="T4" fmla="*/ 3731 w 4465"/>
                <a:gd name="T5" fmla="*/ 2164 h 2839"/>
                <a:gd name="T6" fmla="*/ 3681 w 4465"/>
                <a:gd name="T7" fmla="*/ 2034 h 2839"/>
                <a:gd name="T8" fmla="*/ 3616 w 4465"/>
                <a:gd name="T9" fmla="*/ 1900 h 2839"/>
                <a:gd name="T10" fmla="*/ 3537 w 4465"/>
                <a:gd name="T11" fmla="*/ 1762 h 2839"/>
                <a:gd name="T12" fmla="*/ 3440 w 4465"/>
                <a:gd name="T13" fmla="*/ 1624 h 2839"/>
                <a:gd name="T14" fmla="*/ 3329 w 4465"/>
                <a:gd name="T15" fmla="*/ 1485 h 2839"/>
                <a:gd name="T16" fmla="*/ 3206 w 4465"/>
                <a:gd name="T17" fmla="*/ 1349 h 2839"/>
                <a:gd name="T18" fmla="*/ 3071 w 4465"/>
                <a:gd name="T19" fmla="*/ 1215 h 2839"/>
                <a:gd name="T20" fmla="*/ 2925 w 4465"/>
                <a:gd name="T21" fmla="*/ 1085 h 2839"/>
                <a:gd name="T22" fmla="*/ 2769 w 4465"/>
                <a:gd name="T23" fmla="*/ 962 h 2839"/>
                <a:gd name="T24" fmla="*/ 2605 w 4465"/>
                <a:gd name="T25" fmla="*/ 846 h 2839"/>
                <a:gd name="T26" fmla="*/ 2437 w 4465"/>
                <a:gd name="T27" fmla="*/ 736 h 2839"/>
                <a:gd name="T28" fmla="*/ 2264 w 4465"/>
                <a:gd name="T29" fmla="*/ 637 h 2839"/>
                <a:gd name="T30" fmla="*/ 2089 w 4465"/>
                <a:gd name="T31" fmla="*/ 548 h 2839"/>
                <a:gd name="T32" fmla="*/ 1916 w 4465"/>
                <a:gd name="T33" fmla="*/ 471 h 2839"/>
                <a:gd name="T34" fmla="*/ 1742 w 4465"/>
                <a:gd name="T35" fmla="*/ 405 h 2839"/>
                <a:gd name="T36" fmla="*/ 1570 w 4465"/>
                <a:gd name="T37" fmla="*/ 351 h 2839"/>
                <a:gd name="T38" fmla="*/ 1403 w 4465"/>
                <a:gd name="T39" fmla="*/ 311 h 2839"/>
                <a:gd name="T40" fmla="*/ 1245 w 4465"/>
                <a:gd name="T41" fmla="*/ 286 h 2839"/>
                <a:gd name="T42" fmla="*/ 1092 w 4465"/>
                <a:gd name="T43" fmla="*/ 274 h 2839"/>
                <a:gd name="T44" fmla="*/ 950 w 4465"/>
                <a:gd name="T45" fmla="*/ 275 h 2839"/>
                <a:gd name="T46" fmla="*/ 820 w 4465"/>
                <a:gd name="T47" fmla="*/ 290 h 2839"/>
                <a:gd name="T48" fmla="*/ 701 w 4465"/>
                <a:gd name="T49" fmla="*/ 318 h 2839"/>
                <a:gd name="T50" fmla="*/ 598 w 4465"/>
                <a:gd name="T51" fmla="*/ 362 h 2839"/>
                <a:gd name="T52" fmla="*/ 508 w 4465"/>
                <a:gd name="T53" fmla="*/ 418 h 2839"/>
                <a:gd name="T54" fmla="*/ 435 w 4465"/>
                <a:gd name="T55" fmla="*/ 487 h 2839"/>
                <a:gd name="T56" fmla="*/ 380 w 4465"/>
                <a:gd name="T57" fmla="*/ 568 h 2839"/>
                <a:gd name="T58" fmla="*/ 339 w 4465"/>
                <a:gd name="T59" fmla="*/ 659 h 2839"/>
                <a:gd name="T60" fmla="*/ 20 w 4465"/>
                <a:gd name="T61" fmla="*/ 404 h 2839"/>
                <a:gd name="T62" fmla="*/ 78 w 4465"/>
                <a:gd name="T63" fmla="*/ 300 h 2839"/>
                <a:gd name="T64" fmla="*/ 159 w 4465"/>
                <a:gd name="T65" fmla="*/ 211 h 2839"/>
                <a:gd name="T66" fmla="*/ 256 w 4465"/>
                <a:gd name="T67" fmla="*/ 136 h 2839"/>
                <a:gd name="T68" fmla="*/ 373 w 4465"/>
                <a:gd name="T69" fmla="*/ 77 h 2839"/>
                <a:gd name="T70" fmla="*/ 507 w 4465"/>
                <a:gd name="T71" fmla="*/ 35 h 2839"/>
                <a:gd name="T72" fmla="*/ 656 w 4465"/>
                <a:gd name="T73" fmla="*/ 9 h 2839"/>
                <a:gd name="T74" fmla="*/ 820 w 4465"/>
                <a:gd name="T75" fmla="*/ 0 h 2839"/>
                <a:gd name="T76" fmla="*/ 995 w 4465"/>
                <a:gd name="T77" fmla="*/ 5 h 2839"/>
                <a:gd name="T78" fmla="*/ 1183 w 4465"/>
                <a:gd name="T79" fmla="*/ 29 h 2839"/>
                <a:gd name="T80" fmla="*/ 1379 w 4465"/>
                <a:gd name="T81" fmla="*/ 70 h 2839"/>
                <a:gd name="T82" fmla="*/ 1582 w 4465"/>
                <a:gd name="T83" fmla="*/ 126 h 2839"/>
                <a:gd name="T84" fmla="*/ 1788 w 4465"/>
                <a:gd name="T85" fmla="*/ 199 h 2839"/>
                <a:gd name="T86" fmla="*/ 1997 w 4465"/>
                <a:gd name="T87" fmla="*/ 284 h 2839"/>
                <a:gd name="T88" fmla="*/ 2209 w 4465"/>
                <a:gd name="T89" fmla="*/ 385 h 2839"/>
                <a:gd name="T90" fmla="*/ 2417 w 4465"/>
                <a:gd name="T91" fmla="*/ 498 h 2839"/>
                <a:gd name="T92" fmla="*/ 2622 w 4465"/>
                <a:gd name="T93" fmla="*/ 623 h 2839"/>
                <a:gd name="T94" fmla="*/ 2820 w 4465"/>
                <a:gd name="T95" fmla="*/ 759 h 2839"/>
                <a:gd name="T96" fmla="*/ 3012 w 4465"/>
                <a:gd name="T97" fmla="*/ 902 h 2839"/>
                <a:gd name="T98" fmla="*/ 3191 w 4465"/>
                <a:gd name="T99" fmla="*/ 1055 h 2839"/>
                <a:gd name="T100" fmla="*/ 3360 w 4465"/>
                <a:gd name="T101" fmla="*/ 1213 h 2839"/>
                <a:gd name="T102" fmla="*/ 3515 w 4465"/>
                <a:gd name="T103" fmla="*/ 1373 h 2839"/>
                <a:gd name="T104" fmla="*/ 3659 w 4465"/>
                <a:gd name="T105" fmla="*/ 1539 h 2839"/>
                <a:gd name="T106" fmla="*/ 3780 w 4465"/>
                <a:gd name="T107" fmla="*/ 1706 h 2839"/>
                <a:gd name="T108" fmla="*/ 3887 w 4465"/>
                <a:gd name="T109" fmla="*/ 1870 h 2839"/>
                <a:gd name="T110" fmla="*/ 3974 w 4465"/>
                <a:gd name="T111" fmla="*/ 2034 h 2839"/>
                <a:gd name="T112" fmla="*/ 4041 w 4465"/>
                <a:gd name="T113" fmla="*/ 2192 h 2839"/>
                <a:gd name="T114" fmla="*/ 4087 w 4465"/>
                <a:gd name="T115" fmla="*/ 2345 h 2839"/>
                <a:gd name="T116" fmla="*/ 4113 w 4465"/>
                <a:gd name="T117" fmla="*/ 2491 h 2839"/>
                <a:gd name="T118" fmla="*/ 4117 w 4465"/>
                <a:gd name="T119" fmla="*/ 2628 h 2839"/>
                <a:gd name="T120" fmla="*/ 3859 w 4465"/>
                <a:gd name="T121" fmla="*/ 2838 h 2839"/>
                <a:gd name="T122" fmla="*/ 3772 w 4465"/>
                <a:gd name="T123" fmla="*/ 2463 h 2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5" h="2839">
                  <a:moveTo>
                    <a:pt x="3772" y="2463"/>
                  </a:moveTo>
                  <a:lnTo>
                    <a:pt x="3771" y="2407"/>
                  </a:lnTo>
                  <a:lnTo>
                    <a:pt x="3769" y="2347"/>
                  </a:lnTo>
                  <a:lnTo>
                    <a:pt x="3761" y="2288"/>
                  </a:lnTo>
                  <a:lnTo>
                    <a:pt x="3747" y="2227"/>
                  </a:lnTo>
                  <a:lnTo>
                    <a:pt x="3731" y="2164"/>
                  </a:lnTo>
                  <a:lnTo>
                    <a:pt x="3709" y="2099"/>
                  </a:lnTo>
                  <a:lnTo>
                    <a:pt x="3681" y="2034"/>
                  </a:lnTo>
                  <a:lnTo>
                    <a:pt x="3653" y="1966"/>
                  </a:lnTo>
                  <a:lnTo>
                    <a:pt x="3616" y="1900"/>
                  </a:lnTo>
                  <a:lnTo>
                    <a:pt x="3579" y="1831"/>
                  </a:lnTo>
                  <a:lnTo>
                    <a:pt x="3537" y="1762"/>
                  </a:lnTo>
                  <a:lnTo>
                    <a:pt x="3490" y="1693"/>
                  </a:lnTo>
                  <a:lnTo>
                    <a:pt x="3440" y="1624"/>
                  </a:lnTo>
                  <a:lnTo>
                    <a:pt x="3385" y="1555"/>
                  </a:lnTo>
                  <a:lnTo>
                    <a:pt x="3329" y="1485"/>
                  </a:lnTo>
                  <a:lnTo>
                    <a:pt x="3269" y="1417"/>
                  </a:lnTo>
                  <a:lnTo>
                    <a:pt x="3206" y="1349"/>
                  </a:lnTo>
                  <a:lnTo>
                    <a:pt x="3142" y="1281"/>
                  </a:lnTo>
                  <a:lnTo>
                    <a:pt x="3071" y="1215"/>
                  </a:lnTo>
                  <a:lnTo>
                    <a:pt x="2998" y="1150"/>
                  </a:lnTo>
                  <a:lnTo>
                    <a:pt x="2925" y="1085"/>
                  </a:lnTo>
                  <a:lnTo>
                    <a:pt x="2849" y="1023"/>
                  </a:lnTo>
                  <a:lnTo>
                    <a:pt x="2769" y="962"/>
                  </a:lnTo>
                  <a:lnTo>
                    <a:pt x="2689" y="902"/>
                  </a:lnTo>
                  <a:lnTo>
                    <a:pt x="2605" y="846"/>
                  </a:lnTo>
                  <a:lnTo>
                    <a:pt x="2524" y="789"/>
                  </a:lnTo>
                  <a:lnTo>
                    <a:pt x="2437" y="736"/>
                  </a:lnTo>
                  <a:lnTo>
                    <a:pt x="2353" y="687"/>
                  </a:lnTo>
                  <a:lnTo>
                    <a:pt x="2264" y="637"/>
                  </a:lnTo>
                  <a:lnTo>
                    <a:pt x="2176" y="592"/>
                  </a:lnTo>
                  <a:lnTo>
                    <a:pt x="2089" y="548"/>
                  </a:lnTo>
                  <a:lnTo>
                    <a:pt x="2002" y="507"/>
                  </a:lnTo>
                  <a:lnTo>
                    <a:pt x="1916" y="471"/>
                  </a:lnTo>
                  <a:lnTo>
                    <a:pt x="1827" y="437"/>
                  </a:lnTo>
                  <a:lnTo>
                    <a:pt x="1742" y="405"/>
                  </a:lnTo>
                  <a:lnTo>
                    <a:pt x="1654" y="376"/>
                  </a:lnTo>
                  <a:lnTo>
                    <a:pt x="1570" y="351"/>
                  </a:lnTo>
                  <a:lnTo>
                    <a:pt x="1486" y="330"/>
                  </a:lnTo>
                  <a:lnTo>
                    <a:pt x="1403" y="311"/>
                  </a:lnTo>
                  <a:lnTo>
                    <a:pt x="1321" y="297"/>
                  </a:lnTo>
                  <a:lnTo>
                    <a:pt x="1245" y="286"/>
                  </a:lnTo>
                  <a:lnTo>
                    <a:pt x="1166" y="277"/>
                  </a:lnTo>
                  <a:lnTo>
                    <a:pt x="1092" y="274"/>
                  </a:lnTo>
                  <a:lnTo>
                    <a:pt x="1023" y="272"/>
                  </a:lnTo>
                  <a:lnTo>
                    <a:pt x="950" y="275"/>
                  </a:lnTo>
                  <a:lnTo>
                    <a:pt x="883" y="280"/>
                  </a:lnTo>
                  <a:lnTo>
                    <a:pt x="820" y="290"/>
                  </a:lnTo>
                  <a:lnTo>
                    <a:pt x="760" y="302"/>
                  </a:lnTo>
                  <a:lnTo>
                    <a:pt x="701" y="318"/>
                  </a:lnTo>
                  <a:lnTo>
                    <a:pt x="647" y="339"/>
                  </a:lnTo>
                  <a:lnTo>
                    <a:pt x="598" y="362"/>
                  </a:lnTo>
                  <a:lnTo>
                    <a:pt x="551" y="388"/>
                  </a:lnTo>
                  <a:lnTo>
                    <a:pt x="508" y="418"/>
                  </a:lnTo>
                  <a:lnTo>
                    <a:pt x="471" y="450"/>
                  </a:lnTo>
                  <a:lnTo>
                    <a:pt x="435" y="487"/>
                  </a:lnTo>
                  <a:lnTo>
                    <a:pt x="403" y="526"/>
                  </a:lnTo>
                  <a:lnTo>
                    <a:pt x="380" y="568"/>
                  </a:lnTo>
                  <a:lnTo>
                    <a:pt x="356" y="612"/>
                  </a:lnTo>
                  <a:lnTo>
                    <a:pt x="339" y="659"/>
                  </a:lnTo>
                  <a:lnTo>
                    <a:pt x="0" y="459"/>
                  </a:lnTo>
                  <a:lnTo>
                    <a:pt x="20" y="404"/>
                  </a:lnTo>
                  <a:lnTo>
                    <a:pt x="48" y="349"/>
                  </a:lnTo>
                  <a:lnTo>
                    <a:pt x="78" y="300"/>
                  </a:lnTo>
                  <a:lnTo>
                    <a:pt x="116" y="254"/>
                  </a:lnTo>
                  <a:lnTo>
                    <a:pt x="159" y="211"/>
                  </a:lnTo>
                  <a:lnTo>
                    <a:pt x="206" y="172"/>
                  </a:lnTo>
                  <a:lnTo>
                    <a:pt x="256" y="136"/>
                  </a:lnTo>
                  <a:lnTo>
                    <a:pt x="312" y="107"/>
                  </a:lnTo>
                  <a:lnTo>
                    <a:pt x="373" y="77"/>
                  </a:lnTo>
                  <a:lnTo>
                    <a:pt x="438" y="54"/>
                  </a:lnTo>
                  <a:lnTo>
                    <a:pt x="507" y="35"/>
                  </a:lnTo>
                  <a:lnTo>
                    <a:pt x="579" y="20"/>
                  </a:lnTo>
                  <a:lnTo>
                    <a:pt x="656" y="9"/>
                  </a:lnTo>
                  <a:lnTo>
                    <a:pt x="738" y="2"/>
                  </a:lnTo>
                  <a:lnTo>
                    <a:pt x="820" y="0"/>
                  </a:lnTo>
                  <a:lnTo>
                    <a:pt x="908" y="0"/>
                  </a:lnTo>
                  <a:lnTo>
                    <a:pt x="995" y="5"/>
                  </a:lnTo>
                  <a:lnTo>
                    <a:pt x="1089" y="15"/>
                  </a:lnTo>
                  <a:lnTo>
                    <a:pt x="1183" y="29"/>
                  </a:lnTo>
                  <a:lnTo>
                    <a:pt x="1280" y="47"/>
                  </a:lnTo>
                  <a:lnTo>
                    <a:pt x="1379" y="70"/>
                  </a:lnTo>
                  <a:lnTo>
                    <a:pt x="1478" y="97"/>
                  </a:lnTo>
                  <a:lnTo>
                    <a:pt x="1582" y="126"/>
                  </a:lnTo>
                  <a:lnTo>
                    <a:pt x="1684" y="160"/>
                  </a:lnTo>
                  <a:lnTo>
                    <a:pt x="1788" y="199"/>
                  </a:lnTo>
                  <a:lnTo>
                    <a:pt x="1892" y="240"/>
                  </a:lnTo>
                  <a:lnTo>
                    <a:pt x="1997" y="284"/>
                  </a:lnTo>
                  <a:lnTo>
                    <a:pt x="2102" y="333"/>
                  </a:lnTo>
                  <a:lnTo>
                    <a:pt x="2209" y="385"/>
                  </a:lnTo>
                  <a:lnTo>
                    <a:pt x="2313" y="439"/>
                  </a:lnTo>
                  <a:lnTo>
                    <a:pt x="2417" y="498"/>
                  </a:lnTo>
                  <a:lnTo>
                    <a:pt x="2519" y="559"/>
                  </a:lnTo>
                  <a:lnTo>
                    <a:pt x="2622" y="623"/>
                  </a:lnTo>
                  <a:lnTo>
                    <a:pt x="2722" y="689"/>
                  </a:lnTo>
                  <a:lnTo>
                    <a:pt x="2820" y="759"/>
                  </a:lnTo>
                  <a:lnTo>
                    <a:pt x="2917" y="830"/>
                  </a:lnTo>
                  <a:lnTo>
                    <a:pt x="3012" y="902"/>
                  </a:lnTo>
                  <a:lnTo>
                    <a:pt x="3102" y="978"/>
                  </a:lnTo>
                  <a:lnTo>
                    <a:pt x="3191" y="1055"/>
                  </a:lnTo>
                  <a:lnTo>
                    <a:pt x="3277" y="1132"/>
                  </a:lnTo>
                  <a:lnTo>
                    <a:pt x="3360" y="1213"/>
                  </a:lnTo>
                  <a:lnTo>
                    <a:pt x="3440" y="1291"/>
                  </a:lnTo>
                  <a:lnTo>
                    <a:pt x="3515" y="1373"/>
                  </a:lnTo>
                  <a:lnTo>
                    <a:pt x="3588" y="1457"/>
                  </a:lnTo>
                  <a:lnTo>
                    <a:pt x="3659" y="1539"/>
                  </a:lnTo>
                  <a:lnTo>
                    <a:pt x="3721" y="1622"/>
                  </a:lnTo>
                  <a:lnTo>
                    <a:pt x="3780" y="1706"/>
                  </a:lnTo>
                  <a:lnTo>
                    <a:pt x="3834" y="1788"/>
                  </a:lnTo>
                  <a:lnTo>
                    <a:pt x="3887" y="1870"/>
                  </a:lnTo>
                  <a:lnTo>
                    <a:pt x="3932" y="1952"/>
                  </a:lnTo>
                  <a:lnTo>
                    <a:pt x="3974" y="2034"/>
                  </a:lnTo>
                  <a:lnTo>
                    <a:pt x="4009" y="2113"/>
                  </a:lnTo>
                  <a:lnTo>
                    <a:pt x="4041" y="2192"/>
                  </a:lnTo>
                  <a:lnTo>
                    <a:pt x="4065" y="2269"/>
                  </a:lnTo>
                  <a:lnTo>
                    <a:pt x="4087" y="2345"/>
                  </a:lnTo>
                  <a:lnTo>
                    <a:pt x="4104" y="2420"/>
                  </a:lnTo>
                  <a:lnTo>
                    <a:pt x="4113" y="2491"/>
                  </a:lnTo>
                  <a:lnTo>
                    <a:pt x="4117" y="2561"/>
                  </a:lnTo>
                  <a:lnTo>
                    <a:pt x="4117" y="2628"/>
                  </a:lnTo>
                  <a:lnTo>
                    <a:pt x="4464" y="2793"/>
                  </a:lnTo>
                  <a:lnTo>
                    <a:pt x="3859" y="2838"/>
                  </a:lnTo>
                  <a:lnTo>
                    <a:pt x="3426" y="2297"/>
                  </a:lnTo>
                  <a:lnTo>
                    <a:pt x="3772" y="2463"/>
                  </a:lnTo>
                </a:path>
              </a:pathLst>
            </a:custGeom>
            <a:solidFill>
              <a:srgbClr val="777777"/>
            </a:solidFill>
            <a:ln w="9360">
              <a:solidFill>
                <a:srgbClr val="777777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2045" name="Group 13"/>
          <p:cNvGrpSpPr>
            <a:grpSpLocks/>
          </p:cNvGrpSpPr>
          <p:nvPr/>
        </p:nvGrpSpPr>
        <p:grpSpPr bwMode="auto">
          <a:xfrm>
            <a:off x="6443663" y="2060575"/>
            <a:ext cx="1535112" cy="2924175"/>
            <a:chOff x="3992" y="1320"/>
            <a:chExt cx="967" cy="1842"/>
          </a:xfrm>
        </p:grpSpPr>
        <p:grpSp>
          <p:nvGrpSpPr>
            <p:cNvPr id="172046" name="Group 14"/>
            <p:cNvGrpSpPr>
              <a:grpSpLocks/>
            </p:cNvGrpSpPr>
            <p:nvPr/>
          </p:nvGrpSpPr>
          <p:grpSpPr bwMode="auto">
            <a:xfrm>
              <a:off x="3992" y="1320"/>
              <a:ext cx="967" cy="1724"/>
              <a:chOff x="3992" y="1320"/>
              <a:chExt cx="967" cy="1724"/>
            </a:xfrm>
          </p:grpSpPr>
          <p:sp>
            <p:nvSpPr>
              <p:cNvPr id="172047" name="Freeform 15"/>
              <p:cNvSpPr>
                <a:spLocks noChangeArrowheads="1"/>
              </p:cNvSpPr>
              <p:nvPr/>
            </p:nvSpPr>
            <p:spPr bwMode="auto">
              <a:xfrm>
                <a:off x="4483" y="1361"/>
                <a:ext cx="477" cy="1685"/>
              </a:xfrm>
              <a:custGeom>
                <a:avLst/>
                <a:gdLst>
                  <a:gd name="T0" fmla="*/ 1097 w 2103"/>
                  <a:gd name="T1" fmla="*/ 6262 h 7431"/>
                  <a:gd name="T2" fmla="*/ 1222 w 2103"/>
                  <a:gd name="T3" fmla="*/ 6161 h 7431"/>
                  <a:gd name="T4" fmla="*/ 1334 w 2103"/>
                  <a:gd name="T5" fmla="*/ 6027 h 7431"/>
                  <a:gd name="T6" fmla="*/ 1430 w 2103"/>
                  <a:gd name="T7" fmla="*/ 5876 h 7431"/>
                  <a:gd name="T8" fmla="*/ 1528 w 2103"/>
                  <a:gd name="T9" fmla="*/ 5695 h 7431"/>
                  <a:gd name="T10" fmla="*/ 1602 w 2103"/>
                  <a:gd name="T11" fmla="*/ 5490 h 7431"/>
                  <a:gd name="T12" fmla="*/ 1678 w 2103"/>
                  <a:gd name="T13" fmla="*/ 5270 h 7431"/>
                  <a:gd name="T14" fmla="*/ 1734 w 2103"/>
                  <a:gd name="T15" fmla="*/ 5025 h 7431"/>
                  <a:gd name="T16" fmla="*/ 1779 w 2103"/>
                  <a:gd name="T17" fmla="*/ 4771 h 7431"/>
                  <a:gd name="T18" fmla="*/ 1804 w 2103"/>
                  <a:gd name="T19" fmla="*/ 4500 h 7431"/>
                  <a:gd name="T20" fmla="*/ 1823 w 2103"/>
                  <a:gd name="T21" fmla="*/ 4220 h 7431"/>
                  <a:gd name="T22" fmla="*/ 1827 w 2103"/>
                  <a:gd name="T23" fmla="*/ 3932 h 7431"/>
                  <a:gd name="T24" fmla="*/ 1811 w 2103"/>
                  <a:gd name="T25" fmla="*/ 3639 h 7431"/>
                  <a:gd name="T26" fmla="*/ 1787 w 2103"/>
                  <a:gd name="T27" fmla="*/ 3345 h 7431"/>
                  <a:gd name="T28" fmla="*/ 1752 w 2103"/>
                  <a:gd name="T29" fmla="*/ 3053 h 7431"/>
                  <a:gd name="T30" fmla="*/ 1695 w 2103"/>
                  <a:gd name="T31" fmla="*/ 2762 h 7431"/>
                  <a:gd name="T32" fmla="*/ 1632 w 2103"/>
                  <a:gd name="T33" fmla="*/ 2484 h 7431"/>
                  <a:gd name="T34" fmla="*/ 1559 w 2103"/>
                  <a:gd name="T35" fmla="*/ 2213 h 7431"/>
                  <a:gd name="T36" fmla="*/ 1471 w 2103"/>
                  <a:gd name="T37" fmla="*/ 1951 h 7431"/>
                  <a:gd name="T38" fmla="*/ 1373 w 2103"/>
                  <a:gd name="T39" fmla="*/ 1713 h 7431"/>
                  <a:gd name="T40" fmla="*/ 1262 w 2103"/>
                  <a:gd name="T41" fmla="*/ 1490 h 7431"/>
                  <a:gd name="T42" fmla="*/ 1149 w 2103"/>
                  <a:gd name="T43" fmla="*/ 1286 h 7431"/>
                  <a:gd name="T44" fmla="*/ 1026 w 2103"/>
                  <a:gd name="T45" fmla="*/ 1106 h 7431"/>
                  <a:gd name="T46" fmla="*/ 897 w 2103"/>
                  <a:gd name="T47" fmla="*/ 951 h 7431"/>
                  <a:gd name="T48" fmla="*/ 765 w 2103"/>
                  <a:gd name="T49" fmla="*/ 820 h 7431"/>
                  <a:gd name="T50" fmla="*/ 628 w 2103"/>
                  <a:gd name="T51" fmla="*/ 717 h 7431"/>
                  <a:gd name="T52" fmla="*/ 490 w 2103"/>
                  <a:gd name="T53" fmla="*/ 643 h 7431"/>
                  <a:gd name="T54" fmla="*/ 352 w 2103"/>
                  <a:gd name="T55" fmla="*/ 592 h 7431"/>
                  <a:gd name="T56" fmla="*/ 214 w 2103"/>
                  <a:gd name="T57" fmla="*/ 582 h 7431"/>
                  <a:gd name="T58" fmla="*/ 80 w 2103"/>
                  <a:gd name="T59" fmla="*/ 597 h 7431"/>
                  <a:gd name="T60" fmla="*/ 83 w 2103"/>
                  <a:gd name="T61" fmla="*/ 4 h 7431"/>
                  <a:gd name="T62" fmla="*/ 244 w 2103"/>
                  <a:gd name="T63" fmla="*/ 5 h 7431"/>
                  <a:gd name="T64" fmla="*/ 413 w 2103"/>
                  <a:gd name="T65" fmla="*/ 42 h 7431"/>
                  <a:gd name="T66" fmla="*/ 579 w 2103"/>
                  <a:gd name="T67" fmla="*/ 114 h 7431"/>
                  <a:gd name="T68" fmla="*/ 744 w 2103"/>
                  <a:gd name="T69" fmla="*/ 220 h 7431"/>
                  <a:gd name="T70" fmla="*/ 901 w 2103"/>
                  <a:gd name="T71" fmla="*/ 355 h 7431"/>
                  <a:gd name="T72" fmla="*/ 1063 w 2103"/>
                  <a:gd name="T73" fmla="*/ 529 h 7431"/>
                  <a:gd name="T74" fmla="*/ 1209 w 2103"/>
                  <a:gd name="T75" fmla="*/ 734 h 7431"/>
                  <a:gd name="T76" fmla="*/ 1357 w 2103"/>
                  <a:gd name="T77" fmla="*/ 965 h 7431"/>
                  <a:gd name="T78" fmla="*/ 1488 w 2103"/>
                  <a:gd name="T79" fmla="*/ 1222 h 7431"/>
                  <a:gd name="T80" fmla="*/ 1612 w 2103"/>
                  <a:gd name="T81" fmla="*/ 1496 h 7431"/>
                  <a:gd name="T82" fmla="*/ 1721 w 2103"/>
                  <a:gd name="T83" fmla="*/ 1802 h 7431"/>
                  <a:gd name="T84" fmla="*/ 1827 w 2103"/>
                  <a:gd name="T85" fmla="*/ 2115 h 7431"/>
                  <a:gd name="T86" fmla="*/ 1912 w 2103"/>
                  <a:gd name="T87" fmla="*/ 2451 h 7431"/>
                  <a:gd name="T88" fmla="*/ 1975 w 2103"/>
                  <a:gd name="T89" fmla="*/ 2792 h 7431"/>
                  <a:gd name="T90" fmla="*/ 2037 w 2103"/>
                  <a:gd name="T91" fmla="*/ 3142 h 7431"/>
                  <a:gd name="T92" fmla="*/ 2071 w 2103"/>
                  <a:gd name="T93" fmla="*/ 3495 h 7431"/>
                  <a:gd name="T94" fmla="*/ 2097 w 2103"/>
                  <a:gd name="T95" fmla="*/ 3842 h 7431"/>
                  <a:gd name="T96" fmla="*/ 2102 w 2103"/>
                  <a:gd name="T97" fmla="*/ 4193 h 7431"/>
                  <a:gd name="T98" fmla="*/ 2086 w 2103"/>
                  <a:gd name="T99" fmla="*/ 4538 h 7431"/>
                  <a:gd name="T100" fmla="*/ 2062 w 2103"/>
                  <a:gd name="T101" fmla="*/ 4869 h 7431"/>
                  <a:gd name="T102" fmla="*/ 2014 w 2103"/>
                  <a:gd name="T103" fmla="*/ 5187 h 7431"/>
                  <a:gd name="T104" fmla="*/ 1954 w 2103"/>
                  <a:gd name="T105" fmla="*/ 5486 h 7431"/>
                  <a:gd name="T106" fmla="*/ 1876 w 2103"/>
                  <a:gd name="T107" fmla="*/ 5765 h 7431"/>
                  <a:gd name="T108" fmla="*/ 1790 w 2103"/>
                  <a:gd name="T109" fmla="*/ 6021 h 7431"/>
                  <a:gd name="T110" fmla="*/ 1685 w 2103"/>
                  <a:gd name="T111" fmla="*/ 6251 h 7431"/>
                  <a:gd name="T112" fmla="*/ 1562 w 2103"/>
                  <a:gd name="T113" fmla="*/ 6453 h 7431"/>
                  <a:gd name="T114" fmla="*/ 1434 w 2103"/>
                  <a:gd name="T115" fmla="*/ 6622 h 7431"/>
                  <a:gd name="T116" fmla="*/ 1297 w 2103"/>
                  <a:gd name="T117" fmla="*/ 6761 h 7431"/>
                  <a:gd name="T118" fmla="*/ 1157 w 2103"/>
                  <a:gd name="T119" fmla="*/ 6869 h 7431"/>
                  <a:gd name="T120" fmla="*/ 702 w 2103"/>
                  <a:gd name="T121" fmla="*/ 6688 h 7431"/>
                  <a:gd name="T122" fmla="*/ 1043 w 2103"/>
                  <a:gd name="T123" fmla="*/ 6304 h 7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03" h="7431">
                    <a:moveTo>
                      <a:pt x="1043" y="6304"/>
                    </a:moveTo>
                    <a:lnTo>
                      <a:pt x="1097" y="6262"/>
                    </a:lnTo>
                    <a:lnTo>
                      <a:pt x="1164" y="6216"/>
                    </a:lnTo>
                    <a:lnTo>
                      <a:pt x="1222" y="6161"/>
                    </a:lnTo>
                    <a:lnTo>
                      <a:pt x="1274" y="6096"/>
                    </a:lnTo>
                    <a:lnTo>
                      <a:pt x="1334" y="6027"/>
                    </a:lnTo>
                    <a:lnTo>
                      <a:pt x="1386" y="5957"/>
                    </a:lnTo>
                    <a:lnTo>
                      <a:pt x="1430" y="5876"/>
                    </a:lnTo>
                    <a:lnTo>
                      <a:pt x="1482" y="5789"/>
                    </a:lnTo>
                    <a:lnTo>
                      <a:pt x="1528" y="5695"/>
                    </a:lnTo>
                    <a:lnTo>
                      <a:pt x="1564" y="5596"/>
                    </a:lnTo>
                    <a:lnTo>
                      <a:pt x="1602" y="5490"/>
                    </a:lnTo>
                    <a:lnTo>
                      <a:pt x="1644" y="5384"/>
                    </a:lnTo>
                    <a:lnTo>
                      <a:pt x="1678" y="5270"/>
                    </a:lnTo>
                    <a:lnTo>
                      <a:pt x="1705" y="5151"/>
                    </a:lnTo>
                    <a:lnTo>
                      <a:pt x="1734" y="5025"/>
                    </a:lnTo>
                    <a:lnTo>
                      <a:pt x="1754" y="4902"/>
                    </a:lnTo>
                    <a:lnTo>
                      <a:pt x="1779" y="4771"/>
                    </a:lnTo>
                    <a:lnTo>
                      <a:pt x="1796" y="4634"/>
                    </a:lnTo>
                    <a:lnTo>
                      <a:pt x="1804" y="4500"/>
                    </a:lnTo>
                    <a:lnTo>
                      <a:pt x="1819" y="4362"/>
                    </a:lnTo>
                    <a:lnTo>
                      <a:pt x="1823" y="4220"/>
                    </a:lnTo>
                    <a:lnTo>
                      <a:pt x="1828" y="4076"/>
                    </a:lnTo>
                    <a:lnTo>
                      <a:pt x="1827" y="3932"/>
                    </a:lnTo>
                    <a:lnTo>
                      <a:pt x="1823" y="3785"/>
                    </a:lnTo>
                    <a:lnTo>
                      <a:pt x="1811" y="3639"/>
                    </a:lnTo>
                    <a:lnTo>
                      <a:pt x="1807" y="3493"/>
                    </a:lnTo>
                    <a:lnTo>
                      <a:pt x="1787" y="3345"/>
                    </a:lnTo>
                    <a:lnTo>
                      <a:pt x="1774" y="3199"/>
                    </a:lnTo>
                    <a:lnTo>
                      <a:pt x="1752" y="3053"/>
                    </a:lnTo>
                    <a:lnTo>
                      <a:pt x="1724" y="2908"/>
                    </a:lnTo>
                    <a:lnTo>
                      <a:pt x="1695" y="2762"/>
                    </a:lnTo>
                    <a:lnTo>
                      <a:pt x="1664" y="2624"/>
                    </a:lnTo>
                    <a:lnTo>
                      <a:pt x="1632" y="2484"/>
                    </a:lnTo>
                    <a:lnTo>
                      <a:pt x="1599" y="2346"/>
                    </a:lnTo>
                    <a:lnTo>
                      <a:pt x="1559" y="2213"/>
                    </a:lnTo>
                    <a:lnTo>
                      <a:pt x="1517" y="2083"/>
                    </a:lnTo>
                    <a:lnTo>
                      <a:pt x="1471" y="1951"/>
                    </a:lnTo>
                    <a:lnTo>
                      <a:pt x="1424" y="1829"/>
                    </a:lnTo>
                    <a:lnTo>
                      <a:pt x="1373" y="1713"/>
                    </a:lnTo>
                    <a:lnTo>
                      <a:pt x="1317" y="1600"/>
                    </a:lnTo>
                    <a:lnTo>
                      <a:pt x="1262" y="1490"/>
                    </a:lnTo>
                    <a:lnTo>
                      <a:pt x="1206" y="1386"/>
                    </a:lnTo>
                    <a:lnTo>
                      <a:pt x="1149" y="1286"/>
                    </a:lnTo>
                    <a:lnTo>
                      <a:pt x="1088" y="1194"/>
                    </a:lnTo>
                    <a:lnTo>
                      <a:pt x="1026" y="1106"/>
                    </a:lnTo>
                    <a:lnTo>
                      <a:pt x="962" y="1025"/>
                    </a:lnTo>
                    <a:lnTo>
                      <a:pt x="897" y="951"/>
                    </a:lnTo>
                    <a:lnTo>
                      <a:pt x="832" y="882"/>
                    </a:lnTo>
                    <a:lnTo>
                      <a:pt x="765" y="820"/>
                    </a:lnTo>
                    <a:lnTo>
                      <a:pt x="696" y="762"/>
                    </a:lnTo>
                    <a:lnTo>
                      <a:pt x="628" y="717"/>
                    </a:lnTo>
                    <a:lnTo>
                      <a:pt x="559" y="674"/>
                    </a:lnTo>
                    <a:lnTo>
                      <a:pt x="490" y="643"/>
                    </a:lnTo>
                    <a:lnTo>
                      <a:pt x="415" y="617"/>
                    </a:lnTo>
                    <a:lnTo>
                      <a:pt x="352" y="592"/>
                    </a:lnTo>
                    <a:lnTo>
                      <a:pt x="277" y="583"/>
                    </a:lnTo>
                    <a:lnTo>
                      <a:pt x="214" y="582"/>
                    </a:lnTo>
                    <a:lnTo>
                      <a:pt x="147" y="580"/>
                    </a:lnTo>
                    <a:lnTo>
                      <a:pt x="80" y="597"/>
                    </a:lnTo>
                    <a:lnTo>
                      <a:pt x="0" y="17"/>
                    </a:lnTo>
                    <a:lnTo>
                      <a:pt x="83" y="4"/>
                    </a:lnTo>
                    <a:lnTo>
                      <a:pt x="165" y="0"/>
                    </a:lnTo>
                    <a:lnTo>
                      <a:pt x="244" y="5"/>
                    </a:lnTo>
                    <a:lnTo>
                      <a:pt x="322" y="17"/>
                    </a:lnTo>
                    <a:lnTo>
                      <a:pt x="413" y="42"/>
                    </a:lnTo>
                    <a:lnTo>
                      <a:pt x="489" y="71"/>
                    </a:lnTo>
                    <a:lnTo>
                      <a:pt x="579" y="114"/>
                    </a:lnTo>
                    <a:lnTo>
                      <a:pt x="661" y="162"/>
                    </a:lnTo>
                    <a:lnTo>
                      <a:pt x="744" y="220"/>
                    </a:lnTo>
                    <a:lnTo>
                      <a:pt x="826" y="283"/>
                    </a:lnTo>
                    <a:lnTo>
                      <a:pt x="901" y="355"/>
                    </a:lnTo>
                    <a:lnTo>
                      <a:pt x="984" y="442"/>
                    </a:lnTo>
                    <a:lnTo>
                      <a:pt x="1063" y="529"/>
                    </a:lnTo>
                    <a:lnTo>
                      <a:pt x="1139" y="627"/>
                    </a:lnTo>
                    <a:lnTo>
                      <a:pt x="1209" y="734"/>
                    </a:lnTo>
                    <a:lnTo>
                      <a:pt x="1286" y="846"/>
                    </a:lnTo>
                    <a:lnTo>
                      <a:pt x="1357" y="965"/>
                    </a:lnTo>
                    <a:lnTo>
                      <a:pt x="1419" y="1090"/>
                    </a:lnTo>
                    <a:lnTo>
                      <a:pt x="1488" y="1222"/>
                    </a:lnTo>
                    <a:lnTo>
                      <a:pt x="1548" y="1359"/>
                    </a:lnTo>
                    <a:lnTo>
                      <a:pt x="1612" y="1496"/>
                    </a:lnTo>
                    <a:lnTo>
                      <a:pt x="1673" y="1649"/>
                    </a:lnTo>
                    <a:lnTo>
                      <a:pt x="1721" y="1802"/>
                    </a:lnTo>
                    <a:lnTo>
                      <a:pt x="1779" y="1953"/>
                    </a:lnTo>
                    <a:lnTo>
                      <a:pt x="1827" y="2115"/>
                    </a:lnTo>
                    <a:lnTo>
                      <a:pt x="1872" y="2283"/>
                    </a:lnTo>
                    <a:lnTo>
                      <a:pt x="1912" y="2451"/>
                    </a:lnTo>
                    <a:lnTo>
                      <a:pt x="1943" y="2616"/>
                    </a:lnTo>
                    <a:lnTo>
                      <a:pt x="1975" y="2792"/>
                    </a:lnTo>
                    <a:lnTo>
                      <a:pt x="2009" y="2967"/>
                    </a:lnTo>
                    <a:lnTo>
                      <a:pt x="2037" y="3142"/>
                    </a:lnTo>
                    <a:lnTo>
                      <a:pt x="2059" y="3315"/>
                    </a:lnTo>
                    <a:lnTo>
                      <a:pt x="2071" y="3495"/>
                    </a:lnTo>
                    <a:lnTo>
                      <a:pt x="2085" y="3670"/>
                    </a:lnTo>
                    <a:lnTo>
                      <a:pt x="2097" y="3842"/>
                    </a:lnTo>
                    <a:lnTo>
                      <a:pt x="2101" y="4022"/>
                    </a:lnTo>
                    <a:lnTo>
                      <a:pt x="2102" y="4193"/>
                    </a:lnTo>
                    <a:lnTo>
                      <a:pt x="2098" y="4367"/>
                    </a:lnTo>
                    <a:lnTo>
                      <a:pt x="2086" y="4538"/>
                    </a:lnTo>
                    <a:lnTo>
                      <a:pt x="2078" y="4707"/>
                    </a:lnTo>
                    <a:lnTo>
                      <a:pt x="2062" y="4869"/>
                    </a:lnTo>
                    <a:lnTo>
                      <a:pt x="2035" y="5030"/>
                    </a:lnTo>
                    <a:lnTo>
                      <a:pt x="2014" y="5187"/>
                    </a:lnTo>
                    <a:lnTo>
                      <a:pt x="1985" y="5334"/>
                    </a:lnTo>
                    <a:lnTo>
                      <a:pt x="1954" y="5486"/>
                    </a:lnTo>
                    <a:lnTo>
                      <a:pt x="1917" y="5624"/>
                    </a:lnTo>
                    <a:lnTo>
                      <a:pt x="1876" y="5765"/>
                    </a:lnTo>
                    <a:lnTo>
                      <a:pt x="1837" y="5893"/>
                    </a:lnTo>
                    <a:lnTo>
                      <a:pt x="1790" y="6021"/>
                    </a:lnTo>
                    <a:lnTo>
                      <a:pt x="1731" y="6139"/>
                    </a:lnTo>
                    <a:lnTo>
                      <a:pt x="1685" y="6251"/>
                    </a:lnTo>
                    <a:lnTo>
                      <a:pt x="1629" y="6355"/>
                    </a:lnTo>
                    <a:lnTo>
                      <a:pt x="1562" y="6453"/>
                    </a:lnTo>
                    <a:lnTo>
                      <a:pt x="1503" y="6541"/>
                    </a:lnTo>
                    <a:lnTo>
                      <a:pt x="1434" y="6622"/>
                    </a:lnTo>
                    <a:lnTo>
                      <a:pt x="1367" y="6698"/>
                    </a:lnTo>
                    <a:lnTo>
                      <a:pt x="1297" y="6761"/>
                    </a:lnTo>
                    <a:lnTo>
                      <a:pt x="1224" y="6819"/>
                    </a:lnTo>
                    <a:lnTo>
                      <a:pt x="1157" y="6869"/>
                    </a:lnTo>
                    <a:lnTo>
                      <a:pt x="1267" y="7430"/>
                    </a:lnTo>
                    <a:lnTo>
                      <a:pt x="702" y="6688"/>
                    </a:lnTo>
                    <a:lnTo>
                      <a:pt x="918" y="5739"/>
                    </a:lnTo>
                    <a:lnTo>
                      <a:pt x="1043" y="6304"/>
                    </a:lnTo>
                  </a:path>
                </a:pathLst>
              </a:custGeom>
              <a:solidFill>
                <a:srgbClr val="777777"/>
              </a:solidFill>
              <a:ln w="9360">
                <a:solidFill>
                  <a:srgbClr val="777777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048" name="Freeform 16"/>
              <p:cNvSpPr>
                <a:spLocks noChangeArrowheads="1"/>
              </p:cNvSpPr>
              <p:nvPr/>
            </p:nvSpPr>
            <p:spPr bwMode="auto">
              <a:xfrm>
                <a:off x="3992" y="1320"/>
                <a:ext cx="296" cy="943"/>
              </a:xfrm>
              <a:custGeom>
                <a:avLst/>
                <a:gdLst>
                  <a:gd name="T0" fmla="*/ 330 w 1305"/>
                  <a:gd name="T1" fmla="*/ 3503 h 4157"/>
                  <a:gd name="T2" fmla="*/ 428 w 1305"/>
                  <a:gd name="T3" fmla="*/ 3452 h 4157"/>
                  <a:gd name="T4" fmla="*/ 520 w 1305"/>
                  <a:gd name="T5" fmla="*/ 3386 h 4157"/>
                  <a:gd name="T6" fmla="*/ 608 w 1305"/>
                  <a:gd name="T7" fmla="*/ 3306 h 4157"/>
                  <a:gd name="T8" fmla="*/ 692 w 1305"/>
                  <a:gd name="T9" fmla="*/ 3211 h 4157"/>
                  <a:gd name="T10" fmla="*/ 770 w 1305"/>
                  <a:gd name="T11" fmla="*/ 3102 h 4157"/>
                  <a:gd name="T12" fmla="*/ 841 w 1305"/>
                  <a:gd name="T13" fmla="*/ 2982 h 4157"/>
                  <a:gd name="T14" fmla="*/ 905 w 1305"/>
                  <a:gd name="T15" fmla="*/ 2853 h 4157"/>
                  <a:gd name="T16" fmla="*/ 961 w 1305"/>
                  <a:gd name="T17" fmla="*/ 2713 h 4157"/>
                  <a:gd name="T18" fmla="*/ 1009 w 1305"/>
                  <a:gd name="T19" fmla="*/ 2565 h 4157"/>
                  <a:gd name="T20" fmla="*/ 1049 w 1305"/>
                  <a:gd name="T21" fmla="*/ 2411 h 4157"/>
                  <a:gd name="T22" fmla="*/ 1078 w 1305"/>
                  <a:gd name="T23" fmla="*/ 2252 h 4157"/>
                  <a:gd name="T24" fmla="*/ 1096 w 1305"/>
                  <a:gd name="T25" fmla="*/ 2091 h 4157"/>
                  <a:gd name="T26" fmla="*/ 1107 w 1305"/>
                  <a:gd name="T27" fmla="*/ 1927 h 4157"/>
                  <a:gd name="T28" fmla="*/ 1108 w 1305"/>
                  <a:gd name="T29" fmla="*/ 1764 h 4157"/>
                  <a:gd name="T30" fmla="*/ 1097 w 1305"/>
                  <a:gd name="T31" fmla="*/ 1608 h 4157"/>
                  <a:gd name="T32" fmla="*/ 1076 w 1305"/>
                  <a:gd name="T33" fmla="*/ 1444 h 4157"/>
                  <a:gd name="T34" fmla="*/ 1048 w 1305"/>
                  <a:gd name="T35" fmla="*/ 1291 h 4157"/>
                  <a:gd name="T36" fmla="*/ 1007 w 1305"/>
                  <a:gd name="T37" fmla="*/ 1144 h 4157"/>
                  <a:gd name="T38" fmla="*/ 960 w 1305"/>
                  <a:gd name="T39" fmla="*/ 1007 h 4157"/>
                  <a:gd name="T40" fmla="*/ 910 w 1305"/>
                  <a:gd name="T41" fmla="*/ 880 h 4157"/>
                  <a:gd name="T42" fmla="*/ 845 w 1305"/>
                  <a:gd name="T43" fmla="*/ 762 h 4157"/>
                  <a:gd name="T44" fmla="*/ 766 w 1305"/>
                  <a:gd name="T45" fmla="*/ 655 h 4157"/>
                  <a:gd name="T46" fmla="*/ 688 w 1305"/>
                  <a:gd name="T47" fmla="*/ 561 h 4157"/>
                  <a:gd name="T48" fmla="*/ 606 w 1305"/>
                  <a:gd name="T49" fmla="*/ 483 h 4157"/>
                  <a:gd name="T50" fmla="*/ 515 w 1305"/>
                  <a:gd name="T51" fmla="*/ 420 h 4157"/>
                  <a:gd name="T52" fmla="*/ 422 w 1305"/>
                  <a:gd name="T53" fmla="*/ 371 h 4157"/>
                  <a:gd name="T54" fmla="*/ 327 w 1305"/>
                  <a:gd name="T55" fmla="*/ 340 h 4157"/>
                  <a:gd name="T56" fmla="*/ 229 w 1305"/>
                  <a:gd name="T57" fmla="*/ 324 h 4157"/>
                  <a:gd name="T58" fmla="*/ 130 w 1305"/>
                  <a:gd name="T59" fmla="*/ 325 h 4157"/>
                  <a:gd name="T60" fmla="*/ 188 w 1305"/>
                  <a:gd name="T61" fmla="*/ 4 h 4157"/>
                  <a:gd name="T62" fmla="*/ 306 w 1305"/>
                  <a:gd name="T63" fmla="*/ 6 h 4157"/>
                  <a:gd name="T64" fmla="*/ 422 w 1305"/>
                  <a:gd name="T65" fmla="*/ 35 h 4157"/>
                  <a:gd name="T66" fmla="*/ 536 w 1305"/>
                  <a:gd name="T67" fmla="*/ 82 h 4157"/>
                  <a:gd name="T68" fmla="*/ 645 w 1305"/>
                  <a:gd name="T69" fmla="*/ 156 h 4157"/>
                  <a:gd name="T70" fmla="*/ 750 w 1305"/>
                  <a:gd name="T71" fmla="*/ 235 h 4157"/>
                  <a:gd name="T72" fmla="*/ 848 w 1305"/>
                  <a:gd name="T73" fmla="*/ 344 h 4157"/>
                  <a:gd name="T74" fmla="*/ 940 w 1305"/>
                  <a:gd name="T75" fmla="*/ 462 h 4157"/>
                  <a:gd name="T76" fmla="*/ 1020 w 1305"/>
                  <a:gd name="T77" fmla="*/ 591 h 4157"/>
                  <a:gd name="T78" fmla="*/ 1098 w 1305"/>
                  <a:gd name="T79" fmla="*/ 742 h 4157"/>
                  <a:gd name="T80" fmla="*/ 1155 w 1305"/>
                  <a:gd name="T81" fmla="*/ 900 h 4157"/>
                  <a:gd name="T82" fmla="*/ 1208 w 1305"/>
                  <a:gd name="T83" fmla="*/ 1071 h 4157"/>
                  <a:gd name="T84" fmla="*/ 1256 w 1305"/>
                  <a:gd name="T85" fmla="*/ 1252 h 4157"/>
                  <a:gd name="T86" fmla="*/ 1285 w 1305"/>
                  <a:gd name="T87" fmla="*/ 1442 h 4157"/>
                  <a:gd name="T88" fmla="*/ 1298 w 1305"/>
                  <a:gd name="T89" fmla="*/ 1630 h 4157"/>
                  <a:gd name="T90" fmla="*/ 1304 w 1305"/>
                  <a:gd name="T91" fmla="*/ 1826 h 4157"/>
                  <a:gd name="T92" fmla="*/ 1299 w 1305"/>
                  <a:gd name="T93" fmla="*/ 2023 h 4157"/>
                  <a:gd name="T94" fmla="*/ 1287 w 1305"/>
                  <a:gd name="T95" fmla="*/ 2218 h 4157"/>
                  <a:gd name="T96" fmla="*/ 1253 w 1305"/>
                  <a:gd name="T97" fmla="*/ 2412 h 4157"/>
                  <a:gd name="T98" fmla="*/ 1209 w 1305"/>
                  <a:gd name="T99" fmla="*/ 2600 h 4157"/>
                  <a:gd name="T100" fmla="*/ 1158 w 1305"/>
                  <a:gd name="T101" fmla="*/ 2781 h 4157"/>
                  <a:gd name="T102" fmla="*/ 1102 w 1305"/>
                  <a:gd name="T103" fmla="*/ 2954 h 4157"/>
                  <a:gd name="T104" fmla="*/ 1022 w 1305"/>
                  <a:gd name="T105" fmla="*/ 3116 h 4157"/>
                  <a:gd name="T106" fmla="*/ 940 w 1305"/>
                  <a:gd name="T107" fmla="*/ 3267 h 4157"/>
                  <a:gd name="T108" fmla="*/ 854 w 1305"/>
                  <a:gd name="T109" fmla="*/ 3407 h 4157"/>
                  <a:gd name="T110" fmla="*/ 754 w 1305"/>
                  <a:gd name="T111" fmla="*/ 3525 h 4157"/>
                  <a:gd name="T112" fmla="*/ 649 w 1305"/>
                  <a:gd name="T113" fmla="*/ 3631 h 4157"/>
                  <a:gd name="T114" fmla="*/ 541 w 1305"/>
                  <a:gd name="T115" fmla="*/ 3719 h 4157"/>
                  <a:gd name="T116" fmla="*/ 434 w 1305"/>
                  <a:gd name="T117" fmla="*/ 3791 h 4157"/>
                  <a:gd name="T118" fmla="*/ 312 w 1305"/>
                  <a:gd name="T119" fmla="*/ 3846 h 4157"/>
                  <a:gd name="T120" fmla="*/ 0 w 1305"/>
                  <a:gd name="T121" fmla="*/ 3718 h 4157"/>
                  <a:gd name="T122" fmla="*/ 282 w 1305"/>
                  <a:gd name="T123" fmla="*/ 3522 h 4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5" h="4157">
                    <a:moveTo>
                      <a:pt x="282" y="3522"/>
                    </a:moveTo>
                    <a:lnTo>
                      <a:pt x="330" y="3503"/>
                    </a:lnTo>
                    <a:lnTo>
                      <a:pt x="378" y="3480"/>
                    </a:lnTo>
                    <a:lnTo>
                      <a:pt x="428" y="3452"/>
                    </a:lnTo>
                    <a:lnTo>
                      <a:pt x="480" y="3421"/>
                    </a:lnTo>
                    <a:lnTo>
                      <a:pt x="520" y="3386"/>
                    </a:lnTo>
                    <a:lnTo>
                      <a:pt x="565" y="3347"/>
                    </a:lnTo>
                    <a:lnTo>
                      <a:pt x="608" y="3306"/>
                    </a:lnTo>
                    <a:lnTo>
                      <a:pt x="650" y="3259"/>
                    </a:lnTo>
                    <a:lnTo>
                      <a:pt x="692" y="3211"/>
                    </a:lnTo>
                    <a:lnTo>
                      <a:pt x="732" y="3158"/>
                    </a:lnTo>
                    <a:lnTo>
                      <a:pt x="770" y="3102"/>
                    </a:lnTo>
                    <a:lnTo>
                      <a:pt x="806" y="3044"/>
                    </a:lnTo>
                    <a:lnTo>
                      <a:pt x="841" y="2982"/>
                    </a:lnTo>
                    <a:lnTo>
                      <a:pt x="874" y="2919"/>
                    </a:lnTo>
                    <a:lnTo>
                      <a:pt x="905" y="2853"/>
                    </a:lnTo>
                    <a:lnTo>
                      <a:pt x="935" y="2784"/>
                    </a:lnTo>
                    <a:lnTo>
                      <a:pt x="961" y="2713"/>
                    </a:lnTo>
                    <a:lnTo>
                      <a:pt x="986" y="2640"/>
                    </a:lnTo>
                    <a:lnTo>
                      <a:pt x="1009" y="2565"/>
                    </a:lnTo>
                    <a:lnTo>
                      <a:pt x="1036" y="2492"/>
                    </a:lnTo>
                    <a:lnTo>
                      <a:pt x="1049" y="2411"/>
                    </a:lnTo>
                    <a:lnTo>
                      <a:pt x="1071" y="2332"/>
                    </a:lnTo>
                    <a:lnTo>
                      <a:pt x="1078" y="2252"/>
                    </a:lnTo>
                    <a:lnTo>
                      <a:pt x="1096" y="2171"/>
                    </a:lnTo>
                    <a:lnTo>
                      <a:pt x="1096" y="2091"/>
                    </a:lnTo>
                    <a:lnTo>
                      <a:pt x="1111" y="2009"/>
                    </a:lnTo>
                    <a:lnTo>
                      <a:pt x="1107" y="1927"/>
                    </a:lnTo>
                    <a:lnTo>
                      <a:pt x="1108" y="1845"/>
                    </a:lnTo>
                    <a:lnTo>
                      <a:pt x="1108" y="1764"/>
                    </a:lnTo>
                    <a:lnTo>
                      <a:pt x="1103" y="1683"/>
                    </a:lnTo>
                    <a:lnTo>
                      <a:pt x="1097" y="1608"/>
                    </a:lnTo>
                    <a:lnTo>
                      <a:pt x="1088" y="1523"/>
                    </a:lnTo>
                    <a:lnTo>
                      <a:pt x="1076" y="1444"/>
                    </a:lnTo>
                    <a:lnTo>
                      <a:pt x="1064" y="1367"/>
                    </a:lnTo>
                    <a:lnTo>
                      <a:pt x="1048" y="1291"/>
                    </a:lnTo>
                    <a:lnTo>
                      <a:pt x="1028" y="1217"/>
                    </a:lnTo>
                    <a:lnTo>
                      <a:pt x="1007" y="1144"/>
                    </a:lnTo>
                    <a:lnTo>
                      <a:pt x="985" y="1075"/>
                    </a:lnTo>
                    <a:lnTo>
                      <a:pt x="960" y="1007"/>
                    </a:lnTo>
                    <a:lnTo>
                      <a:pt x="931" y="941"/>
                    </a:lnTo>
                    <a:lnTo>
                      <a:pt x="910" y="880"/>
                    </a:lnTo>
                    <a:lnTo>
                      <a:pt x="872" y="817"/>
                    </a:lnTo>
                    <a:lnTo>
                      <a:pt x="845" y="762"/>
                    </a:lnTo>
                    <a:lnTo>
                      <a:pt x="803" y="706"/>
                    </a:lnTo>
                    <a:lnTo>
                      <a:pt x="766" y="655"/>
                    </a:lnTo>
                    <a:lnTo>
                      <a:pt x="729" y="606"/>
                    </a:lnTo>
                    <a:lnTo>
                      <a:pt x="688" y="561"/>
                    </a:lnTo>
                    <a:lnTo>
                      <a:pt x="647" y="521"/>
                    </a:lnTo>
                    <a:lnTo>
                      <a:pt x="606" y="483"/>
                    </a:lnTo>
                    <a:lnTo>
                      <a:pt x="560" y="449"/>
                    </a:lnTo>
                    <a:lnTo>
                      <a:pt x="515" y="420"/>
                    </a:lnTo>
                    <a:lnTo>
                      <a:pt x="470" y="393"/>
                    </a:lnTo>
                    <a:lnTo>
                      <a:pt x="422" y="371"/>
                    </a:lnTo>
                    <a:lnTo>
                      <a:pt x="375" y="353"/>
                    </a:lnTo>
                    <a:lnTo>
                      <a:pt x="327" y="340"/>
                    </a:lnTo>
                    <a:lnTo>
                      <a:pt x="278" y="329"/>
                    </a:lnTo>
                    <a:lnTo>
                      <a:pt x="229" y="324"/>
                    </a:lnTo>
                    <a:lnTo>
                      <a:pt x="179" y="321"/>
                    </a:lnTo>
                    <a:lnTo>
                      <a:pt x="130" y="325"/>
                    </a:lnTo>
                    <a:lnTo>
                      <a:pt x="128" y="1"/>
                    </a:lnTo>
                    <a:lnTo>
                      <a:pt x="188" y="4"/>
                    </a:lnTo>
                    <a:lnTo>
                      <a:pt x="246" y="0"/>
                    </a:lnTo>
                    <a:lnTo>
                      <a:pt x="306" y="6"/>
                    </a:lnTo>
                    <a:lnTo>
                      <a:pt x="365" y="19"/>
                    </a:lnTo>
                    <a:lnTo>
                      <a:pt x="422" y="35"/>
                    </a:lnTo>
                    <a:lnTo>
                      <a:pt x="480" y="56"/>
                    </a:lnTo>
                    <a:lnTo>
                      <a:pt x="536" y="82"/>
                    </a:lnTo>
                    <a:lnTo>
                      <a:pt x="592" y="114"/>
                    </a:lnTo>
                    <a:lnTo>
                      <a:pt x="645" y="156"/>
                    </a:lnTo>
                    <a:lnTo>
                      <a:pt x="698" y="190"/>
                    </a:lnTo>
                    <a:lnTo>
                      <a:pt x="750" y="235"/>
                    </a:lnTo>
                    <a:lnTo>
                      <a:pt x="800" y="284"/>
                    </a:lnTo>
                    <a:lnTo>
                      <a:pt x="848" y="344"/>
                    </a:lnTo>
                    <a:lnTo>
                      <a:pt x="893" y="402"/>
                    </a:lnTo>
                    <a:lnTo>
                      <a:pt x="940" y="462"/>
                    </a:lnTo>
                    <a:lnTo>
                      <a:pt x="979" y="522"/>
                    </a:lnTo>
                    <a:lnTo>
                      <a:pt x="1020" y="591"/>
                    </a:lnTo>
                    <a:lnTo>
                      <a:pt x="1057" y="664"/>
                    </a:lnTo>
                    <a:lnTo>
                      <a:pt x="1098" y="742"/>
                    </a:lnTo>
                    <a:lnTo>
                      <a:pt x="1127" y="818"/>
                    </a:lnTo>
                    <a:lnTo>
                      <a:pt x="1155" y="900"/>
                    </a:lnTo>
                    <a:lnTo>
                      <a:pt x="1184" y="985"/>
                    </a:lnTo>
                    <a:lnTo>
                      <a:pt x="1208" y="1071"/>
                    </a:lnTo>
                    <a:lnTo>
                      <a:pt x="1237" y="1161"/>
                    </a:lnTo>
                    <a:lnTo>
                      <a:pt x="1256" y="1252"/>
                    </a:lnTo>
                    <a:lnTo>
                      <a:pt x="1273" y="1344"/>
                    </a:lnTo>
                    <a:lnTo>
                      <a:pt x="1285" y="1442"/>
                    </a:lnTo>
                    <a:lnTo>
                      <a:pt x="1292" y="1534"/>
                    </a:lnTo>
                    <a:lnTo>
                      <a:pt x="1298" y="1630"/>
                    </a:lnTo>
                    <a:lnTo>
                      <a:pt x="1303" y="1729"/>
                    </a:lnTo>
                    <a:lnTo>
                      <a:pt x="1304" y="1826"/>
                    </a:lnTo>
                    <a:lnTo>
                      <a:pt x="1304" y="1925"/>
                    </a:lnTo>
                    <a:lnTo>
                      <a:pt x="1299" y="2023"/>
                    </a:lnTo>
                    <a:lnTo>
                      <a:pt x="1291" y="2122"/>
                    </a:lnTo>
                    <a:lnTo>
                      <a:pt x="1287" y="2218"/>
                    </a:lnTo>
                    <a:lnTo>
                      <a:pt x="1269" y="2316"/>
                    </a:lnTo>
                    <a:lnTo>
                      <a:pt x="1253" y="2412"/>
                    </a:lnTo>
                    <a:lnTo>
                      <a:pt x="1232" y="2507"/>
                    </a:lnTo>
                    <a:lnTo>
                      <a:pt x="1209" y="2600"/>
                    </a:lnTo>
                    <a:lnTo>
                      <a:pt x="1184" y="2692"/>
                    </a:lnTo>
                    <a:lnTo>
                      <a:pt x="1158" y="2781"/>
                    </a:lnTo>
                    <a:lnTo>
                      <a:pt x="1128" y="2869"/>
                    </a:lnTo>
                    <a:lnTo>
                      <a:pt x="1102" y="2954"/>
                    </a:lnTo>
                    <a:lnTo>
                      <a:pt x="1061" y="3036"/>
                    </a:lnTo>
                    <a:lnTo>
                      <a:pt x="1022" y="3116"/>
                    </a:lnTo>
                    <a:lnTo>
                      <a:pt x="982" y="3193"/>
                    </a:lnTo>
                    <a:lnTo>
                      <a:pt x="940" y="3267"/>
                    </a:lnTo>
                    <a:lnTo>
                      <a:pt x="896" y="3336"/>
                    </a:lnTo>
                    <a:lnTo>
                      <a:pt x="854" y="3407"/>
                    </a:lnTo>
                    <a:lnTo>
                      <a:pt x="802" y="3466"/>
                    </a:lnTo>
                    <a:lnTo>
                      <a:pt x="754" y="3525"/>
                    </a:lnTo>
                    <a:lnTo>
                      <a:pt x="702" y="3580"/>
                    </a:lnTo>
                    <a:lnTo>
                      <a:pt x="649" y="3631"/>
                    </a:lnTo>
                    <a:lnTo>
                      <a:pt x="597" y="3676"/>
                    </a:lnTo>
                    <a:lnTo>
                      <a:pt x="541" y="3719"/>
                    </a:lnTo>
                    <a:lnTo>
                      <a:pt x="483" y="3756"/>
                    </a:lnTo>
                    <a:lnTo>
                      <a:pt x="434" y="3791"/>
                    </a:lnTo>
                    <a:lnTo>
                      <a:pt x="370" y="3816"/>
                    </a:lnTo>
                    <a:lnTo>
                      <a:pt x="312" y="3846"/>
                    </a:lnTo>
                    <a:lnTo>
                      <a:pt x="347" y="4156"/>
                    </a:lnTo>
                    <a:lnTo>
                      <a:pt x="0" y="3718"/>
                    </a:lnTo>
                    <a:lnTo>
                      <a:pt x="250" y="3207"/>
                    </a:lnTo>
                    <a:lnTo>
                      <a:pt x="282" y="3522"/>
                    </a:lnTo>
                  </a:path>
                </a:pathLst>
              </a:custGeom>
              <a:solidFill>
                <a:srgbClr val="777777"/>
              </a:solidFill>
              <a:ln w="9360">
                <a:solidFill>
                  <a:srgbClr val="777777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2049" name="Text Box 17"/>
            <p:cNvSpPr txBox="1">
              <a:spLocks noChangeArrowheads="1"/>
            </p:cNvSpPr>
            <p:nvPr/>
          </p:nvSpPr>
          <p:spPr bwMode="auto">
            <a:xfrm rot="5340000">
              <a:off x="3889" y="2139"/>
              <a:ext cx="164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  <a:t>Disciples capables </a:t>
              </a:r>
            </a:p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  <a:t>de se reproduire</a:t>
              </a:r>
            </a:p>
          </p:txBody>
        </p:sp>
      </p:grpSp>
      <p:grpSp>
        <p:nvGrpSpPr>
          <p:cNvPr id="172050" name="Group 18"/>
          <p:cNvGrpSpPr>
            <a:grpSpLocks/>
          </p:cNvGrpSpPr>
          <p:nvPr/>
        </p:nvGrpSpPr>
        <p:grpSpPr bwMode="auto">
          <a:xfrm>
            <a:off x="3492500" y="4797425"/>
            <a:ext cx="2762250" cy="1762125"/>
            <a:chOff x="2200" y="3022"/>
            <a:chExt cx="1740" cy="1110"/>
          </a:xfrm>
        </p:grpSpPr>
        <p:grpSp>
          <p:nvGrpSpPr>
            <p:cNvPr id="172051" name="Group 19"/>
            <p:cNvGrpSpPr>
              <a:grpSpLocks/>
            </p:cNvGrpSpPr>
            <p:nvPr/>
          </p:nvGrpSpPr>
          <p:grpSpPr bwMode="auto">
            <a:xfrm>
              <a:off x="2200" y="3022"/>
              <a:ext cx="1740" cy="784"/>
              <a:chOff x="2200" y="3016"/>
              <a:chExt cx="1740" cy="784"/>
            </a:xfrm>
          </p:grpSpPr>
          <p:sp>
            <p:nvSpPr>
              <p:cNvPr id="172052" name="Freeform 20"/>
              <p:cNvSpPr>
                <a:spLocks noChangeArrowheads="1"/>
              </p:cNvSpPr>
              <p:nvPr/>
            </p:nvSpPr>
            <p:spPr bwMode="auto">
              <a:xfrm>
                <a:off x="2200" y="3320"/>
                <a:ext cx="1741" cy="481"/>
              </a:xfrm>
              <a:custGeom>
                <a:avLst/>
                <a:gdLst>
                  <a:gd name="T0" fmla="*/ 1256 w 7676"/>
                  <a:gd name="T1" fmla="*/ 1191 h 2120"/>
                  <a:gd name="T2" fmla="*/ 1445 w 7676"/>
                  <a:gd name="T3" fmla="*/ 1356 h 2120"/>
                  <a:gd name="T4" fmla="*/ 1698 w 7676"/>
                  <a:gd name="T5" fmla="*/ 1503 h 2120"/>
                  <a:gd name="T6" fmla="*/ 1995 w 7676"/>
                  <a:gd name="T7" fmla="*/ 1626 h 2120"/>
                  <a:gd name="T8" fmla="*/ 2343 w 7676"/>
                  <a:gd name="T9" fmla="*/ 1725 h 2120"/>
                  <a:gd name="T10" fmla="*/ 2730 w 7676"/>
                  <a:gd name="T11" fmla="*/ 1798 h 2120"/>
                  <a:gd name="T12" fmla="*/ 3147 w 7676"/>
                  <a:gd name="T13" fmla="*/ 1842 h 2120"/>
                  <a:gd name="T14" fmla="*/ 3585 w 7676"/>
                  <a:gd name="T15" fmla="*/ 1856 h 2120"/>
                  <a:gd name="T16" fmla="*/ 4034 w 7676"/>
                  <a:gd name="T17" fmla="*/ 1841 h 2120"/>
                  <a:gd name="T18" fmla="*/ 4484 w 7676"/>
                  <a:gd name="T19" fmla="*/ 1795 h 2120"/>
                  <a:gd name="T20" fmla="*/ 4924 w 7676"/>
                  <a:gd name="T21" fmla="*/ 1721 h 2120"/>
                  <a:gd name="T22" fmla="*/ 5344 w 7676"/>
                  <a:gd name="T23" fmla="*/ 1619 h 2120"/>
                  <a:gd name="T24" fmla="*/ 5736 w 7676"/>
                  <a:gd name="T25" fmla="*/ 1495 h 2120"/>
                  <a:gd name="T26" fmla="*/ 6092 w 7676"/>
                  <a:gd name="T27" fmla="*/ 1346 h 2120"/>
                  <a:gd name="T28" fmla="*/ 6407 w 7676"/>
                  <a:gd name="T29" fmla="*/ 1183 h 2120"/>
                  <a:gd name="T30" fmla="*/ 6656 w 7676"/>
                  <a:gd name="T31" fmla="*/ 1003 h 2120"/>
                  <a:gd name="T32" fmla="*/ 6854 w 7676"/>
                  <a:gd name="T33" fmla="*/ 812 h 2120"/>
                  <a:gd name="T34" fmla="*/ 6990 w 7676"/>
                  <a:gd name="T35" fmla="*/ 615 h 2120"/>
                  <a:gd name="T36" fmla="*/ 7058 w 7676"/>
                  <a:gd name="T37" fmla="*/ 415 h 2120"/>
                  <a:gd name="T38" fmla="*/ 7062 w 7676"/>
                  <a:gd name="T39" fmla="*/ 219 h 2120"/>
                  <a:gd name="T40" fmla="*/ 7624 w 7676"/>
                  <a:gd name="T41" fmla="*/ 0 h 2120"/>
                  <a:gd name="T42" fmla="*/ 7671 w 7676"/>
                  <a:gd name="T43" fmla="*/ 232 h 2120"/>
                  <a:gd name="T44" fmla="*/ 7640 w 7676"/>
                  <a:gd name="T45" fmla="*/ 470 h 2120"/>
                  <a:gd name="T46" fmla="*/ 7531 w 7676"/>
                  <a:gd name="T47" fmla="*/ 710 h 2120"/>
                  <a:gd name="T48" fmla="*/ 7350 w 7676"/>
                  <a:gd name="T49" fmla="*/ 944 h 2120"/>
                  <a:gd name="T50" fmla="*/ 7081 w 7676"/>
                  <a:gd name="T51" fmla="*/ 1169 h 2120"/>
                  <a:gd name="T52" fmla="*/ 6751 w 7676"/>
                  <a:gd name="T53" fmla="*/ 1381 h 2120"/>
                  <a:gd name="T54" fmla="*/ 6362 w 7676"/>
                  <a:gd name="T55" fmla="*/ 1573 h 2120"/>
                  <a:gd name="T56" fmla="*/ 5920 w 7676"/>
                  <a:gd name="T57" fmla="*/ 1742 h 2120"/>
                  <a:gd name="T58" fmla="*/ 5437 w 7676"/>
                  <a:gd name="T59" fmla="*/ 1881 h 2120"/>
                  <a:gd name="T60" fmla="*/ 4924 w 7676"/>
                  <a:gd name="T61" fmla="*/ 1992 h 2120"/>
                  <a:gd name="T62" fmla="*/ 4388 w 7676"/>
                  <a:gd name="T63" fmla="*/ 2069 h 2120"/>
                  <a:gd name="T64" fmla="*/ 3848 w 7676"/>
                  <a:gd name="T65" fmla="*/ 2113 h 2120"/>
                  <a:gd name="T66" fmla="*/ 3312 w 7676"/>
                  <a:gd name="T67" fmla="*/ 2119 h 2120"/>
                  <a:gd name="T68" fmla="*/ 2792 w 7676"/>
                  <a:gd name="T69" fmla="*/ 2090 h 2120"/>
                  <a:gd name="T70" fmla="*/ 2304 w 7676"/>
                  <a:gd name="T71" fmla="*/ 2025 h 2120"/>
                  <a:gd name="T72" fmla="*/ 1851 w 7676"/>
                  <a:gd name="T73" fmla="*/ 1928 h 2120"/>
                  <a:gd name="T74" fmla="*/ 1451 w 7676"/>
                  <a:gd name="T75" fmla="*/ 1799 h 2120"/>
                  <a:gd name="T76" fmla="*/ 1109 w 7676"/>
                  <a:gd name="T77" fmla="*/ 1640 h 2120"/>
                  <a:gd name="T78" fmla="*/ 841 w 7676"/>
                  <a:gd name="T79" fmla="*/ 1457 h 2120"/>
                  <a:gd name="T80" fmla="*/ 632 w 7676"/>
                  <a:gd name="T81" fmla="*/ 1253 h 2120"/>
                  <a:gd name="T82" fmla="*/ 763 w 7676"/>
                  <a:gd name="T83" fmla="*/ 740 h 2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676" h="2120">
                    <a:moveTo>
                      <a:pt x="1165" y="1074"/>
                    </a:moveTo>
                    <a:lnTo>
                      <a:pt x="1206" y="1134"/>
                    </a:lnTo>
                    <a:lnTo>
                      <a:pt x="1256" y="1191"/>
                    </a:lnTo>
                    <a:lnTo>
                      <a:pt x="1311" y="1248"/>
                    </a:lnTo>
                    <a:lnTo>
                      <a:pt x="1375" y="1303"/>
                    </a:lnTo>
                    <a:lnTo>
                      <a:pt x="1445" y="1356"/>
                    </a:lnTo>
                    <a:lnTo>
                      <a:pt x="1522" y="1407"/>
                    </a:lnTo>
                    <a:lnTo>
                      <a:pt x="1604" y="1456"/>
                    </a:lnTo>
                    <a:lnTo>
                      <a:pt x="1698" y="1503"/>
                    </a:lnTo>
                    <a:lnTo>
                      <a:pt x="1788" y="1547"/>
                    </a:lnTo>
                    <a:lnTo>
                      <a:pt x="1891" y="1588"/>
                    </a:lnTo>
                    <a:lnTo>
                      <a:pt x="1995" y="1626"/>
                    </a:lnTo>
                    <a:lnTo>
                      <a:pt x="2107" y="1662"/>
                    </a:lnTo>
                    <a:lnTo>
                      <a:pt x="2222" y="1696"/>
                    </a:lnTo>
                    <a:lnTo>
                      <a:pt x="2343" y="1725"/>
                    </a:lnTo>
                    <a:lnTo>
                      <a:pt x="2468" y="1752"/>
                    </a:lnTo>
                    <a:lnTo>
                      <a:pt x="2598" y="1777"/>
                    </a:lnTo>
                    <a:lnTo>
                      <a:pt x="2730" y="1798"/>
                    </a:lnTo>
                    <a:lnTo>
                      <a:pt x="2865" y="1816"/>
                    </a:lnTo>
                    <a:lnTo>
                      <a:pt x="3012" y="1829"/>
                    </a:lnTo>
                    <a:lnTo>
                      <a:pt x="3147" y="1842"/>
                    </a:lnTo>
                    <a:lnTo>
                      <a:pt x="3291" y="1849"/>
                    </a:lnTo>
                    <a:lnTo>
                      <a:pt x="3437" y="1854"/>
                    </a:lnTo>
                    <a:lnTo>
                      <a:pt x="3585" y="1856"/>
                    </a:lnTo>
                    <a:lnTo>
                      <a:pt x="3733" y="1852"/>
                    </a:lnTo>
                    <a:lnTo>
                      <a:pt x="3884" y="1848"/>
                    </a:lnTo>
                    <a:lnTo>
                      <a:pt x="4034" y="1841"/>
                    </a:lnTo>
                    <a:lnTo>
                      <a:pt x="4185" y="1828"/>
                    </a:lnTo>
                    <a:lnTo>
                      <a:pt x="4334" y="1813"/>
                    </a:lnTo>
                    <a:lnTo>
                      <a:pt x="4484" y="1795"/>
                    </a:lnTo>
                    <a:lnTo>
                      <a:pt x="4639" y="1773"/>
                    </a:lnTo>
                    <a:lnTo>
                      <a:pt x="4779" y="1747"/>
                    </a:lnTo>
                    <a:lnTo>
                      <a:pt x="4924" y="1721"/>
                    </a:lnTo>
                    <a:lnTo>
                      <a:pt x="5066" y="1691"/>
                    </a:lnTo>
                    <a:lnTo>
                      <a:pt x="5206" y="1656"/>
                    </a:lnTo>
                    <a:lnTo>
                      <a:pt x="5344" y="1619"/>
                    </a:lnTo>
                    <a:lnTo>
                      <a:pt x="5478" y="1582"/>
                    </a:lnTo>
                    <a:lnTo>
                      <a:pt x="5610" y="1540"/>
                    </a:lnTo>
                    <a:lnTo>
                      <a:pt x="5736" y="1495"/>
                    </a:lnTo>
                    <a:lnTo>
                      <a:pt x="5859" y="1449"/>
                    </a:lnTo>
                    <a:lnTo>
                      <a:pt x="5984" y="1400"/>
                    </a:lnTo>
                    <a:lnTo>
                      <a:pt x="6092" y="1346"/>
                    </a:lnTo>
                    <a:lnTo>
                      <a:pt x="6199" y="1295"/>
                    </a:lnTo>
                    <a:lnTo>
                      <a:pt x="6302" y="1241"/>
                    </a:lnTo>
                    <a:lnTo>
                      <a:pt x="6407" y="1183"/>
                    </a:lnTo>
                    <a:lnTo>
                      <a:pt x="6490" y="1124"/>
                    </a:lnTo>
                    <a:lnTo>
                      <a:pt x="6576" y="1064"/>
                    </a:lnTo>
                    <a:lnTo>
                      <a:pt x="6656" y="1003"/>
                    </a:lnTo>
                    <a:lnTo>
                      <a:pt x="6728" y="940"/>
                    </a:lnTo>
                    <a:lnTo>
                      <a:pt x="6795" y="877"/>
                    </a:lnTo>
                    <a:lnTo>
                      <a:pt x="6854" y="812"/>
                    </a:lnTo>
                    <a:lnTo>
                      <a:pt x="6906" y="746"/>
                    </a:lnTo>
                    <a:lnTo>
                      <a:pt x="6958" y="681"/>
                    </a:lnTo>
                    <a:lnTo>
                      <a:pt x="6990" y="615"/>
                    </a:lnTo>
                    <a:lnTo>
                      <a:pt x="7020" y="548"/>
                    </a:lnTo>
                    <a:lnTo>
                      <a:pt x="7043" y="483"/>
                    </a:lnTo>
                    <a:lnTo>
                      <a:pt x="7058" y="415"/>
                    </a:lnTo>
                    <a:lnTo>
                      <a:pt x="7074" y="350"/>
                    </a:lnTo>
                    <a:lnTo>
                      <a:pt x="7068" y="284"/>
                    </a:lnTo>
                    <a:lnTo>
                      <a:pt x="7062" y="219"/>
                    </a:lnTo>
                    <a:lnTo>
                      <a:pt x="7047" y="155"/>
                    </a:lnTo>
                    <a:lnTo>
                      <a:pt x="7026" y="92"/>
                    </a:lnTo>
                    <a:lnTo>
                      <a:pt x="7624" y="0"/>
                    </a:lnTo>
                    <a:lnTo>
                      <a:pt x="7644" y="77"/>
                    </a:lnTo>
                    <a:lnTo>
                      <a:pt x="7661" y="155"/>
                    </a:lnTo>
                    <a:lnTo>
                      <a:pt x="7671" y="232"/>
                    </a:lnTo>
                    <a:lnTo>
                      <a:pt x="7675" y="312"/>
                    </a:lnTo>
                    <a:lnTo>
                      <a:pt x="7659" y="388"/>
                    </a:lnTo>
                    <a:lnTo>
                      <a:pt x="7640" y="470"/>
                    </a:lnTo>
                    <a:lnTo>
                      <a:pt x="7612" y="550"/>
                    </a:lnTo>
                    <a:lnTo>
                      <a:pt x="7576" y="628"/>
                    </a:lnTo>
                    <a:lnTo>
                      <a:pt x="7531" y="710"/>
                    </a:lnTo>
                    <a:lnTo>
                      <a:pt x="7483" y="787"/>
                    </a:lnTo>
                    <a:lnTo>
                      <a:pt x="7414" y="866"/>
                    </a:lnTo>
                    <a:lnTo>
                      <a:pt x="7350" y="944"/>
                    </a:lnTo>
                    <a:lnTo>
                      <a:pt x="7264" y="1022"/>
                    </a:lnTo>
                    <a:lnTo>
                      <a:pt x="7177" y="1097"/>
                    </a:lnTo>
                    <a:lnTo>
                      <a:pt x="7081" y="1169"/>
                    </a:lnTo>
                    <a:lnTo>
                      <a:pt x="6978" y="1242"/>
                    </a:lnTo>
                    <a:lnTo>
                      <a:pt x="6869" y="1312"/>
                    </a:lnTo>
                    <a:lnTo>
                      <a:pt x="6751" y="1381"/>
                    </a:lnTo>
                    <a:lnTo>
                      <a:pt x="6628" y="1446"/>
                    </a:lnTo>
                    <a:lnTo>
                      <a:pt x="6498" y="1511"/>
                    </a:lnTo>
                    <a:lnTo>
                      <a:pt x="6362" y="1573"/>
                    </a:lnTo>
                    <a:lnTo>
                      <a:pt x="6219" y="1631"/>
                    </a:lnTo>
                    <a:lnTo>
                      <a:pt x="6077" y="1688"/>
                    </a:lnTo>
                    <a:lnTo>
                      <a:pt x="5920" y="1742"/>
                    </a:lnTo>
                    <a:lnTo>
                      <a:pt x="5763" y="1791"/>
                    </a:lnTo>
                    <a:lnTo>
                      <a:pt x="5602" y="1838"/>
                    </a:lnTo>
                    <a:lnTo>
                      <a:pt x="5437" y="1881"/>
                    </a:lnTo>
                    <a:lnTo>
                      <a:pt x="5268" y="1923"/>
                    </a:lnTo>
                    <a:lnTo>
                      <a:pt x="5096" y="1959"/>
                    </a:lnTo>
                    <a:lnTo>
                      <a:pt x="4924" y="1992"/>
                    </a:lnTo>
                    <a:lnTo>
                      <a:pt x="4747" y="2022"/>
                    </a:lnTo>
                    <a:lnTo>
                      <a:pt x="4568" y="2047"/>
                    </a:lnTo>
                    <a:lnTo>
                      <a:pt x="4388" y="2069"/>
                    </a:lnTo>
                    <a:lnTo>
                      <a:pt x="4208" y="2088"/>
                    </a:lnTo>
                    <a:lnTo>
                      <a:pt x="4035" y="2102"/>
                    </a:lnTo>
                    <a:lnTo>
                      <a:pt x="3848" y="2113"/>
                    </a:lnTo>
                    <a:lnTo>
                      <a:pt x="3667" y="2119"/>
                    </a:lnTo>
                    <a:lnTo>
                      <a:pt x="3488" y="2119"/>
                    </a:lnTo>
                    <a:lnTo>
                      <a:pt x="3312" y="2119"/>
                    </a:lnTo>
                    <a:lnTo>
                      <a:pt x="3135" y="2113"/>
                    </a:lnTo>
                    <a:lnTo>
                      <a:pt x="2961" y="2105"/>
                    </a:lnTo>
                    <a:lnTo>
                      <a:pt x="2792" y="2090"/>
                    </a:lnTo>
                    <a:lnTo>
                      <a:pt x="2625" y="2073"/>
                    </a:lnTo>
                    <a:lnTo>
                      <a:pt x="2468" y="2052"/>
                    </a:lnTo>
                    <a:lnTo>
                      <a:pt x="2304" y="2025"/>
                    </a:lnTo>
                    <a:lnTo>
                      <a:pt x="2146" y="1998"/>
                    </a:lnTo>
                    <a:lnTo>
                      <a:pt x="1996" y="1964"/>
                    </a:lnTo>
                    <a:lnTo>
                      <a:pt x="1851" y="1928"/>
                    </a:lnTo>
                    <a:lnTo>
                      <a:pt x="1711" y="1888"/>
                    </a:lnTo>
                    <a:lnTo>
                      <a:pt x="1580" y="1844"/>
                    </a:lnTo>
                    <a:lnTo>
                      <a:pt x="1451" y="1799"/>
                    </a:lnTo>
                    <a:lnTo>
                      <a:pt x="1330" y="1748"/>
                    </a:lnTo>
                    <a:lnTo>
                      <a:pt x="1222" y="1697"/>
                    </a:lnTo>
                    <a:lnTo>
                      <a:pt x="1109" y="1640"/>
                    </a:lnTo>
                    <a:lnTo>
                      <a:pt x="1010" y="1582"/>
                    </a:lnTo>
                    <a:lnTo>
                      <a:pt x="918" y="1521"/>
                    </a:lnTo>
                    <a:lnTo>
                      <a:pt x="841" y="1457"/>
                    </a:lnTo>
                    <a:lnTo>
                      <a:pt x="765" y="1390"/>
                    </a:lnTo>
                    <a:lnTo>
                      <a:pt x="699" y="1323"/>
                    </a:lnTo>
                    <a:lnTo>
                      <a:pt x="632" y="1253"/>
                    </a:lnTo>
                    <a:lnTo>
                      <a:pt x="582" y="1181"/>
                    </a:lnTo>
                    <a:lnTo>
                      <a:pt x="0" y="1291"/>
                    </a:lnTo>
                    <a:lnTo>
                      <a:pt x="763" y="740"/>
                    </a:lnTo>
                    <a:lnTo>
                      <a:pt x="1751" y="963"/>
                    </a:lnTo>
                    <a:lnTo>
                      <a:pt x="1165" y="1074"/>
                    </a:lnTo>
                  </a:path>
                </a:pathLst>
              </a:custGeom>
              <a:solidFill>
                <a:srgbClr val="777777"/>
              </a:solidFill>
              <a:ln w="9360">
                <a:solidFill>
                  <a:srgbClr val="777777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053" name="Freeform 21"/>
              <p:cNvSpPr>
                <a:spLocks noChangeArrowheads="1"/>
              </p:cNvSpPr>
              <p:nvPr/>
            </p:nvSpPr>
            <p:spPr bwMode="auto">
              <a:xfrm>
                <a:off x="2934" y="3016"/>
                <a:ext cx="916" cy="439"/>
              </a:xfrm>
              <a:custGeom>
                <a:avLst/>
                <a:gdLst>
                  <a:gd name="T0" fmla="*/ 634 w 4041"/>
                  <a:gd name="T1" fmla="*/ 358 h 1936"/>
                  <a:gd name="T2" fmla="*/ 658 w 4041"/>
                  <a:gd name="T3" fmla="*/ 453 h 1936"/>
                  <a:gd name="T4" fmla="*/ 697 w 4041"/>
                  <a:gd name="T5" fmla="*/ 554 h 1936"/>
                  <a:gd name="T6" fmla="*/ 750 w 4041"/>
                  <a:gd name="T7" fmla="*/ 660 h 1936"/>
                  <a:gd name="T8" fmla="*/ 822 w 4041"/>
                  <a:gd name="T9" fmla="*/ 765 h 1936"/>
                  <a:gd name="T10" fmla="*/ 908 w 4041"/>
                  <a:gd name="T11" fmla="*/ 865 h 1936"/>
                  <a:gd name="T12" fmla="*/ 1002 w 4041"/>
                  <a:gd name="T13" fmla="*/ 971 h 1936"/>
                  <a:gd name="T14" fmla="*/ 1113 w 4041"/>
                  <a:gd name="T15" fmla="*/ 1066 h 1936"/>
                  <a:gd name="T16" fmla="*/ 1230 w 4041"/>
                  <a:gd name="T17" fmla="*/ 1160 h 1936"/>
                  <a:gd name="T18" fmla="*/ 1363 w 4041"/>
                  <a:gd name="T19" fmla="*/ 1251 h 1936"/>
                  <a:gd name="T20" fmla="*/ 1497 w 4041"/>
                  <a:gd name="T21" fmla="*/ 1336 h 1936"/>
                  <a:gd name="T22" fmla="*/ 1647 w 4041"/>
                  <a:gd name="T23" fmla="*/ 1417 h 1936"/>
                  <a:gd name="T24" fmla="*/ 1798 w 4041"/>
                  <a:gd name="T25" fmla="*/ 1488 h 1936"/>
                  <a:gd name="T26" fmla="*/ 1955 w 4041"/>
                  <a:gd name="T27" fmla="*/ 1551 h 1936"/>
                  <a:gd name="T28" fmla="*/ 2109 w 4041"/>
                  <a:gd name="T29" fmla="*/ 1600 h 1936"/>
                  <a:gd name="T30" fmla="*/ 2270 w 4041"/>
                  <a:gd name="T31" fmla="*/ 1647 h 1936"/>
                  <a:gd name="T32" fmla="*/ 2424 w 4041"/>
                  <a:gd name="T33" fmla="*/ 1685 h 1936"/>
                  <a:gd name="T34" fmla="*/ 2581 w 4041"/>
                  <a:gd name="T35" fmla="*/ 1706 h 1936"/>
                  <a:gd name="T36" fmla="*/ 2731 w 4041"/>
                  <a:gd name="T37" fmla="*/ 1723 h 1936"/>
                  <a:gd name="T38" fmla="*/ 2870 w 4041"/>
                  <a:gd name="T39" fmla="*/ 1729 h 1936"/>
                  <a:gd name="T40" fmla="*/ 3013 w 4041"/>
                  <a:gd name="T41" fmla="*/ 1717 h 1936"/>
                  <a:gd name="T42" fmla="*/ 3138 w 4041"/>
                  <a:gd name="T43" fmla="*/ 1704 h 1936"/>
                  <a:gd name="T44" fmla="*/ 3263 w 4041"/>
                  <a:gd name="T45" fmla="*/ 1677 h 1936"/>
                  <a:gd name="T46" fmla="*/ 3370 w 4041"/>
                  <a:gd name="T47" fmla="*/ 1638 h 1936"/>
                  <a:gd name="T48" fmla="*/ 3465 w 4041"/>
                  <a:gd name="T49" fmla="*/ 1589 h 1936"/>
                  <a:gd name="T50" fmla="*/ 3545 w 4041"/>
                  <a:gd name="T51" fmla="*/ 1533 h 1936"/>
                  <a:gd name="T52" fmla="*/ 3615 w 4041"/>
                  <a:gd name="T53" fmla="*/ 1469 h 1936"/>
                  <a:gd name="T54" fmla="*/ 3670 w 4041"/>
                  <a:gd name="T55" fmla="*/ 1396 h 1936"/>
                  <a:gd name="T56" fmla="*/ 3707 w 4041"/>
                  <a:gd name="T57" fmla="*/ 1319 h 1936"/>
                  <a:gd name="T58" fmla="*/ 3734 w 4041"/>
                  <a:gd name="T59" fmla="*/ 1230 h 1936"/>
                  <a:gd name="T60" fmla="*/ 4030 w 4041"/>
                  <a:gd name="T61" fmla="*/ 1392 h 1936"/>
                  <a:gd name="T62" fmla="*/ 3992 w 4041"/>
                  <a:gd name="T63" fmla="*/ 1492 h 1936"/>
                  <a:gd name="T64" fmla="*/ 3940 w 4041"/>
                  <a:gd name="T65" fmla="*/ 1585 h 1936"/>
                  <a:gd name="T66" fmla="*/ 3861 w 4041"/>
                  <a:gd name="T67" fmla="*/ 1666 h 1936"/>
                  <a:gd name="T68" fmla="*/ 3773 w 4041"/>
                  <a:gd name="T69" fmla="*/ 1742 h 1936"/>
                  <a:gd name="T70" fmla="*/ 3665 w 4041"/>
                  <a:gd name="T71" fmla="*/ 1802 h 1936"/>
                  <a:gd name="T72" fmla="*/ 3543 w 4041"/>
                  <a:gd name="T73" fmla="*/ 1850 h 1936"/>
                  <a:gd name="T74" fmla="*/ 3407 w 4041"/>
                  <a:gd name="T75" fmla="*/ 1888 h 1936"/>
                  <a:gd name="T76" fmla="*/ 3251 w 4041"/>
                  <a:gd name="T77" fmla="*/ 1913 h 1936"/>
                  <a:gd name="T78" fmla="*/ 3093 w 4041"/>
                  <a:gd name="T79" fmla="*/ 1931 h 1936"/>
                  <a:gd name="T80" fmla="*/ 2927 w 4041"/>
                  <a:gd name="T81" fmla="*/ 1931 h 1936"/>
                  <a:gd name="T82" fmla="*/ 2749 w 4041"/>
                  <a:gd name="T83" fmla="*/ 1919 h 1936"/>
                  <a:gd name="T84" fmla="*/ 2563 w 4041"/>
                  <a:gd name="T85" fmla="*/ 1893 h 1936"/>
                  <a:gd name="T86" fmla="*/ 2379 w 4041"/>
                  <a:gd name="T87" fmla="*/ 1858 h 1936"/>
                  <a:gd name="T88" fmla="*/ 2190 w 4041"/>
                  <a:gd name="T89" fmla="*/ 1810 h 1936"/>
                  <a:gd name="T90" fmla="*/ 1999 w 4041"/>
                  <a:gd name="T91" fmla="*/ 1749 h 1936"/>
                  <a:gd name="T92" fmla="*/ 1814 w 4041"/>
                  <a:gd name="T93" fmla="*/ 1684 h 1936"/>
                  <a:gd name="T94" fmla="*/ 1628 w 4041"/>
                  <a:gd name="T95" fmla="*/ 1604 h 1936"/>
                  <a:gd name="T96" fmla="*/ 1452 w 4041"/>
                  <a:gd name="T97" fmla="*/ 1511 h 1936"/>
                  <a:gd name="T98" fmla="*/ 1282 w 4041"/>
                  <a:gd name="T99" fmla="*/ 1414 h 1936"/>
                  <a:gd name="T100" fmla="*/ 1120 w 4041"/>
                  <a:gd name="T101" fmla="*/ 1310 h 1936"/>
                  <a:gd name="T102" fmla="*/ 970 w 4041"/>
                  <a:gd name="T103" fmla="*/ 1197 h 1936"/>
                  <a:gd name="T104" fmla="*/ 828 w 4041"/>
                  <a:gd name="T105" fmla="*/ 1084 h 1936"/>
                  <a:gd name="T106" fmla="*/ 704 w 4041"/>
                  <a:gd name="T107" fmla="*/ 964 h 1936"/>
                  <a:gd name="T108" fmla="*/ 594 w 4041"/>
                  <a:gd name="T109" fmla="*/ 841 h 1936"/>
                  <a:gd name="T110" fmla="*/ 505 w 4041"/>
                  <a:gd name="T111" fmla="*/ 714 h 1936"/>
                  <a:gd name="T112" fmla="*/ 429 w 4041"/>
                  <a:gd name="T113" fmla="*/ 592 h 1936"/>
                  <a:gd name="T114" fmla="*/ 375 w 4041"/>
                  <a:gd name="T115" fmla="*/ 466 h 1936"/>
                  <a:gd name="T116" fmla="*/ 335 w 4041"/>
                  <a:gd name="T117" fmla="*/ 348 h 1936"/>
                  <a:gd name="T118" fmla="*/ 312 w 4041"/>
                  <a:gd name="T119" fmla="*/ 231 h 1936"/>
                  <a:gd name="T120" fmla="*/ 509 w 4041"/>
                  <a:gd name="T121" fmla="*/ 0 h 1936"/>
                  <a:gd name="T122" fmla="*/ 628 w 4041"/>
                  <a:gd name="T123" fmla="*/ 303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041" h="1936">
                    <a:moveTo>
                      <a:pt x="628" y="303"/>
                    </a:moveTo>
                    <a:lnTo>
                      <a:pt x="634" y="358"/>
                    </a:lnTo>
                    <a:lnTo>
                      <a:pt x="641" y="406"/>
                    </a:lnTo>
                    <a:lnTo>
                      <a:pt x="658" y="453"/>
                    </a:lnTo>
                    <a:lnTo>
                      <a:pt x="675" y="507"/>
                    </a:lnTo>
                    <a:lnTo>
                      <a:pt x="697" y="554"/>
                    </a:lnTo>
                    <a:lnTo>
                      <a:pt x="719" y="607"/>
                    </a:lnTo>
                    <a:lnTo>
                      <a:pt x="750" y="660"/>
                    </a:lnTo>
                    <a:lnTo>
                      <a:pt x="781" y="713"/>
                    </a:lnTo>
                    <a:lnTo>
                      <a:pt x="822" y="765"/>
                    </a:lnTo>
                    <a:lnTo>
                      <a:pt x="863" y="818"/>
                    </a:lnTo>
                    <a:lnTo>
                      <a:pt x="908" y="865"/>
                    </a:lnTo>
                    <a:lnTo>
                      <a:pt x="956" y="918"/>
                    </a:lnTo>
                    <a:lnTo>
                      <a:pt x="1002" y="971"/>
                    </a:lnTo>
                    <a:lnTo>
                      <a:pt x="1053" y="1021"/>
                    </a:lnTo>
                    <a:lnTo>
                      <a:pt x="1113" y="1066"/>
                    </a:lnTo>
                    <a:lnTo>
                      <a:pt x="1168" y="1118"/>
                    </a:lnTo>
                    <a:lnTo>
                      <a:pt x="1230" y="1160"/>
                    </a:lnTo>
                    <a:lnTo>
                      <a:pt x="1294" y="1210"/>
                    </a:lnTo>
                    <a:lnTo>
                      <a:pt x="1363" y="1251"/>
                    </a:lnTo>
                    <a:lnTo>
                      <a:pt x="1433" y="1298"/>
                    </a:lnTo>
                    <a:lnTo>
                      <a:pt x="1497" y="1336"/>
                    </a:lnTo>
                    <a:lnTo>
                      <a:pt x="1574" y="1375"/>
                    </a:lnTo>
                    <a:lnTo>
                      <a:pt x="1647" y="1417"/>
                    </a:lnTo>
                    <a:lnTo>
                      <a:pt x="1722" y="1454"/>
                    </a:lnTo>
                    <a:lnTo>
                      <a:pt x="1798" y="1488"/>
                    </a:lnTo>
                    <a:lnTo>
                      <a:pt x="1873" y="1520"/>
                    </a:lnTo>
                    <a:lnTo>
                      <a:pt x="1955" y="1551"/>
                    </a:lnTo>
                    <a:lnTo>
                      <a:pt x="2026" y="1579"/>
                    </a:lnTo>
                    <a:lnTo>
                      <a:pt x="2109" y="1600"/>
                    </a:lnTo>
                    <a:lnTo>
                      <a:pt x="2188" y="1626"/>
                    </a:lnTo>
                    <a:lnTo>
                      <a:pt x="2270" y="1647"/>
                    </a:lnTo>
                    <a:lnTo>
                      <a:pt x="2349" y="1668"/>
                    </a:lnTo>
                    <a:lnTo>
                      <a:pt x="2424" y="1685"/>
                    </a:lnTo>
                    <a:lnTo>
                      <a:pt x="2504" y="1697"/>
                    </a:lnTo>
                    <a:lnTo>
                      <a:pt x="2581" y="1706"/>
                    </a:lnTo>
                    <a:lnTo>
                      <a:pt x="2654" y="1714"/>
                    </a:lnTo>
                    <a:lnTo>
                      <a:pt x="2731" y="1723"/>
                    </a:lnTo>
                    <a:lnTo>
                      <a:pt x="2805" y="1726"/>
                    </a:lnTo>
                    <a:lnTo>
                      <a:pt x="2870" y="1729"/>
                    </a:lnTo>
                    <a:lnTo>
                      <a:pt x="2943" y="1720"/>
                    </a:lnTo>
                    <a:lnTo>
                      <a:pt x="3013" y="1717"/>
                    </a:lnTo>
                    <a:lnTo>
                      <a:pt x="3076" y="1715"/>
                    </a:lnTo>
                    <a:lnTo>
                      <a:pt x="3138" y="1704"/>
                    </a:lnTo>
                    <a:lnTo>
                      <a:pt x="3203" y="1692"/>
                    </a:lnTo>
                    <a:lnTo>
                      <a:pt x="3263" y="1677"/>
                    </a:lnTo>
                    <a:lnTo>
                      <a:pt x="3317" y="1656"/>
                    </a:lnTo>
                    <a:lnTo>
                      <a:pt x="3370" y="1638"/>
                    </a:lnTo>
                    <a:lnTo>
                      <a:pt x="3414" y="1618"/>
                    </a:lnTo>
                    <a:lnTo>
                      <a:pt x="3465" y="1589"/>
                    </a:lnTo>
                    <a:lnTo>
                      <a:pt x="3506" y="1564"/>
                    </a:lnTo>
                    <a:lnTo>
                      <a:pt x="3545" y="1533"/>
                    </a:lnTo>
                    <a:lnTo>
                      <a:pt x="3583" y="1505"/>
                    </a:lnTo>
                    <a:lnTo>
                      <a:pt x="3615" y="1469"/>
                    </a:lnTo>
                    <a:lnTo>
                      <a:pt x="3646" y="1433"/>
                    </a:lnTo>
                    <a:lnTo>
                      <a:pt x="3670" y="1396"/>
                    </a:lnTo>
                    <a:lnTo>
                      <a:pt x="3693" y="1359"/>
                    </a:lnTo>
                    <a:lnTo>
                      <a:pt x="3707" y="1319"/>
                    </a:lnTo>
                    <a:lnTo>
                      <a:pt x="3722" y="1278"/>
                    </a:lnTo>
                    <a:lnTo>
                      <a:pt x="3734" y="1230"/>
                    </a:lnTo>
                    <a:lnTo>
                      <a:pt x="4040" y="1343"/>
                    </a:lnTo>
                    <a:lnTo>
                      <a:pt x="4030" y="1392"/>
                    </a:lnTo>
                    <a:lnTo>
                      <a:pt x="4012" y="1441"/>
                    </a:lnTo>
                    <a:lnTo>
                      <a:pt x="3992" y="1492"/>
                    </a:lnTo>
                    <a:lnTo>
                      <a:pt x="3968" y="1541"/>
                    </a:lnTo>
                    <a:lnTo>
                      <a:pt x="3940" y="1585"/>
                    </a:lnTo>
                    <a:lnTo>
                      <a:pt x="3902" y="1628"/>
                    </a:lnTo>
                    <a:lnTo>
                      <a:pt x="3861" y="1666"/>
                    </a:lnTo>
                    <a:lnTo>
                      <a:pt x="3819" y="1704"/>
                    </a:lnTo>
                    <a:lnTo>
                      <a:pt x="3773" y="1742"/>
                    </a:lnTo>
                    <a:lnTo>
                      <a:pt x="3722" y="1770"/>
                    </a:lnTo>
                    <a:lnTo>
                      <a:pt x="3665" y="1802"/>
                    </a:lnTo>
                    <a:lnTo>
                      <a:pt x="3606" y="1825"/>
                    </a:lnTo>
                    <a:lnTo>
                      <a:pt x="3543" y="1850"/>
                    </a:lnTo>
                    <a:lnTo>
                      <a:pt x="3477" y="1871"/>
                    </a:lnTo>
                    <a:lnTo>
                      <a:pt x="3407" y="1888"/>
                    </a:lnTo>
                    <a:lnTo>
                      <a:pt x="3329" y="1906"/>
                    </a:lnTo>
                    <a:lnTo>
                      <a:pt x="3251" y="1913"/>
                    </a:lnTo>
                    <a:lnTo>
                      <a:pt x="3178" y="1926"/>
                    </a:lnTo>
                    <a:lnTo>
                      <a:pt x="3093" y="1931"/>
                    </a:lnTo>
                    <a:lnTo>
                      <a:pt x="3007" y="1935"/>
                    </a:lnTo>
                    <a:lnTo>
                      <a:pt x="2927" y="1931"/>
                    </a:lnTo>
                    <a:lnTo>
                      <a:pt x="2839" y="1925"/>
                    </a:lnTo>
                    <a:lnTo>
                      <a:pt x="2749" y="1919"/>
                    </a:lnTo>
                    <a:lnTo>
                      <a:pt x="2657" y="1910"/>
                    </a:lnTo>
                    <a:lnTo>
                      <a:pt x="2563" y="1893"/>
                    </a:lnTo>
                    <a:lnTo>
                      <a:pt x="2469" y="1876"/>
                    </a:lnTo>
                    <a:lnTo>
                      <a:pt x="2379" y="1858"/>
                    </a:lnTo>
                    <a:lnTo>
                      <a:pt x="2281" y="1835"/>
                    </a:lnTo>
                    <a:lnTo>
                      <a:pt x="2190" y="1810"/>
                    </a:lnTo>
                    <a:lnTo>
                      <a:pt x="2093" y="1785"/>
                    </a:lnTo>
                    <a:lnTo>
                      <a:pt x="1999" y="1749"/>
                    </a:lnTo>
                    <a:lnTo>
                      <a:pt x="1907" y="1720"/>
                    </a:lnTo>
                    <a:lnTo>
                      <a:pt x="1814" y="1684"/>
                    </a:lnTo>
                    <a:lnTo>
                      <a:pt x="1716" y="1642"/>
                    </a:lnTo>
                    <a:lnTo>
                      <a:pt x="1628" y="1604"/>
                    </a:lnTo>
                    <a:lnTo>
                      <a:pt x="1541" y="1561"/>
                    </a:lnTo>
                    <a:lnTo>
                      <a:pt x="1452" y="1511"/>
                    </a:lnTo>
                    <a:lnTo>
                      <a:pt x="1363" y="1466"/>
                    </a:lnTo>
                    <a:lnTo>
                      <a:pt x="1282" y="1414"/>
                    </a:lnTo>
                    <a:lnTo>
                      <a:pt x="1198" y="1360"/>
                    </a:lnTo>
                    <a:lnTo>
                      <a:pt x="1120" y="1310"/>
                    </a:lnTo>
                    <a:lnTo>
                      <a:pt x="1044" y="1255"/>
                    </a:lnTo>
                    <a:lnTo>
                      <a:pt x="970" y="1197"/>
                    </a:lnTo>
                    <a:lnTo>
                      <a:pt x="895" y="1144"/>
                    </a:lnTo>
                    <a:lnTo>
                      <a:pt x="828" y="1084"/>
                    </a:lnTo>
                    <a:lnTo>
                      <a:pt x="770" y="1020"/>
                    </a:lnTo>
                    <a:lnTo>
                      <a:pt x="704" y="964"/>
                    </a:lnTo>
                    <a:lnTo>
                      <a:pt x="653" y="900"/>
                    </a:lnTo>
                    <a:lnTo>
                      <a:pt x="594" y="841"/>
                    </a:lnTo>
                    <a:lnTo>
                      <a:pt x="552" y="776"/>
                    </a:lnTo>
                    <a:lnTo>
                      <a:pt x="505" y="714"/>
                    </a:lnTo>
                    <a:lnTo>
                      <a:pt x="467" y="652"/>
                    </a:lnTo>
                    <a:lnTo>
                      <a:pt x="429" y="592"/>
                    </a:lnTo>
                    <a:lnTo>
                      <a:pt x="402" y="529"/>
                    </a:lnTo>
                    <a:lnTo>
                      <a:pt x="375" y="466"/>
                    </a:lnTo>
                    <a:lnTo>
                      <a:pt x="352" y="407"/>
                    </a:lnTo>
                    <a:lnTo>
                      <a:pt x="335" y="348"/>
                    </a:lnTo>
                    <a:lnTo>
                      <a:pt x="321" y="289"/>
                    </a:lnTo>
                    <a:lnTo>
                      <a:pt x="312" y="231"/>
                    </a:lnTo>
                    <a:lnTo>
                      <a:pt x="0" y="148"/>
                    </a:lnTo>
                    <a:lnTo>
                      <a:pt x="509" y="0"/>
                    </a:lnTo>
                    <a:lnTo>
                      <a:pt x="938" y="389"/>
                    </a:lnTo>
                    <a:lnTo>
                      <a:pt x="628" y="303"/>
                    </a:lnTo>
                  </a:path>
                </a:pathLst>
              </a:custGeom>
              <a:solidFill>
                <a:srgbClr val="777777"/>
              </a:solidFill>
              <a:ln w="9360">
                <a:solidFill>
                  <a:srgbClr val="777777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2054" name="Text Box 22"/>
            <p:cNvSpPr txBox="1">
              <a:spLocks noChangeArrowheads="1"/>
            </p:cNvSpPr>
            <p:nvPr/>
          </p:nvSpPr>
          <p:spPr bwMode="auto">
            <a:xfrm>
              <a:off x="2236" y="3294"/>
              <a:ext cx="1370" cy="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1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  <a:t>Formation des </a:t>
              </a:r>
              <a:b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</a:br>
              <a: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  <a:t>dirigeants et</a:t>
              </a:r>
            </a:p>
            <a:p>
              <a:pPr algn="ctr">
                <a:lnSpc>
                  <a:spcPct val="11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  <a:t>placement dans</a:t>
              </a:r>
            </a:p>
            <a:p>
              <a:pPr algn="ctr">
                <a:lnSpc>
                  <a:spcPct val="11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800">
                  <a:solidFill>
                    <a:srgbClr val="000000"/>
                  </a:solidFill>
                  <a:latin typeface="Arial Black" panose="020B0A04020102020204" pitchFamily="34" charset="0"/>
                </a:rPr>
                <a:t>le ministère</a:t>
              </a:r>
            </a:p>
          </p:txBody>
        </p:sp>
      </p:grpSp>
      <p:sp>
        <p:nvSpPr>
          <p:cNvPr id="172055" name="Text Box 23"/>
          <p:cNvSpPr txBox="1">
            <a:spLocks noChangeArrowheads="1"/>
          </p:cNvSpPr>
          <p:nvPr/>
        </p:nvSpPr>
        <p:spPr bwMode="auto">
          <a:xfrm>
            <a:off x="3414713" y="1168400"/>
            <a:ext cx="231775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1800">
                <a:solidFill>
                  <a:srgbClr val="000000"/>
                </a:solidFill>
                <a:latin typeface="Arial Black" panose="020B0A04020102020204" pitchFamily="34" charset="0"/>
              </a:rPr>
              <a:t>Formation des</a:t>
            </a:r>
            <a:r>
              <a:rPr lang="fr-CA" altLang="en-US" sz="1800" b="1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fr-CA" altLang="en-US" sz="1800">
                <a:solidFill>
                  <a:srgbClr val="000000"/>
                </a:solidFill>
                <a:latin typeface="Arial Black" panose="020B0A04020102020204" pitchFamily="34" charset="0"/>
              </a:rPr>
              <a:t>nouveaux</a:t>
            </a:r>
            <a:r>
              <a:rPr lang="fr-CA" altLang="en-US" sz="1800" b="1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fr-CA" altLang="en-US" sz="1800">
                <a:solidFill>
                  <a:srgbClr val="000000"/>
                </a:solidFill>
                <a:latin typeface="Arial Black" panose="020B0A04020102020204" pitchFamily="34" charset="0"/>
              </a:rPr>
              <a:t>dans les fondements de la vie chrétienne</a:t>
            </a:r>
          </a:p>
        </p:txBody>
      </p:sp>
      <p:grpSp>
        <p:nvGrpSpPr>
          <p:cNvPr id="172056" name="Group 24"/>
          <p:cNvGrpSpPr>
            <a:grpSpLocks/>
          </p:cNvGrpSpPr>
          <p:nvPr/>
        </p:nvGrpSpPr>
        <p:grpSpPr bwMode="auto">
          <a:xfrm>
            <a:off x="5651500" y="1412875"/>
            <a:ext cx="2090738" cy="1298575"/>
            <a:chOff x="3576" y="872"/>
            <a:chExt cx="1317" cy="818"/>
          </a:xfrm>
        </p:grpSpPr>
        <p:pic>
          <p:nvPicPr>
            <p:cNvPr id="172057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" y="872"/>
              <a:ext cx="1317" cy="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  <p:sp>
          <p:nvSpPr>
            <p:cNvPr id="172058" name="Text Box 26"/>
            <p:cNvSpPr txBox="1">
              <a:spLocks noChangeArrowheads="1"/>
            </p:cNvSpPr>
            <p:nvPr/>
          </p:nvSpPr>
          <p:spPr bwMode="auto">
            <a:xfrm>
              <a:off x="3670" y="928"/>
              <a:ext cx="1139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endParaRPr lang="fr-CA" altLang="en-US" sz="12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 b="1">
                  <a:solidFill>
                    <a:srgbClr val="000000"/>
                  </a:solidFill>
                  <a:latin typeface="Arial Black" panose="020B0A04020102020204" pitchFamily="34" charset="0"/>
                </a:rPr>
                <a:t>Disciples</a:t>
              </a:r>
            </a:p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formés</a:t>
              </a:r>
            </a:p>
          </p:txBody>
        </p:sp>
      </p:grpSp>
      <p:grpSp>
        <p:nvGrpSpPr>
          <p:cNvPr id="172059" name="Group 27"/>
          <p:cNvGrpSpPr>
            <a:grpSpLocks/>
          </p:cNvGrpSpPr>
          <p:nvPr/>
        </p:nvGrpSpPr>
        <p:grpSpPr bwMode="auto">
          <a:xfrm>
            <a:off x="5435600" y="4581525"/>
            <a:ext cx="2438400" cy="1295400"/>
            <a:chOff x="3334" y="2864"/>
            <a:chExt cx="1536" cy="816"/>
          </a:xfrm>
        </p:grpSpPr>
        <p:grpSp>
          <p:nvGrpSpPr>
            <p:cNvPr id="172060" name="Group 28"/>
            <p:cNvGrpSpPr>
              <a:grpSpLocks/>
            </p:cNvGrpSpPr>
            <p:nvPr/>
          </p:nvGrpSpPr>
          <p:grpSpPr bwMode="auto">
            <a:xfrm>
              <a:off x="3416" y="2864"/>
              <a:ext cx="1315" cy="816"/>
              <a:chOff x="3416" y="2864"/>
              <a:chExt cx="1315" cy="816"/>
            </a:xfrm>
          </p:grpSpPr>
          <p:pic>
            <p:nvPicPr>
              <p:cNvPr id="172061" name="Picture 29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6" y="2864"/>
                <a:ext cx="1316" cy="8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</p:grpSp>
        <p:sp>
          <p:nvSpPr>
            <p:cNvPr id="172062" name="Text Box 30"/>
            <p:cNvSpPr txBox="1">
              <a:spLocks noChangeArrowheads="1"/>
            </p:cNvSpPr>
            <p:nvPr/>
          </p:nvSpPr>
          <p:spPr bwMode="auto">
            <a:xfrm>
              <a:off x="3334" y="3021"/>
              <a:ext cx="1536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Formateurs de </a:t>
              </a:r>
            </a:p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disciples</a:t>
              </a:r>
              <a:r>
                <a:rPr lang="fr-CA" altLang="en-US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 forment</a:t>
              </a:r>
            </a:p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d'autres disciples</a:t>
              </a:r>
            </a:p>
          </p:txBody>
        </p:sp>
      </p:grpSp>
      <p:grpSp>
        <p:nvGrpSpPr>
          <p:cNvPr id="172063" name="Group 31"/>
          <p:cNvGrpSpPr>
            <a:grpSpLocks/>
          </p:cNvGrpSpPr>
          <p:nvPr/>
        </p:nvGrpSpPr>
        <p:grpSpPr bwMode="auto">
          <a:xfrm>
            <a:off x="1346200" y="1409700"/>
            <a:ext cx="2087563" cy="1295400"/>
            <a:chOff x="848" y="888"/>
            <a:chExt cx="1315" cy="816"/>
          </a:xfrm>
        </p:grpSpPr>
        <p:grpSp>
          <p:nvGrpSpPr>
            <p:cNvPr id="172064" name="Group 32"/>
            <p:cNvGrpSpPr>
              <a:grpSpLocks/>
            </p:cNvGrpSpPr>
            <p:nvPr/>
          </p:nvGrpSpPr>
          <p:grpSpPr bwMode="auto">
            <a:xfrm>
              <a:off x="848" y="888"/>
              <a:ext cx="1315" cy="816"/>
              <a:chOff x="848" y="888"/>
              <a:chExt cx="1315" cy="816"/>
            </a:xfrm>
          </p:grpSpPr>
          <p:pic>
            <p:nvPicPr>
              <p:cNvPr id="172065" name="Picture 3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8" y="888"/>
                <a:ext cx="1316" cy="8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</p:grpSp>
        <p:sp>
          <p:nvSpPr>
            <p:cNvPr id="172066" name="Text Box 34"/>
            <p:cNvSpPr txBox="1">
              <a:spLocks noChangeArrowheads="1"/>
            </p:cNvSpPr>
            <p:nvPr/>
          </p:nvSpPr>
          <p:spPr bwMode="auto">
            <a:xfrm>
              <a:off x="1039" y="1045"/>
              <a:ext cx="987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Nouveaux</a:t>
              </a:r>
            </a:p>
            <a:p>
              <a:pPr algn="ctr">
                <a:lnSpc>
                  <a:spcPct val="80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chrétiens</a:t>
              </a:r>
            </a:p>
          </p:txBody>
        </p:sp>
      </p:grpSp>
      <p:sp>
        <p:nvSpPr>
          <p:cNvPr id="172067" name="Freeform 35"/>
          <p:cNvSpPr>
            <a:spLocks noChangeArrowheads="1"/>
          </p:cNvSpPr>
          <p:nvPr/>
        </p:nvSpPr>
        <p:spPr bwMode="auto">
          <a:xfrm>
            <a:off x="2987675" y="2378075"/>
            <a:ext cx="546100" cy="649288"/>
          </a:xfrm>
          <a:custGeom>
            <a:avLst/>
            <a:gdLst>
              <a:gd name="T0" fmla="*/ 904 w 1519"/>
              <a:gd name="T1" fmla="*/ 1804 h 1805"/>
              <a:gd name="T2" fmla="*/ 472 w 1519"/>
              <a:gd name="T3" fmla="*/ 1009 h 1805"/>
              <a:gd name="T4" fmla="*/ 0 w 1519"/>
              <a:gd name="T5" fmla="*/ 1265 h 1805"/>
              <a:gd name="T6" fmla="*/ 296 w 1519"/>
              <a:gd name="T7" fmla="*/ 0 h 1805"/>
              <a:gd name="T8" fmla="*/ 1518 w 1519"/>
              <a:gd name="T9" fmla="*/ 438 h 1805"/>
              <a:gd name="T10" fmla="*/ 1043 w 1519"/>
              <a:gd name="T11" fmla="*/ 695 h 1805"/>
              <a:gd name="T12" fmla="*/ 1477 w 1519"/>
              <a:gd name="T13" fmla="*/ 1493 h 1805"/>
              <a:gd name="T14" fmla="*/ 904 w 1519"/>
              <a:gd name="T15" fmla="*/ 1804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19" h="1805">
                <a:moveTo>
                  <a:pt x="904" y="1804"/>
                </a:moveTo>
                <a:lnTo>
                  <a:pt x="472" y="1009"/>
                </a:lnTo>
                <a:lnTo>
                  <a:pt x="0" y="1265"/>
                </a:lnTo>
                <a:lnTo>
                  <a:pt x="296" y="0"/>
                </a:lnTo>
                <a:lnTo>
                  <a:pt x="1518" y="438"/>
                </a:lnTo>
                <a:lnTo>
                  <a:pt x="1043" y="695"/>
                </a:lnTo>
                <a:lnTo>
                  <a:pt x="1477" y="1493"/>
                </a:lnTo>
                <a:lnTo>
                  <a:pt x="904" y="1804"/>
                </a:lnTo>
              </a:path>
            </a:pathLst>
          </a:custGeom>
          <a:solidFill>
            <a:srgbClr val="7D7C3E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2068" name="Group 36"/>
          <p:cNvGrpSpPr>
            <a:grpSpLocks/>
          </p:cNvGrpSpPr>
          <p:nvPr/>
        </p:nvGrpSpPr>
        <p:grpSpPr bwMode="auto">
          <a:xfrm>
            <a:off x="2555875" y="2636838"/>
            <a:ext cx="3879850" cy="2136775"/>
            <a:chOff x="1655" y="1661"/>
            <a:chExt cx="2444" cy="1346"/>
          </a:xfrm>
        </p:grpSpPr>
        <p:pic>
          <p:nvPicPr>
            <p:cNvPr id="172069" name="Picture 3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1661"/>
              <a:ext cx="2444" cy="1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  <p:grpSp>
          <p:nvGrpSpPr>
            <p:cNvPr id="172070" name="Group 38"/>
            <p:cNvGrpSpPr>
              <a:grpSpLocks/>
            </p:cNvGrpSpPr>
            <p:nvPr/>
          </p:nvGrpSpPr>
          <p:grpSpPr bwMode="auto">
            <a:xfrm>
              <a:off x="1720" y="1814"/>
              <a:ext cx="2318" cy="1053"/>
              <a:chOff x="1720" y="1814"/>
              <a:chExt cx="2318" cy="1053"/>
            </a:xfrm>
          </p:grpSpPr>
          <p:grpSp>
            <p:nvGrpSpPr>
              <p:cNvPr id="172071" name="Group 39"/>
              <p:cNvGrpSpPr>
                <a:grpSpLocks/>
              </p:cNvGrpSpPr>
              <p:nvPr/>
            </p:nvGrpSpPr>
            <p:grpSpPr bwMode="auto">
              <a:xfrm>
                <a:off x="1771" y="2201"/>
                <a:ext cx="2203" cy="303"/>
                <a:chOff x="1771" y="2201"/>
                <a:chExt cx="2203" cy="303"/>
              </a:xfrm>
            </p:grpSpPr>
            <p:sp>
              <p:nvSpPr>
                <p:cNvPr id="172072" name="Line 40"/>
                <p:cNvSpPr>
                  <a:spLocks noChangeShapeType="1"/>
                </p:cNvSpPr>
                <p:nvPr/>
              </p:nvSpPr>
              <p:spPr bwMode="auto">
                <a:xfrm>
                  <a:off x="2328" y="2215"/>
                  <a:ext cx="1" cy="27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3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2639" y="2210"/>
                  <a:ext cx="31" cy="277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4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2957" y="2209"/>
                  <a:ext cx="34" cy="275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5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3281" y="2205"/>
                  <a:ext cx="48" cy="28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6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3609" y="2201"/>
                  <a:ext cx="54" cy="283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7" name="Line 45"/>
                <p:cNvSpPr>
                  <a:spLocks noChangeShapeType="1"/>
                </p:cNvSpPr>
                <p:nvPr/>
              </p:nvSpPr>
              <p:spPr bwMode="auto">
                <a:xfrm>
                  <a:off x="1989" y="2205"/>
                  <a:ext cx="6" cy="28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8" name="Line 46"/>
                <p:cNvSpPr>
                  <a:spLocks noChangeShapeType="1"/>
                </p:cNvSpPr>
                <p:nvPr/>
              </p:nvSpPr>
              <p:spPr bwMode="auto">
                <a:xfrm>
                  <a:off x="1771" y="2212"/>
                  <a:ext cx="194" cy="288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79" name="Line 47"/>
                <p:cNvSpPr>
                  <a:spLocks noChangeShapeType="1"/>
                </p:cNvSpPr>
                <p:nvPr/>
              </p:nvSpPr>
              <p:spPr bwMode="auto">
                <a:xfrm>
                  <a:off x="1878" y="2209"/>
                  <a:ext cx="105" cy="286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0" name="Line 48"/>
                <p:cNvSpPr>
                  <a:spLocks noChangeShapeType="1"/>
                </p:cNvSpPr>
                <p:nvPr/>
              </p:nvSpPr>
              <p:spPr bwMode="auto">
                <a:xfrm>
                  <a:off x="2209" y="2209"/>
                  <a:ext cx="104" cy="28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1" name="Line 49"/>
                <p:cNvSpPr>
                  <a:spLocks noChangeShapeType="1"/>
                </p:cNvSpPr>
                <p:nvPr/>
              </p:nvSpPr>
              <p:spPr bwMode="auto">
                <a:xfrm>
                  <a:off x="2109" y="2207"/>
                  <a:ext cx="188" cy="295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2" name="Line 50"/>
                <p:cNvSpPr>
                  <a:spLocks noChangeShapeType="1"/>
                </p:cNvSpPr>
                <p:nvPr/>
              </p:nvSpPr>
              <p:spPr bwMode="auto">
                <a:xfrm>
                  <a:off x="2444" y="2206"/>
                  <a:ext cx="175" cy="288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3" name="Line 51"/>
                <p:cNvSpPr>
                  <a:spLocks noChangeShapeType="1"/>
                </p:cNvSpPr>
                <p:nvPr/>
              </p:nvSpPr>
              <p:spPr bwMode="auto">
                <a:xfrm>
                  <a:off x="2557" y="2206"/>
                  <a:ext cx="68" cy="28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4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2652" y="2205"/>
                  <a:ext cx="109" cy="28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5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653" y="2205"/>
                  <a:ext cx="203" cy="299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6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974" y="2209"/>
                  <a:ext cx="114" cy="285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7" name="Line 55"/>
                <p:cNvSpPr>
                  <a:spLocks noChangeShapeType="1"/>
                </p:cNvSpPr>
                <p:nvPr/>
              </p:nvSpPr>
              <p:spPr bwMode="auto">
                <a:xfrm>
                  <a:off x="3212" y="2205"/>
                  <a:ext cx="54" cy="289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8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3296" y="2205"/>
                  <a:ext cx="129" cy="297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89" name="Line 57"/>
                <p:cNvSpPr>
                  <a:spLocks noChangeShapeType="1"/>
                </p:cNvSpPr>
                <p:nvPr/>
              </p:nvSpPr>
              <p:spPr bwMode="auto">
                <a:xfrm>
                  <a:off x="3551" y="2206"/>
                  <a:ext cx="32" cy="29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90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3628" y="2209"/>
                  <a:ext cx="133" cy="290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91" name="Line 59"/>
                <p:cNvSpPr>
                  <a:spLocks noChangeShapeType="1"/>
                </p:cNvSpPr>
                <p:nvPr/>
              </p:nvSpPr>
              <p:spPr bwMode="auto">
                <a:xfrm>
                  <a:off x="3869" y="2205"/>
                  <a:ext cx="29" cy="27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92" name="Line 60"/>
                <p:cNvSpPr>
                  <a:spLocks noChangeShapeType="1"/>
                </p:cNvSpPr>
                <p:nvPr/>
              </p:nvSpPr>
              <p:spPr bwMode="auto">
                <a:xfrm flipH="1">
                  <a:off x="3915" y="2213"/>
                  <a:ext cx="59" cy="27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2093" name="Group 61"/>
              <p:cNvGrpSpPr>
                <a:grpSpLocks/>
              </p:cNvGrpSpPr>
              <p:nvPr/>
            </p:nvGrpSpPr>
            <p:grpSpPr bwMode="auto">
              <a:xfrm>
                <a:off x="1720" y="1814"/>
                <a:ext cx="2318" cy="1053"/>
                <a:chOff x="1720" y="1814"/>
                <a:chExt cx="2318" cy="1053"/>
              </a:xfrm>
            </p:grpSpPr>
            <p:sp>
              <p:nvSpPr>
                <p:cNvPr id="172094" name="Oval 62"/>
                <p:cNvSpPr>
                  <a:spLocks noChangeArrowheads="1"/>
                </p:cNvSpPr>
                <p:nvPr/>
              </p:nvSpPr>
              <p:spPr bwMode="auto">
                <a:xfrm>
                  <a:off x="1720" y="2148"/>
                  <a:ext cx="66" cy="65"/>
                </a:xfrm>
                <a:prstGeom prst="ellipse">
                  <a:avLst/>
                </a:prstGeom>
                <a:solidFill>
                  <a:srgbClr val="FF99CC"/>
                </a:solidFill>
                <a:ln w="9360">
                  <a:solidFill>
                    <a:srgbClr val="FF99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095" name="Oval 63"/>
                <p:cNvSpPr>
                  <a:spLocks noChangeArrowheads="1"/>
                </p:cNvSpPr>
                <p:nvPr/>
              </p:nvSpPr>
              <p:spPr bwMode="auto">
                <a:xfrm>
                  <a:off x="2921" y="1814"/>
                  <a:ext cx="65" cy="65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096" name="Oval 64"/>
                <p:cNvSpPr>
                  <a:spLocks noChangeArrowheads="1"/>
                </p:cNvSpPr>
                <p:nvPr/>
              </p:nvSpPr>
              <p:spPr bwMode="auto">
                <a:xfrm>
                  <a:off x="2711" y="1815"/>
                  <a:ext cx="65" cy="64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097" name="Line 65"/>
                <p:cNvSpPr>
                  <a:spLocks noChangeShapeType="1"/>
                </p:cNvSpPr>
                <p:nvPr/>
              </p:nvSpPr>
              <p:spPr bwMode="auto">
                <a:xfrm>
                  <a:off x="2754" y="1881"/>
                  <a:ext cx="3" cy="258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98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784" y="1875"/>
                  <a:ext cx="153" cy="27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99" name="Oval 67"/>
                <p:cNvSpPr>
                  <a:spLocks noChangeArrowheads="1"/>
                </p:cNvSpPr>
                <p:nvPr/>
              </p:nvSpPr>
              <p:spPr bwMode="auto">
                <a:xfrm>
                  <a:off x="2818" y="1817"/>
                  <a:ext cx="66" cy="64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00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2770" y="1886"/>
                  <a:ext cx="79" cy="25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01" name="Oval 69"/>
                <p:cNvSpPr>
                  <a:spLocks noChangeArrowheads="1"/>
                </p:cNvSpPr>
                <p:nvPr/>
              </p:nvSpPr>
              <p:spPr bwMode="auto">
                <a:xfrm>
                  <a:off x="2821" y="2803"/>
                  <a:ext cx="65" cy="64"/>
                </a:xfrm>
                <a:prstGeom prst="ellipse">
                  <a:avLst/>
                </a:prstGeom>
                <a:solidFill>
                  <a:srgbClr val="111111"/>
                </a:solidFill>
                <a:ln w="9360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72102" name="Group 70"/>
                <p:cNvGrpSpPr>
                  <a:grpSpLocks/>
                </p:cNvGrpSpPr>
                <p:nvPr/>
              </p:nvGrpSpPr>
              <p:grpSpPr bwMode="auto">
                <a:xfrm>
                  <a:off x="1959" y="2489"/>
                  <a:ext cx="1687" cy="63"/>
                  <a:chOff x="1959" y="2489"/>
                  <a:chExt cx="1687" cy="63"/>
                </a:xfrm>
              </p:grpSpPr>
              <p:sp>
                <p:nvSpPr>
                  <p:cNvPr id="172103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1959" y="2489"/>
                    <a:ext cx="66" cy="64"/>
                  </a:xfrm>
                  <a:prstGeom prst="ellipse">
                    <a:avLst/>
                  </a:prstGeom>
                  <a:solidFill>
                    <a:srgbClr val="111111"/>
                  </a:solidFill>
                  <a:ln w="9360">
                    <a:solidFill>
                      <a:srgbClr val="11111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2104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283" y="2489"/>
                    <a:ext cx="66" cy="64"/>
                  </a:xfrm>
                  <a:prstGeom prst="ellipse">
                    <a:avLst/>
                  </a:prstGeom>
                  <a:solidFill>
                    <a:srgbClr val="111111"/>
                  </a:solidFill>
                  <a:ln w="9360">
                    <a:solidFill>
                      <a:srgbClr val="11111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2105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608" y="2489"/>
                    <a:ext cx="66" cy="64"/>
                  </a:xfrm>
                  <a:prstGeom prst="ellipse">
                    <a:avLst/>
                  </a:prstGeom>
                  <a:solidFill>
                    <a:srgbClr val="111111"/>
                  </a:solidFill>
                  <a:ln w="9360">
                    <a:solidFill>
                      <a:srgbClr val="11111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2106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2932" y="2489"/>
                    <a:ext cx="66" cy="64"/>
                  </a:xfrm>
                  <a:prstGeom prst="ellipse">
                    <a:avLst/>
                  </a:prstGeom>
                  <a:solidFill>
                    <a:srgbClr val="111111"/>
                  </a:solidFill>
                  <a:ln w="9360">
                    <a:solidFill>
                      <a:srgbClr val="11111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2107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3257" y="2489"/>
                    <a:ext cx="66" cy="64"/>
                  </a:xfrm>
                  <a:prstGeom prst="ellipse">
                    <a:avLst/>
                  </a:prstGeom>
                  <a:solidFill>
                    <a:srgbClr val="111111"/>
                  </a:solidFill>
                  <a:ln w="9360">
                    <a:solidFill>
                      <a:srgbClr val="11111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2108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3582" y="2489"/>
                    <a:ext cx="66" cy="64"/>
                  </a:xfrm>
                  <a:prstGeom prst="ellipse">
                    <a:avLst/>
                  </a:prstGeom>
                  <a:solidFill>
                    <a:srgbClr val="111111"/>
                  </a:solidFill>
                  <a:ln w="9360">
                    <a:solidFill>
                      <a:srgbClr val="11111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2109" name="Oval 77"/>
                <p:cNvSpPr>
                  <a:spLocks noChangeArrowheads="1"/>
                </p:cNvSpPr>
                <p:nvPr/>
              </p:nvSpPr>
              <p:spPr bwMode="auto">
                <a:xfrm>
                  <a:off x="1836" y="2142"/>
                  <a:ext cx="66" cy="64"/>
                </a:xfrm>
                <a:prstGeom prst="ellipse">
                  <a:avLst/>
                </a:prstGeom>
                <a:solidFill>
                  <a:srgbClr val="FF99CC"/>
                </a:solidFill>
                <a:ln w="9360">
                  <a:solidFill>
                    <a:srgbClr val="FF99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0" name="Oval 78"/>
                <p:cNvSpPr>
                  <a:spLocks noChangeArrowheads="1"/>
                </p:cNvSpPr>
                <p:nvPr/>
              </p:nvSpPr>
              <p:spPr bwMode="auto">
                <a:xfrm>
                  <a:off x="2173" y="2142"/>
                  <a:ext cx="66" cy="64"/>
                </a:xfrm>
                <a:prstGeom prst="ellipse">
                  <a:avLst/>
                </a:prstGeom>
                <a:solidFill>
                  <a:srgbClr val="CC0000"/>
                </a:solidFill>
                <a:ln w="9360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1" name="Oval 79"/>
                <p:cNvSpPr>
                  <a:spLocks noChangeArrowheads="1"/>
                </p:cNvSpPr>
                <p:nvPr/>
              </p:nvSpPr>
              <p:spPr bwMode="auto">
                <a:xfrm>
                  <a:off x="2511" y="2142"/>
                  <a:ext cx="66" cy="64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2" name="Oval 80"/>
                <p:cNvSpPr>
                  <a:spLocks noChangeArrowheads="1"/>
                </p:cNvSpPr>
                <p:nvPr/>
              </p:nvSpPr>
              <p:spPr bwMode="auto">
                <a:xfrm>
                  <a:off x="2849" y="2142"/>
                  <a:ext cx="65" cy="64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3" name="Oval 81"/>
                <p:cNvSpPr>
                  <a:spLocks noChangeArrowheads="1"/>
                </p:cNvSpPr>
                <p:nvPr/>
              </p:nvSpPr>
              <p:spPr bwMode="auto">
                <a:xfrm>
                  <a:off x="3186" y="2142"/>
                  <a:ext cx="66" cy="64"/>
                </a:xfrm>
                <a:prstGeom prst="ellipse">
                  <a:avLst/>
                </a:prstGeom>
                <a:solidFill>
                  <a:srgbClr val="FF00FF"/>
                </a:solidFill>
                <a:ln w="9360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4" name="Oval 82"/>
                <p:cNvSpPr>
                  <a:spLocks noChangeArrowheads="1"/>
                </p:cNvSpPr>
                <p:nvPr/>
              </p:nvSpPr>
              <p:spPr bwMode="auto">
                <a:xfrm>
                  <a:off x="1955" y="2142"/>
                  <a:ext cx="66" cy="64"/>
                </a:xfrm>
                <a:prstGeom prst="ellipse">
                  <a:avLst/>
                </a:prstGeom>
                <a:solidFill>
                  <a:srgbClr val="FF99CC"/>
                </a:solidFill>
                <a:ln w="9360">
                  <a:solidFill>
                    <a:srgbClr val="FF99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5" name="Oval 83"/>
                <p:cNvSpPr>
                  <a:spLocks noChangeArrowheads="1"/>
                </p:cNvSpPr>
                <p:nvPr/>
              </p:nvSpPr>
              <p:spPr bwMode="auto">
                <a:xfrm>
                  <a:off x="2293" y="2142"/>
                  <a:ext cx="65" cy="64"/>
                </a:xfrm>
                <a:prstGeom prst="ellipse">
                  <a:avLst/>
                </a:prstGeom>
                <a:solidFill>
                  <a:srgbClr val="CC0000"/>
                </a:solidFill>
                <a:ln w="9360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6" name="Oval 84"/>
                <p:cNvSpPr>
                  <a:spLocks noChangeArrowheads="1"/>
                </p:cNvSpPr>
                <p:nvPr/>
              </p:nvSpPr>
              <p:spPr bwMode="auto">
                <a:xfrm>
                  <a:off x="2631" y="2142"/>
                  <a:ext cx="65" cy="64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7" name="Oval 85"/>
                <p:cNvSpPr>
                  <a:spLocks noChangeArrowheads="1"/>
                </p:cNvSpPr>
                <p:nvPr/>
              </p:nvSpPr>
              <p:spPr bwMode="auto">
                <a:xfrm>
                  <a:off x="2968" y="2142"/>
                  <a:ext cx="65" cy="64"/>
                </a:xfrm>
                <a:prstGeom prst="ellipse">
                  <a:avLst/>
                </a:prstGeom>
                <a:solidFill>
                  <a:srgbClr val="0000FF"/>
                </a:solidFill>
                <a:ln w="936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8" name="Oval 86"/>
                <p:cNvSpPr>
                  <a:spLocks noChangeArrowheads="1"/>
                </p:cNvSpPr>
                <p:nvPr/>
              </p:nvSpPr>
              <p:spPr bwMode="auto">
                <a:xfrm>
                  <a:off x="3306" y="2142"/>
                  <a:ext cx="64" cy="64"/>
                </a:xfrm>
                <a:prstGeom prst="ellipse">
                  <a:avLst/>
                </a:prstGeom>
                <a:solidFill>
                  <a:srgbClr val="FF00FF"/>
                </a:solidFill>
                <a:ln w="9360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19" name="Oval 87"/>
                <p:cNvSpPr>
                  <a:spLocks noChangeArrowheads="1"/>
                </p:cNvSpPr>
                <p:nvPr/>
              </p:nvSpPr>
              <p:spPr bwMode="auto">
                <a:xfrm>
                  <a:off x="2060" y="2142"/>
                  <a:ext cx="66" cy="64"/>
                </a:xfrm>
                <a:prstGeom prst="ellipse">
                  <a:avLst/>
                </a:prstGeom>
                <a:solidFill>
                  <a:srgbClr val="CC0000"/>
                </a:solidFill>
                <a:ln w="9360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20" name="Oval 88"/>
                <p:cNvSpPr>
                  <a:spLocks noChangeArrowheads="1"/>
                </p:cNvSpPr>
                <p:nvPr/>
              </p:nvSpPr>
              <p:spPr bwMode="auto">
                <a:xfrm>
                  <a:off x="2398" y="2142"/>
                  <a:ext cx="65" cy="64"/>
                </a:xfrm>
                <a:prstGeom prst="ellipse">
                  <a:avLst/>
                </a:prstGeom>
                <a:solidFill>
                  <a:srgbClr val="006600"/>
                </a:solidFill>
                <a:ln w="9360">
                  <a:solidFill>
                    <a:srgbClr val="00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21" name="Oval 89"/>
                <p:cNvSpPr>
                  <a:spLocks noChangeArrowheads="1"/>
                </p:cNvSpPr>
                <p:nvPr/>
              </p:nvSpPr>
              <p:spPr bwMode="auto">
                <a:xfrm>
                  <a:off x="2736" y="2142"/>
                  <a:ext cx="66" cy="64"/>
                </a:xfrm>
                <a:prstGeom prst="ellipse">
                  <a:avLst/>
                </a:prstGeom>
                <a:solidFill>
                  <a:srgbClr val="111111"/>
                </a:solidFill>
                <a:ln w="9360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22" name="Oval 90"/>
                <p:cNvSpPr>
                  <a:spLocks noChangeArrowheads="1"/>
                </p:cNvSpPr>
                <p:nvPr/>
              </p:nvSpPr>
              <p:spPr bwMode="auto">
                <a:xfrm>
                  <a:off x="3073" y="2142"/>
                  <a:ext cx="66" cy="64"/>
                </a:xfrm>
                <a:prstGeom prst="ellipse">
                  <a:avLst/>
                </a:prstGeom>
                <a:solidFill>
                  <a:srgbClr val="0000FF"/>
                </a:solidFill>
                <a:ln w="936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23" name="Oval 91"/>
                <p:cNvSpPr>
                  <a:spLocks noChangeArrowheads="1"/>
                </p:cNvSpPr>
                <p:nvPr/>
              </p:nvSpPr>
              <p:spPr bwMode="auto">
                <a:xfrm>
                  <a:off x="3411" y="2142"/>
                  <a:ext cx="65" cy="64"/>
                </a:xfrm>
                <a:prstGeom prst="ellipse">
                  <a:avLst/>
                </a:prstGeom>
                <a:solidFill>
                  <a:srgbClr val="FF00FF"/>
                </a:solidFill>
                <a:ln w="9360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24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2852" y="2550"/>
                  <a:ext cx="102" cy="257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25" name="Line 93"/>
                <p:cNvSpPr>
                  <a:spLocks noChangeShapeType="1"/>
                </p:cNvSpPr>
                <p:nvPr/>
              </p:nvSpPr>
              <p:spPr bwMode="auto">
                <a:xfrm>
                  <a:off x="2647" y="2545"/>
                  <a:ext cx="193" cy="26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26" name="Line 94"/>
                <p:cNvSpPr>
                  <a:spLocks noChangeShapeType="1"/>
                </p:cNvSpPr>
                <p:nvPr/>
              </p:nvSpPr>
              <p:spPr bwMode="auto">
                <a:xfrm>
                  <a:off x="2020" y="2543"/>
                  <a:ext cx="801" cy="28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27" name="Line 95"/>
                <p:cNvSpPr>
                  <a:spLocks noChangeShapeType="1"/>
                </p:cNvSpPr>
                <p:nvPr/>
              </p:nvSpPr>
              <p:spPr bwMode="auto">
                <a:xfrm>
                  <a:off x="2340" y="2540"/>
                  <a:ext cx="489" cy="275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28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2868" y="2545"/>
                  <a:ext cx="402" cy="26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29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868" y="2540"/>
                  <a:ext cx="726" cy="28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30" name="Oval 98"/>
                <p:cNvSpPr>
                  <a:spLocks noChangeArrowheads="1"/>
                </p:cNvSpPr>
                <p:nvPr/>
              </p:nvSpPr>
              <p:spPr bwMode="auto">
                <a:xfrm>
                  <a:off x="3878" y="2160"/>
                  <a:ext cx="65" cy="63"/>
                </a:xfrm>
                <a:prstGeom prst="ellipse">
                  <a:avLst/>
                </a:prstGeom>
                <a:solidFill>
                  <a:srgbClr val="969696"/>
                </a:solidFill>
                <a:ln w="9360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31" name="Oval 99"/>
                <p:cNvSpPr>
                  <a:spLocks noChangeArrowheads="1"/>
                </p:cNvSpPr>
                <p:nvPr/>
              </p:nvSpPr>
              <p:spPr bwMode="auto">
                <a:xfrm>
                  <a:off x="3878" y="2478"/>
                  <a:ext cx="65" cy="64"/>
                </a:xfrm>
                <a:prstGeom prst="ellipse">
                  <a:avLst/>
                </a:prstGeom>
                <a:solidFill>
                  <a:srgbClr val="111111"/>
                </a:solidFill>
                <a:ln w="9360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32" name="Oval 100"/>
                <p:cNvSpPr>
                  <a:spLocks noChangeArrowheads="1"/>
                </p:cNvSpPr>
                <p:nvPr/>
              </p:nvSpPr>
              <p:spPr bwMode="auto">
                <a:xfrm>
                  <a:off x="3972" y="2146"/>
                  <a:ext cx="66" cy="64"/>
                </a:xfrm>
                <a:prstGeom prst="ellipse">
                  <a:avLst/>
                </a:prstGeom>
                <a:solidFill>
                  <a:srgbClr val="969696"/>
                </a:solidFill>
                <a:ln w="9360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33" name="Oval 101"/>
                <p:cNvSpPr>
                  <a:spLocks noChangeArrowheads="1"/>
                </p:cNvSpPr>
                <p:nvPr/>
              </p:nvSpPr>
              <p:spPr bwMode="auto">
                <a:xfrm>
                  <a:off x="3524" y="2142"/>
                  <a:ext cx="66" cy="64"/>
                </a:xfrm>
                <a:prstGeom prst="ellipse">
                  <a:avLst/>
                </a:prstGeom>
                <a:solidFill>
                  <a:srgbClr val="FFFF99"/>
                </a:solidFill>
                <a:ln w="9360">
                  <a:solidFill>
                    <a:srgbClr val="FFFF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34" name="Oval 102"/>
                <p:cNvSpPr>
                  <a:spLocks noChangeArrowheads="1"/>
                </p:cNvSpPr>
                <p:nvPr/>
              </p:nvSpPr>
              <p:spPr bwMode="auto">
                <a:xfrm>
                  <a:off x="3643" y="2142"/>
                  <a:ext cx="66" cy="64"/>
                </a:xfrm>
                <a:prstGeom prst="ellipse">
                  <a:avLst/>
                </a:prstGeom>
                <a:solidFill>
                  <a:srgbClr val="FFFF99"/>
                </a:solidFill>
                <a:ln w="9360">
                  <a:solidFill>
                    <a:srgbClr val="FFFF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35" name="Oval 103"/>
                <p:cNvSpPr>
                  <a:spLocks noChangeArrowheads="1"/>
                </p:cNvSpPr>
                <p:nvPr/>
              </p:nvSpPr>
              <p:spPr bwMode="auto">
                <a:xfrm>
                  <a:off x="3748" y="2142"/>
                  <a:ext cx="66" cy="64"/>
                </a:xfrm>
                <a:prstGeom prst="ellipse">
                  <a:avLst/>
                </a:prstGeom>
                <a:solidFill>
                  <a:srgbClr val="FFFF99"/>
                </a:solidFill>
                <a:ln w="9360">
                  <a:solidFill>
                    <a:srgbClr val="FFFF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136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882" y="2533"/>
                  <a:ext cx="1025" cy="296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72137" name="Text Box 105"/>
          <p:cNvSpPr txBox="1">
            <a:spLocks noChangeArrowheads="1"/>
          </p:cNvSpPr>
          <p:nvPr/>
        </p:nvSpPr>
        <p:spPr bwMode="auto">
          <a:xfrm>
            <a:off x="2916238" y="2636838"/>
            <a:ext cx="33147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spcBef>
                <a:spcPts val="12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200" b="1">
                <a:solidFill>
                  <a:srgbClr val="000000"/>
                </a:solidFill>
                <a:latin typeface="Arial" panose="020B0604020202020204" pitchFamily="34" charset="0"/>
              </a:rPr>
              <a:t>Répandre l'Évangile de Jésus-Christ autour de nous</a:t>
            </a:r>
          </a:p>
        </p:txBody>
      </p:sp>
      <p:sp>
        <p:nvSpPr>
          <p:cNvPr id="172138" name="Text Box 106"/>
          <p:cNvSpPr txBox="1">
            <a:spLocks noChangeArrowheads="1"/>
          </p:cNvSpPr>
          <p:nvPr/>
        </p:nvSpPr>
        <p:spPr bwMode="auto">
          <a:xfrm>
            <a:off x="3314700" y="1196975"/>
            <a:ext cx="5829300" cy="5472113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3399FF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altLang="en-US" sz="2000">
                <a:solidFill>
                  <a:schemeClr val="tx2"/>
                </a:solidFill>
                <a:latin typeface="Tahoma" panose="020B0604030504040204" pitchFamily="34" charset="0"/>
              </a:rPr>
              <a:t>Beaucoup d’églises fonctionnent comme ceci :</a:t>
            </a:r>
          </a:p>
          <a:p>
            <a:pPr>
              <a:spcBef>
                <a:spcPct val="50000"/>
              </a:spcBef>
            </a:pPr>
            <a:endParaRPr lang="fr-CA" altLang="en-US" sz="200">
              <a:solidFill>
                <a:schemeClr val="tx2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fr-CA" altLang="en-US" sz="2000">
                <a:solidFill>
                  <a:schemeClr val="tx2"/>
                </a:solidFill>
                <a:latin typeface="Tahoma" panose="020B0604030504040204" pitchFamily="34" charset="0"/>
              </a:rPr>
              <a:t>Lorsqu’un nouveau converti reste à l’église pendant quelques années, on lui confie un ministère.</a:t>
            </a:r>
          </a:p>
          <a:p>
            <a:pPr>
              <a:spcBef>
                <a:spcPct val="50000"/>
              </a:spcBef>
            </a:pPr>
            <a:r>
              <a:rPr lang="fr-CA" altLang="en-US" sz="2000">
                <a:solidFill>
                  <a:schemeClr val="tx2"/>
                </a:solidFill>
                <a:latin typeface="Tahoma" panose="020B0604030504040204" pitchFamily="34" charset="0"/>
              </a:rPr>
              <a:t>Par contre, sans les cercles 2 et 3, celui-ci ne pourra pas devenir un bon dirigeant.</a:t>
            </a:r>
          </a:p>
          <a:p>
            <a:pPr>
              <a:spcBef>
                <a:spcPct val="50000"/>
              </a:spcBef>
            </a:pPr>
            <a:r>
              <a:rPr lang="fr-CA" altLang="en-US" sz="2000">
                <a:solidFill>
                  <a:schemeClr val="tx2"/>
                </a:solidFill>
                <a:latin typeface="Tahoma" panose="020B0604030504040204" pitchFamily="34" charset="0"/>
              </a:rPr>
              <a:t>Il arrive que des postes dans le ministère sont confiés à des personnes qui n’ont pas même l’assurance de leur salut.</a:t>
            </a:r>
          </a:p>
          <a:p>
            <a:pPr>
              <a:spcBef>
                <a:spcPct val="50000"/>
              </a:spcBef>
            </a:pPr>
            <a:r>
              <a:rPr lang="fr-CA" altLang="en-US" sz="2000">
                <a:solidFill>
                  <a:schemeClr val="tx2"/>
                </a:solidFill>
                <a:latin typeface="Tahoma" panose="020B0604030504040204" pitchFamily="34" charset="0"/>
              </a:rPr>
              <a:t>Ces derniers ne savent probablement pas comment communiquer avec Dieu par la prière et la lecture de la Parole.</a:t>
            </a:r>
          </a:p>
          <a:p>
            <a:pPr>
              <a:spcBef>
                <a:spcPct val="50000"/>
              </a:spcBef>
            </a:pPr>
            <a:r>
              <a:rPr lang="fr-CA" altLang="en-US" sz="2000">
                <a:solidFill>
                  <a:schemeClr val="tx2"/>
                </a:solidFill>
                <a:latin typeface="Tahoma" panose="020B0604030504040204" pitchFamily="34" charset="0"/>
              </a:rPr>
              <a:t>Ils ignorent probablement comment faire pour être remplis du Saint-Esprit et il leur arrive rarement de partager l’Évangile avec d’autres.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2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2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21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21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72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72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72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72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72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172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72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72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172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72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55" grpId="0" autoUpdateAnimBg="0"/>
      <p:bldP spid="172137" grpId="0"/>
      <p:bldP spid="172138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730250" y="692150"/>
            <a:ext cx="7632700" cy="56165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FF29C7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marL="342900" indent="-342900">
              <a:spcBef>
                <a:spcPts val="788"/>
              </a:spcBef>
              <a:buClr>
                <a:srgbClr val="FFFF99"/>
              </a:buClr>
              <a:buSzPct val="75000"/>
              <a:buFont typeface="Monotype Sorts" pitchFamily="2" charset="2"/>
              <a:buChar char="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ts val="6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–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ts val="588"/>
              </a:spcBef>
              <a:buClr>
                <a:srgbClr val="00CCCC"/>
              </a:buClr>
              <a:buSzPct val="65000"/>
              <a:buFont typeface="Monotype Sorts" pitchFamily="2" charset="2"/>
              <a:buChar char="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ts val="4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ts val="4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ts val="488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ts val="488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ts val="488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ts val="488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 typeface="Monotype Sorts" pitchFamily="2" charset="2"/>
              <a:buNone/>
            </a:pPr>
            <a:r>
              <a:rPr lang="fr-CA" altLang="en-US" sz="4000" b="1" i="1">
                <a:solidFill>
                  <a:srgbClr val="FF0066"/>
                </a:solidFill>
                <a:latin typeface="Arial" panose="020B0604020202020204" pitchFamily="34" charset="0"/>
              </a:rPr>
              <a:t>Des disciples qui témoignent</a:t>
            </a:r>
            <a:endParaRPr lang="fr-CA" altLang="en-US" sz="40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buFont typeface="Monotype Sorts" pitchFamily="2" charset="2"/>
              <a:buNone/>
            </a:pPr>
            <a:endParaRPr lang="fr-CA" altLang="en-US" sz="16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>
              <a:buFont typeface="Monotype Sorts" pitchFamily="2" charset="2"/>
              <a:buNone/>
            </a:pP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</a:rPr>
              <a:t>Une église vraiment engagée à former des disciples tente d’accomplir la Grande Mission en formant suffisamment de</a:t>
            </a:r>
          </a:p>
          <a:p>
            <a:pPr algn="ctr">
              <a:buFont typeface="Monotype Sorts" pitchFamily="2" charset="2"/>
              <a:buNone/>
            </a:pPr>
            <a:r>
              <a:rPr lang="fr-CA" altLang="en-US" b="1" i="1">
                <a:solidFill>
                  <a:srgbClr val="FF0066"/>
                </a:solidFill>
                <a:latin typeface="Arial" panose="020B0604020202020204" pitchFamily="34" charset="0"/>
              </a:rPr>
              <a:t>disciples qui témoignent </a:t>
            </a:r>
          </a:p>
          <a:p>
            <a:pPr algn="ctr">
              <a:buFont typeface="Monotype Sorts" pitchFamily="2" charset="2"/>
              <a:buNone/>
            </a:pP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</a:rPr>
              <a:t>pour communiquer l’Évangile de Jésus-Christ à toute leur communauté </a:t>
            </a:r>
            <a:br>
              <a:rPr lang="fr-CA" altLang="en-US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</a:rPr>
              <a:t>et au monde entier!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5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5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5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5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5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5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5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5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5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5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4838" y="368300"/>
            <a:ext cx="7861300" cy="1303338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defTabSz="914400"/>
            <a:r>
              <a:rPr lang="fr-CA" altLang="en-US" sz="32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Combien de disciples et de formateurs de disciples vous faudra-t-il ?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4525" y="2120900"/>
            <a:ext cx="7807325" cy="40322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 est la population de votre communauté locale ? __________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chaque disciple engagé témoigne à 9 autres personnes, (1 sur 10) il vous faudra __________ disciples engagés.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Combien d’autres églises qui forment des disciples vous faudra-t-il pour atteindre toute votre communauté ou ville ?</a:t>
            </a:r>
            <a:br>
              <a:rPr lang="fr-CA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3588" y="184150"/>
            <a:ext cx="7261225" cy="1128713"/>
          </a:xfrm>
          <a:effectLst>
            <a:outerShdw dist="45791" dir="2021404" algn="ctr" rotWithShape="0">
              <a:srgbClr val="000000"/>
            </a:outerShdw>
          </a:effectLst>
        </p:spPr>
        <p:txBody>
          <a:bodyPr lIns="46800" tIns="46800" rIns="46800" bIns="46800" anchor="t">
            <a:spAutoFit/>
          </a:bodyPr>
          <a:lstStyle/>
          <a:p>
            <a:pPr defTabSz="914400"/>
            <a:r>
              <a:rPr lang="en-US" altLang="en-US" sz="40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: Alberta, Canada </a:t>
            </a:r>
            <a:br>
              <a:rPr lang="en-US" altLang="en-US" sz="40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Population estimée en 2014 :  6 millions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8030" name="Group 94"/>
          <p:cNvGraphicFramePr>
            <a:graphicFrameLocks noGrp="1"/>
          </p:cNvGraphicFramePr>
          <p:nvPr>
            <p:ph idx="1"/>
          </p:nvPr>
        </p:nvGraphicFramePr>
        <p:xfrm>
          <a:off x="76200" y="1830388"/>
          <a:ext cx="8951913" cy="3872549"/>
        </p:xfrm>
        <a:graphic>
          <a:graphicData uri="http://schemas.openxmlformats.org/drawingml/2006/table">
            <a:tbl>
              <a:tblPr/>
              <a:tblGrid>
                <a:gridCol w="1474788">
                  <a:extLst>
                    <a:ext uri="{9D8B030D-6E8A-4147-A177-3AD203B41FA5}">
                      <a16:colId xmlns:a16="http://schemas.microsoft.com/office/drawing/2014/main" val="4182476275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val="1505061953"/>
                    </a:ext>
                  </a:extLst>
                </a:gridCol>
                <a:gridCol w="747713">
                  <a:extLst>
                    <a:ext uri="{9D8B030D-6E8A-4147-A177-3AD203B41FA5}">
                      <a16:colId xmlns:a16="http://schemas.microsoft.com/office/drawing/2014/main" val="3143852821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val="1932079122"/>
                    </a:ext>
                  </a:extLst>
                </a:gridCol>
                <a:gridCol w="747713">
                  <a:extLst>
                    <a:ext uri="{9D8B030D-6E8A-4147-A177-3AD203B41FA5}">
                      <a16:colId xmlns:a16="http://schemas.microsoft.com/office/drawing/2014/main" val="3040665325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val="4011500572"/>
                    </a:ext>
                  </a:extLst>
                </a:gridCol>
                <a:gridCol w="747713">
                  <a:extLst>
                    <a:ext uri="{9D8B030D-6E8A-4147-A177-3AD203B41FA5}">
                      <a16:colId xmlns:a16="http://schemas.microsoft.com/office/drawing/2014/main" val="2764660099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val="2296950892"/>
                    </a:ext>
                  </a:extLst>
                </a:gridCol>
                <a:gridCol w="747713">
                  <a:extLst>
                    <a:ext uri="{9D8B030D-6E8A-4147-A177-3AD203B41FA5}">
                      <a16:colId xmlns:a16="http://schemas.microsoft.com/office/drawing/2014/main" val="3058924345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val="1365785773"/>
                    </a:ext>
                  </a:extLst>
                </a:gridCol>
                <a:gridCol w="747713">
                  <a:extLst>
                    <a:ext uri="{9D8B030D-6E8A-4147-A177-3AD203B41FA5}">
                      <a16:colId xmlns:a16="http://schemas.microsoft.com/office/drawing/2014/main" val="4176664589"/>
                    </a:ext>
                  </a:extLst>
                </a:gridCol>
              </a:tblGrid>
              <a:tr h="760413"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Formateurs de disciples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614400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236222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Superviseurs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88170"/>
                  </a:ext>
                </a:extLst>
              </a:tr>
              <a:tr h="760413"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8394461"/>
                  </a:ext>
                </a:extLst>
              </a:tr>
              <a:tr h="766763"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180507"/>
                  </a:ext>
                </a:extLst>
              </a:tr>
              <a:tr h="760413"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Églises qui forment des disciples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88"/>
                        </a:spcBef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defRPr sz="28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ts val="6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ts val="588"/>
                        </a:spcBef>
                        <a:buClr>
                          <a:srgbClr val="00CCCC"/>
                        </a:buClr>
                        <a:buSzPct val="65000"/>
                        <a:buFont typeface="Monotype Sorts" pitchFamily="2" charset="2"/>
                        <a:defRPr sz="20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ts val="488"/>
                        </a:spcBef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ts val="488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88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718018"/>
                  </a:ext>
                </a:extLst>
              </a:tr>
            </a:tbl>
          </a:graphicData>
        </a:graphic>
      </p:graphicFrame>
      <p:sp>
        <p:nvSpPr>
          <p:cNvPr id="168013" name="Text Box 77"/>
          <p:cNvSpPr txBox="1">
            <a:spLocks noChangeArrowheads="1"/>
          </p:cNvSpPr>
          <p:nvPr/>
        </p:nvSpPr>
        <p:spPr bwMode="auto">
          <a:xfrm>
            <a:off x="179388" y="1346200"/>
            <a:ext cx="8786812" cy="3667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360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Buts pour :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05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06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07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08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09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10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11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12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 13 </a:t>
            </a:r>
            <a:r>
              <a:rPr lang="en-US" altLang="en-US" sz="800" b="1">
                <a:solidFill>
                  <a:schemeClr val="folHlink"/>
                </a:solidFill>
                <a:latin typeface="Verdana" panose="020B0604030504040204" pitchFamily="34" charset="0"/>
              </a:rPr>
              <a:t>       </a:t>
            </a:r>
            <a:r>
              <a:rPr lang="en-US" altLang="en-US" sz="1800" b="1">
                <a:solidFill>
                  <a:schemeClr val="folHlink"/>
                </a:solidFill>
                <a:latin typeface="Verdana" panose="020B0604030504040204" pitchFamily="34" charset="0"/>
              </a:rPr>
              <a:t> 14</a:t>
            </a:r>
          </a:p>
        </p:txBody>
      </p:sp>
      <p:sp>
        <p:nvSpPr>
          <p:cNvPr id="168014" name="Text Box 78"/>
          <p:cNvSpPr txBox="1">
            <a:spLocks noChangeArrowheads="1"/>
          </p:cNvSpPr>
          <p:nvPr/>
        </p:nvSpPr>
        <p:spPr bwMode="auto">
          <a:xfrm>
            <a:off x="1714500" y="3203575"/>
            <a:ext cx="5699125" cy="14747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 b="1">
                <a:solidFill>
                  <a:srgbClr val="000000"/>
                </a:solidFill>
                <a:latin typeface="Verdana" panose="020B0604030504040204" pitchFamily="34" charset="0"/>
              </a:rPr>
              <a:t>L’Alberta aurait besoin de plus de 6000 églises qui forment des disciples si chaque église comptait en moyenne 100 disciples engagés à former des disciples dans une communauté de 1000 habitants.</a:t>
            </a:r>
          </a:p>
        </p:txBody>
      </p:sp>
      <p:sp>
        <p:nvSpPr>
          <p:cNvPr id="168015" name="Text Box 79"/>
          <p:cNvSpPr txBox="1">
            <a:spLocks noChangeArrowheads="1"/>
          </p:cNvSpPr>
          <p:nvPr/>
        </p:nvSpPr>
        <p:spPr bwMode="auto">
          <a:xfrm>
            <a:off x="203200" y="5870575"/>
            <a:ext cx="8686800" cy="8223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FF0000"/>
                </a:solidFill>
                <a:latin typeface="Verdana" panose="020B0604030504040204" pitchFamily="34" charset="0"/>
              </a:rPr>
              <a:t>Comment les chrétiens de l’Alberta parviendront-ils à former une telle armée de disciples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8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8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8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8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8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8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8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 autoUpdateAnimBg="0"/>
      <p:bldP spid="168013" grpId="0" autoUpdateAnimBg="0"/>
      <p:bldP spid="168014" grpId="0" animBg="1" autoUpdateAnimBg="0"/>
      <p:bldP spid="16801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76" name="Line 16"/>
          <p:cNvSpPr>
            <a:spLocks noChangeShapeType="1"/>
          </p:cNvSpPr>
          <p:nvPr/>
        </p:nvSpPr>
        <p:spPr bwMode="auto">
          <a:xfrm>
            <a:off x="1023938" y="1962150"/>
            <a:ext cx="41910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68977" name="Group 17"/>
          <p:cNvGrpSpPr>
            <a:grpSpLocks/>
          </p:cNvGrpSpPr>
          <p:nvPr/>
        </p:nvGrpSpPr>
        <p:grpSpPr bwMode="auto">
          <a:xfrm>
            <a:off x="1076325" y="2219325"/>
            <a:ext cx="2946400" cy="393700"/>
            <a:chOff x="528" y="1536"/>
            <a:chExt cx="480" cy="240"/>
          </a:xfrm>
        </p:grpSpPr>
        <p:sp>
          <p:nvSpPr>
            <p:cNvPr id="168978" name="Oval 18"/>
            <p:cNvSpPr>
              <a:spLocks noChangeArrowheads="1"/>
            </p:cNvSpPr>
            <p:nvPr/>
          </p:nvSpPr>
          <p:spPr bwMode="auto">
            <a:xfrm>
              <a:off x="576" y="1536"/>
              <a:ext cx="384" cy="2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79" name="Text Box 19"/>
            <p:cNvSpPr txBox="1">
              <a:spLocks noChangeArrowheads="1"/>
            </p:cNvSpPr>
            <p:nvPr/>
          </p:nvSpPr>
          <p:spPr bwMode="auto">
            <a:xfrm>
              <a:off x="528" y="1536"/>
              <a:ext cx="480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A" altLang="en-US" sz="1800" b="1">
                  <a:solidFill>
                    <a:schemeClr val="tx1"/>
                  </a:solidFill>
                  <a:latin typeface="Verdana" panose="020B0604030504040204" pitchFamily="34" charset="0"/>
                </a:rPr>
                <a:t>4 leçons</a:t>
              </a:r>
            </a:p>
          </p:txBody>
        </p:sp>
      </p:grpSp>
      <p:sp>
        <p:nvSpPr>
          <p:cNvPr id="168967" name="Rectangle 7"/>
          <p:cNvSpPr>
            <a:spLocks noGrp="1" noChangeArrowheads="1"/>
          </p:cNvSpPr>
          <p:nvPr>
            <p:ph type="title"/>
          </p:nvPr>
        </p:nvSpPr>
        <p:spPr>
          <a:xfrm>
            <a:off x="198438" y="203200"/>
            <a:ext cx="8623300" cy="1190625"/>
          </a:xfrm>
          <a:effectLst>
            <a:outerShdw dist="35921" dir="2700000" algn="ctr" rotWithShape="0">
              <a:srgbClr val="000000"/>
            </a:outerShdw>
          </a:effectLst>
        </p:spPr>
        <p:txBody>
          <a:bodyPr lIns="10800" tIns="46800" rIns="46800" bIns="46800" anchor="t">
            <a:spAutoFit/>
          </a:bodyPr>
          <a:lstStyle/>
          <a:p>
            <a:pPr defTabSz="914400"/>
            <a:r>
              <a:rPr lang="fr-CA" altLang="en-US" sz="360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 de Formation de disciples </a:t>
            </a:r>
            <a:br>
              <a:rPr lang="fr-CA" altLang="en-US" sz="360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A" altLang="en-US" sz="360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croissance explosive</a:t>
            </a:r>
          </a:p>
        </p:txBody>
      </p:sp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325438" y="5405438"/>
            <a:ext cx="8216900" cy="12207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CA" altLang="en-US" sz="2000" b="1">
                <a:solidFill>
                  <a:srgbClr val="FFFF00"/>
                </a:solidFill>
                <a:latin typeface="Verdana" panose="020B0604030504040204" pitchFamily="34" charset="0"/>
              </a:rPr>
              <a:t>Tu formes un disciple!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CA" altLang="en-US" sz="2000" b="1">
                <a:solidFill>
                  <a:srgbClr val="FFFF00"/>
                </a:solidFill>
                <a:latin typeface="Verdana" panose="020B0604030504040204" pitchFamily="34" charset="0"/>
              </a:rPr>
              <a:t>Puis, ton disciple forme un disciple!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CA" altLang="en-US" sz="2000" b="1">
                <a:solidFill>
                  <a:srgbClr val="FFFF00"/>
                </a:solidFill>
                <a:latin typeface="Verdana" panose="020B0604030504040204" pitchFamily="34" charset="0"/>
              </a:rPr>
              <a:t>Puis, son disciple forme un disciple!</a:t>
            </a:r>
          </a:p>
        </p:txBody>
      </p:sp>
      <p:grpSp>
        <p:nvGrpSpPr>
          <p:cNvPr id="168969" name="Group 9"/>
          <p:cNvGrpSpPr>
            <a:grpSpLocks/>
          </p:cNvGrpSpPr>
          <p:nvPr/>
        </p:nvGrpSpPr>
        <p:grpSpPr bwMode="auto">
          <a:xfrm>
            <a:off x="419100" y="1520825"/>
            <a:ext cx="3784600" cy="701675"/>
            <a:chOff x="168" y="616"/>
            <a:chExt cx="2000" cy="442"/>
          </a:xfrm>
        </p:grpSpPr>
        <p:grpSp>
          <p:nvGrpSpPr>
            <p:cNvPr id="168970" name="Group 10"/>
            <p:cNvGrpSpPr>
              <a:grpSpLocks/>
            </p:cNvGrpSpPr>
            <p:nvPr/>
          </p:nvGrpSpPr>
          <p:grpSpPr bwMode="auto">
            <a:xfrm>
              <a:off x="168" y="624"/>
              <a:ext cx="524" cy="240"/>
              <a:chOff x="528" y="1536"/>
              <a:chExt cx="480" cy="240"/>
            </a:xfrm>
          </p:grpSpPr>
          <p:sp>
            <p:nvSpPr>
              <p:cNvPr id="168971" name="Oval 11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972" name="Text Box 12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A" altLang="en-US" sz="1800" b="1">
                    <a:solidFill>
                      <a:schemeClr val="tx1"/>
                    </a:solidFill>
                    <a:latin typeface="Verdana" panose="020B0604030504040204" pitchFamily="34" charset="0"/>
                  </a:rPr>
                  <a:t>Toi</a:t>
                </a:r>
              </a:p>
            </p:txBody>
          </p:sp>
        </p:grpSp>
        <p:sp>
          <p:nvSpPr>
            <p:cNvPr id="168973" name="Text Box 13"/>
            <p:cNvSpPr txBox="1">
              <a:spLocks noChangeArrowheads="1"/>
            </p:cNvSpPr>
            <p:nvPr/>
          </p:nvSpPr>
          <p:spPr bwMode="auto">
            <a:xfrm>
              <a:off x="682" y="616"/>
              <a:ext cx="1486" cy="442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A" altLang="en-US" sz="2000" b="1">
                  <a:solidFill>
                    <a:schemeClr val="accent1"/>
                  </a:solidFill>
                  <a:latin typeface="Arial" panose="020B0604020202020204" pitchFamily="34" charset="0"/>
                </a:rPr>
                <a:t>Fondements dynamiques</a:t>
              </a:r>
              <a:endParaRPr lang="fr-CA" altLang="en-US" sz="1800" b="1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68982" name="Group 22"/>
          <p:cNvGrpSpPr>
            <a:grpSpLocks/>
          </p:cNvGrpSpPr>
          <p:nvPr/>
        </p:nvGrpSpPr>
        <p:grpSpPr bwMode="auto">
          <a:xfrm>
            <a:off x="3794125" y="1485900"/>
            <a:ext cx="889000" cy="381000"/>
            <a:chOff x="2472" y="648"/>
            <a:chExt cx="530" cy="240"/>
          </a:xfrm>
        </p:grpSpPr>
        <p:sp>
          <p:nvSpPr>
            <p:cNvPr id="168983" name="Oval 23"/>
            <p:cNvSpPr>
              <a:spLocks noChangeArrowheads="1"/>
            </p:cNvSpPr>
            <p:nvPr/>
          </p:nvSpPr>
          <p:spPr bwMode="auto">
            <a:xfrm>
              <a:off x="2525" y="648"/>
              <a:ext cx="424" cy="24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84" name="Text Box 24"/>
            <p:cNvSpPr txBox="1">
              <a:spLocks noChangeArrowheads="1"/>
            </p:cNvSpPr>
            <p:nvPr/>
          </p:nvSpPr>
          <p:spPr bwMode="auto">
            <a:xfrm>
              <a:off x="2472" y="648"/>
              <a:ext cx="5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A" altLang="en-US" sz="1800" b="1">
                  <a:solidFill>
                    <a:schemeClr val="tx1"/>
                  </a:solidFill>
                  <a:latin typeface="Verdana" panose="020B0604030504040204" pitchFamily="34" charset="0"/>
                </a:rPr>
                <a:t>Toi</a:t>
              </a:r>
            </a:p>
          </p:txBody>
        </p:sp>
      </p:grpSp>
      <p:sp>
        <p:nvSpPr>
          <p:cNvPr id="168985" name="Text Box 25"/>
          <p:cNvSpPr txBox="1">
            <a:spLocks noChangeArrowheads="1"/>
          </p:cNvSpPr>
          <p:nvPr/>
        </p:nvSpPr>
        <p:spPr bwMode="auto">
          <a:xfrm>
            <a:off x="4454525" y="1516063"/>
            <a:ext cx="3441700" cy="64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46800" tIns="18000" rIns="46800" b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altLang="en-US" sz="2000" b="1">
                <a:solidFill>
                  <a:srgbClr val="3399FF"/>
                </a:solidFill>
                <a:latin typeface="Arial" panose="020B0604020202020204" pitchFamily="34" charset="0"/>
              </a:rPr>
              <a:t>Formation de disciples dynamique</a:t>
            </a:r>
          </a:p>
        </p:txBody>
      </p:sp>
      <p:grpSp>
        <p:nvGrpSpPr>
          <p:cNvPr id="168962" name="Group 2"/>
          <p:cNvGrpSpPr>
            <a:grpSpLocks/>
          </p:cNvGrpSpPr>
          <p:nvPr/>
        </p:nvGrpSpPr>
        <p:grpSpPr bwMode="auto">
          <a:xfrm>
            <a:off x="3587750" y="2206625"/>
            <a:ext cx="5122863" cy="446088"/>
            <a:chOff x="2141" y="951"/>
            <a:chExt cx="3227" cy="281"/>
          </a:xfrm>
        </p:grpSpPr>
        <p:grpSp>
          <p:nvGrpSpPr>
            <p:cNvPr id="168963" name="Group 3"/>
            <p:cNvGrpSpPr>
              <a:grpSpLocks/>
            </p:cNvGrpSpPr>
            <p:nvPr/>
          </p:nvGrpSpPr>
          <p:grpSpPr bwMode="auto">
            <a:xfrm>
              <a:off x="2141" y="951"/>
              <a:ext cx="3227" cy="281"/>
              <a:chOff x="528" y="1536"/>
              <a:chExt cx="480" cy="240"/>
            </a:xfrm>
          </p:grpSpPr>
          <p:sp>
            <p:nvSpPr>
              <p:cNvPr id="168964" name="Oval 4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965" name="Text Box 5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99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A" altLang="en-US" sz="1800" b="1">
                    <a:solidFill>
                      <a:schemeClr val="tx1"/>
                    </a:solidFill>
                    <a:latin typeface="Verdana" panose="020B0604030504040204" pitchFamily="34" charset="0"/>
                  </a:rPr>
                  <a:t>9 leçons</a:t>
                </a:r>
              </a:p>
            </p:txBody>
          </p:sp>
        </p:grpSp>
        <p:sp>
          <p:nvSpPr>
            <p:cNvPr id="168966" name="Line 6"/>
            <p:cNvSpPr>
              <a:spLocks noChangeShapeType="1"/>
            </p:cNvSpPr>
            <p:nvPr/>
          </p:nvSpPr>
          <p:spPr bwMode="auto">
            <a:xfrm>
              <a:off x="2184" y="1096"/>
              <a:ext cx="40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8980" name="Text Box 20"/>
          <p:cNvSpPr txBox="1">
            <a:spLocks noChangeArrowheads="1"/>
          </p:cNvSpPr>
          <p:nvPr/>
        </p:nvSpPr>
        <p:spPr bwMode="auto">
          <a:xfrm>
            <a:off x="720725" y="2219325"/>
            <a:ext cx="768350" cy="3667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A" altLang="en-US" sz="1800">
                <a:solidFill>
                  <a:schemeClr val="bg1"/>
                </a:solidFill>
                <a:latin typeface="Tahoma" panose="020B0604030504040204" pitchFamily="34" charset="0"/>
              </a:rPr>
              <a:t>Jean</a:t>
            </a:r>
          </a:p>
        </p:txBody>
      </p:sp>
      <p:grpSp>
        <p:nvGrpSpPr>
          <p:cNvPr id="168986" name="Group 26"/>
          <p:cNvGrpSpPr>
            <a:grpSpLocks/>
          </p:cNvGrpSpPr>
          <p:nvPr/>
        </p:nvGrpSpPr>
        <p:grpSpPr bwMode="auto">
          <a:xfrm>
            <a:off x="4316413" y="3133725"/>
            <a:ext cx="5168900" cy="446088"/>
            <a:chOff x="2600" y="1535"/>
            <a:chExt cx="3256" cy="281"/>
          </a:xfrm>
        </p:grpSpPr>
        <p:grpSp>
          <p:nvGrpSpPr>
            <p:cNvPr id="168987" name="Group 27"/>
            <p:cNvGrpSpPr>
              <a:grpSpLocks/>
            </p:cNvGrpSpPr>
            <p:nvPr/>
          </p:nvGrpSpPr>
          <p:grpSpPr bwMode="auto">
            <a:xfrm>
              <a:off x="2629" y="1535"/>
              <a:ext cx="3227" cy="281"/>
              <a:chOff x="528" y="1536"/>
              <a:chExt cx="480" cy="240"/>
            </a:xfrm>
          </p:grpSpPr>
          <p:sp>
            <p:nvSpPr>
              <p:cNvPr id="168988" name="Oval 28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989" name="Text Box 29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99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A" altLang="en-US" sz="1800" b="1">
                    <a:solidFill>
                      <a:schemeClr val="tx1"/>
                    </a:solidFill>
                    <a:latin typeface="Verdana" panose="020B0604030504040204" pitchFamily="34" charset="0"/>
                  </a:rPr>
                  <a:t>9 leçons</a:t>
                </a:r>
              </a:p>
            </p:txBody>
          </p:sp>
        </p:grpSp>
        <p:sp>
          <p:nvSpPr>
            <p:cNvPr id="168990" name="Line 30"/>
            <p:cNvSpPr>
              <a:spLocks noChangeShapeType="1"/>
            </p:cNvSpPr>
            <p:nvPr/>
          </p:nvSpPr>
          <p:spPr bwMode="auto">
            <a:xfrm>
              <a:off x="2600" y="1664"/>
              <a:ext cx="467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8991" name="Group 31"/>
          <p:cNvGrpSpPr>
            <a:grpSpLocks/>
          </p:cNvGrpSpPr>
          <p:nvPr/>
        </p:nvGrpSpPr>
        <p:grpSpPr bwMode="auto">
          <a:xfrm>
            <a:off x="1268413" y="2601913"/>
            <a:ext cx="3530600" cy="939800"/>
            <a:chOff x="680" y="1200"/>
            <a:chExt cx="2224" cy="592"/>
          </a:xfrm>
        </p:grpSpPr>
        <p:sp>
          <p:nvSpPr>
            <p:cNvPr id="168992" name="Text Box 32"/>
            <p:cNvSpPr txBox="1">
              <a:spLocks noChangeArrowheads="1"/>
            </p:cNvSpPr>
            <p:nvPr/>
          </p:nvSpPr>
          <p:spPr bwMode="auto">
            <a:xfrm>
              <a:off x="688" y="1544"/>
              <a:ext cx="568" cy="23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A" altLang="en-US" sz="1800">
                  <a:solidFill>
                    <a:schemeClr val="bg1"/>
                  </a:solidFill>
                  <a:latin typeface="Tahoma" panose="020B0604030504040204" pitchFamily="34" charset="0"/>
                </a:rPr>
                <a:t>Robert</a:t>
              </a:r>
            </a:p>
          </p:txBody>
        </p:sp>
        <p:grpSp>
          <p:nvGrpSpPr>
            <p:cNvPr id="168993" name="Group 33"/>
            <p:cNvGrpSpPr>
              <a:grpSpLocks/>
            </p:cNvGrpSpPr>
            <p:nvPr/>
          </p:nvGrpSpPr>
          <p:grpSpPr bwMode="auto">
            <a:xfrm>
              <a:off x="680" y="1200"/>
              <a:ext cx="2224" cy="592"/>
              <a:chOff x="680" y="1200"/>
              <a:chExt cx="2224" cy="592"/>
            </a:xfrm>
          </p:grpSpPr>
          <p:sp>
            <p:nvSpPr>
              <p:cNvPr id="168994" name="Line 34"/>
              <p:cNvSpPr>
                <a:spLocks noChangeShapeType="1"/>
              </p:cNvSpPr>
              <p:nvPr/>
            </p:nvSpPr>
            <p:spPr bwMode="auto">
              <a:xfrm>
                <a:off x="680" y="1200"/>
                <a:ext cx="663" cy="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68995" name="Group 35"/>
              <p:cNvGrpSpPr>
                <a:grpSpLocks/>
              </p:cNvGrpSpPr>
              <p:nvPr/>
            </p:nvGrpSpPr>
            <p:grpSpPr bwMode="auto">
              <a:xfrm>
                <a:off x="1048" y="1544"/>
                <a:ext cx="1856" cy="248"/>
                <a:chOff x="528" y="1536"/>
                <a:chExt cx="480" cy="240"/>
              </a:xfrm>
            </p:grpSpPr>
            <p:sp>
              <p:nvSpPr>
                <p:cNvPr id="168996" name="Oval 36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dist="35921" dir="2700000" algn="ctr" rotWithShape="0">
                    <a:schemeClr val="bg2"/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99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fr-CA" altLang="en-US" sz="1800" b="1">
                      <a:solidFill>
                        <a:schemeClr val="tx1"/>
                      </a:solidFill>
                      <a:latin typeface="Verdana" panose="020B0604030504040204" pitchFamily="34" charset="0"/>
                    </a:rPr>
                    <a:t>4 leçons</a:t>
                  </a:r>
                </a:p>
              </p:txBody>
            </p:sp>
          </p:grpSp>
        </p:grpSp>
      </p:grpSp>
      <p:grpSp>
        <p:nvGrpSpPr>
          <p:cNvPr id="168998" name="Group 38"/>
          <p:cNvGrpSpPr>
            <a:grpSpLocks/>
          </p:cNvGrpSpPr>
          <p:nvPr/>
        </p:nvGrpSpPr>
        <p:grpSpPr bwMode="auto">
          <a:xfrm>
            <a:off x="2030413" y="3490913"/>
            <a:ext cx="3822700" cy="939800"/>
            <a:chOff x="1160" y="1760"/>
            <a:chExt cx="2408" cy="592"/>
          </a:xfrm>
        </p:grpSpPr>
        <p:sp>
          <p:nvSpPr>
            <p:cNvPr id="168999" name="Text Box 39"/>
            <p:cNvSpPr txBox="1">
              <a:spLocks noChangeArrowheads="1"/>
            </p:cNvSpPr>
            <p:nvPr/>
          </p:nvSpPr>
          <p:spPr bwMode="auto">
            <a:xfrm>
              <a:off x="1312" y="2096"/>
              <a:ext cx="752" cy="23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CA" altLang="en-US" sz="1800">
                  <a:solidFill>
                    <a:schemeClr val="bg1"/>
                  </a:solidFill>
                  <a:latin typeface="Tahoma" panose="020B0604030504040204" pitchFamily="34" charset="0"/>
                </a:rPr>
                <a:t>Frédéric</a:t>
              </a:r>
            </a:p>
          </p:txBody>
        </p:sp>
        <p:grpSp>
          <p:nvGrpSpPr>
            <p:cNvPr id="169000" name="Group 40"/>
            <p:cNvGrpSpPr>
              <a:grpSpLocks/>
            </p:cNvGrpSpPr>
            <p:nvPr/>
          </p:nvGrpSpPr>
          <p:grpSpPr bwMode="auto">
            <a:xfrm>
              <a:off x="1160" y="1760"/>
              <a:ext cx="2408" cy="592"/>
              <a:chOff x="1160" y="1760"/>
              <a:chExt cx="2408" cy="592"/>
            </a:xfrm>
          </p:grpSpPr>
          <p:sp>
            <p:nvSpPr>
              <p:cNvPr id="169001" name="Line 41"/>
              <p:cNvSpPr>
                <a:spLocks noChangeShapeType="1"/>
              </p:cNvSpPr>
              <p:nvPr/>
            </p:nvSpPr>
            <p:spPr bwMode="auto">
              <a:xfrm>
                <a:off x="1160" y="1760"/>
                <a:ext cx="807" cy="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69002" name="Group 42"/>
              <p:cNvGrpSpPr>
                <a:grpSpLocks/>
              </p:cNvGrpSpPr>
              <p:nvPr/>
            </p:nvGrpSpPr>
            <p:grpSpPr bwMode="auto">
              <a:xfrm>
                <a:off x="1712" y="2104"/>
                <a:ext cx="1856" cy="248"/>
                <a:chOff x="528" y="1536"/>
                <a:chExt cx="480" cy="240"/>
              </a:xfrm>
            </p:grpSpPr>
            <p:sp>
              <p:nvSpPr>
                <p:cNvPr id="169003" name="Oval 43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dist="35921" dir="2700000" algn="ctr" rotWithShape="0">
                    <a:schemeClr val="bg2"/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00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fr-CA" altLang="en-US" sz="1800" b="1">
                      <a:solidFill>
                        <a:schemeClr val="tx1"/>
                      </a:solidFill>
                      <a:latin typeface="Verdana" panose="020B0604030504040204" pitchFamily="34" charset="0"/>
                    </a:rPr>
                    <a:t>4 leçons</a:t>
                  </a:r>
                  <a:endParaRPr lang="fr-CA" altLang="en-US" b="1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69005" name="Group 45"/>
          <p:cNvGrpSpPr>
            <a:grpSpLocks/>
          </p:cNvGrpSpPr>
          <p:nvPr/>
        </p:nvGrpSpPr>
        <p:grpSpPr bwMode="auto">
          <a:xfrm>
            <a:off x="3059113" y="4392613"/>
            <a:ext cx="3835400" cy="977900"/>
            <a:chOff x="1808" y="2328"/>
            <a:chExt cx="2416" cy="616"/>
          </a:xfrm>
        </p:grpSpPr>
        <p:sp>
          <p:nvSpPr>
            <p:cNvPr id="169006" name="Text Box 46"/>
            <p:cNvSpPr txBox="1">
              <a:spLocks noChangeArrowheads="1"/>
            </p:cNvSpPr>
            <p:nvPr/>
          </p:nvSpPr>
          <p:spPr bwMode="auto">
            <a:xfrm>
              <a:off x="1928" y="2688"/>
              <a:ext cx="624" cy="23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CA" altLang="en-US" sz="1800">
                  <a:solidFill>
                    <a:schemeClr val="bg1"/>
                  </a:solidFill>
                  <a:latin typeface="Tahoma" panose="020B0604030504040204" pitchFamily="34" charset="0"/>
                </a:rPr>
                <a:t>Michel</a:t>
              </a:r>
            </a:p>
          </p:txBody>
        </p:sp>
        <p:grpSp>
          <p:nvGrpSpPr>
            <p:cNvPr id="169007" name="Group 47"/>
            <p:cNvGrpSpPr>
              <a:grpSpLocks/>
            </p:cNvGrpSpPr>
            <p:nvPr/>
          </p:nvGrpSpPr>
          <p:grpSpPr bwMode="auto">
            <a:xfrm>
              <a:off x="1808" y="2328"/>
              <a:ext cx="2416" cy="616"/>
              <a:chOff x="1808" y="2328"/>
              <a:chExt cx="2416" cy="616"/>
            </a:xfrm>
          </p:grpSpPr>
          <p:sp>
            <p:nvSpPr>
              <p:cNvPr id="169008" name="Line 48"/>
              <p:cNvSpPr>
                <a:spLocks noChangeShapeType="1"/>
              </p:cNvSpPr>
              <p:nvPr/>
            </p:nvSpPr>
            <p:spPr bwMode="auto">
              <a:xfrm>
                <a:off x="1808" y="2328"/>
                <a:ext cx="815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69009" name="Group 49"/>
              <p:cNvGrpSpPr>
                <a:grpSpLocks/>
              </p:cNvGrpSpPr>
              <p:nvPr/>
            </p:nvGrpSpPr>
            <p:grpSpPr bwMode="auto">
              <a:xfrm>
                <a:off x="2368" y="2696"/>
                <a:ext cx="1856" cy="248"/>
                <a:chOff x="528" y="1536"/>
                <a:chExt cx="480" cy="240"/>
              </a:xfrm>
            </p:grpSpPr>
            <p:sp>
              <p:nvSpPr>
                <p:cNvPr id="169010" name="Oval 50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384" cy="24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dist="35921" dir="2700000" algn="ctr" rotWithShape="0">
                    <a:schemeClr val="bg2"/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9011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528" y="1536"/>
                  <a:ext cx="480" cy="2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fr-CA" altLang="en-US" sz="1800" b="1">
                      <a:solidFill>
                        <a:schemeClr val="tx1"/>
                      </a:solidFill>
                      <a:latin typeface="Verdana" panose="020B0604030504040204" pitchFamily="34" charset="0"/>
                    </a:rPr>
                    <a:t>4 leçons</a:t>
                  </a:r>
                </a:p>
              </p:txBody>
            </p:sp>
          </p:grpSp>
        </p:grpSp>
      </p:grpSp>
      <p:grpSp>
        <p:nvGrpSpPr>
          <p:cNvPr id="169012" name="Group 52"/>
          <p:cNvGrpSpPr>
            <a:grpSpLocks/>
          </p:cNvGrpSpPr>
          <p:nvPr/>
        </p:nvGrpSpPr>
        <p:grpSpPr bwMode="auto">
          <a:xfrm>
            <a:off x="5378450" y="4022725"/>
            <a:ext cx="5122863" cy="446088"/>
            <a:chOff x="3269" y="2095"/>
            <a:chExt cx="3227" cy="281"/>
          </a:xfrm>
        </p:grpSpPr>
        <p:grpSp>
          <p:nvGrpSpPr>
            <p:cNvPr id="169013" name="Group 53"/>
            <p:cNvGrpSpPr>
              <a:grpSpLocks/>
            </p:cNvGrpSpPr>
            <p:nvPr/>
          </p:nvGrpSpPr>
          <p:grpSpPr bwMode="auto">
            <a:xfrm>
              <a:off x="3269" y="2095"/>
              <a:ext cx="3227" cy="281"/>
              <a:chOff x="528" y="1536"/>
              <a:chExt cx="480" cy="240"/>
            </a:xfrm>
          </p:grpSpPr>
          <p:sp>
            <p:nvSpPr>
              <p:cNvPr id="169014" name="Oval 54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015" name="Text Box 55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99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A" altLang="en-US" sz="1800" b="1">
                    <a:solidFill>
                      <a:schemeClr val="tx1"/>
                    </a:solidFill>
                    <a:latin typeface="Verdana" panose="020B0604030504040204" pitchFamily="34" charset="0"/>
                  </a:rPr>
                  <a:t>9 leçons</a:t>
                </a:r>
              </a:p>
            </p:txBody>
          </p:sp>
        </p:grpSp>
        <p:sp>
          <p:nvSpPr>
            <p:cNvPr id="169016" name="Line 56"/>
            <p:cNvSpPr>
              <a:spLocks noChangeShapeType="1"/>
            </p:cNvSpPr>
            <p:nvPr/>
          </p:nvSpPr>
          <p:spPr bwMode="auto">
            <a:xfrm>
              <a:off x="3384" y="2224"/>
              <a:ext cx="331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9017" name="Group 57"/>
          <p:cNvGrpSpPr>
            <a:grpSpLocks/>
          </p:cNvGrpSpPr>
          <p:nvPr/>
        </p:nvGrpSpPr>
        <p:grpSpPr bwMode="auto">
          <a:xfrm>
            <a:off x="6413500" y="4965700"/>
            <a:ext cx="5122863" cy="446088"/>
            <a:chOff x="3885" y="2679"/>
            <a:chExt cx="3227" cy="281"/>
          </a:xfrm>
        </p:grpSpPr>
        <p:grpSp>
          <p:nvGrpSpPr>
            <p:cNvPr id="169018" name="Group 58"/>
            <p:cNvGrpSpPr>
              <a:grpSpLocks/>
            </p:cNvGrpSpPr>
            <p:nvPr/>
          </p:nvGrpSpPr>
          <p:grpSpPr bwMode="auto">
            <a:xfrm>
              <a:off x="3885" y="2679"/>
              <a:ext cx="3227" cy="281"/>
              <a:chOff x="528" y="1536"/>
              <a:chExt cx="480" cy="240"/>
            </a:xfrm>
          </p:grpSpPr>
          <p:sp>
            <p:nvSpPr>
              <p:cNvPr id="169019" name="Oval 59"/>
              <p:cNvSpPr>
                <a:spLocks noChangeArrowheads="1"/>
              </p:cNvSpPr>
              <p:nvPr/>
            </p:nvSpPr>
            <p:spPr bwMode="auto">
              <a:xfrm>
                <a:off x="576" y="1536"/>
                <a:ext cx="384" cy="240"/>
              </a:xfrm>
              <a:prstGeom prst="ellipse">
                <a:avLst/>
              </a:prstGeom>
              <a:solidFill>
                <a:srgbClr val="3399FF"/>
              </a:soli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020" name="Text Box 60"/>
              <p:cNvSpPr txBox="1">
                <a:spLocks noChangeArrowheads="1"/>
              </p:cNvSpPr>
              <p:nvPr/>
            </p:nvSpPr>
            <p:spPr bwMode="auto">
              <a:xfrm>
                <a:off x="528" y="1536"/>
                <a:ext cx="480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99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CA" altLang="en-US" sz="1800" b="1">
                    <a:solidFill>
                      <a:schemeClr val="tx1"/>
                    </a:solidFill>
                    <a:latin typeface="Verdana" panose="020B0604030504040204" pitchFamily="34" charset="0"/>
                  </a:rPr>
                  <a:t>9 leçons</a:t>
                </a:r>
              </a:p>
            </p:txBody>
          </p:sp>
        </p:grpSp>
        <p:sp>
          <p:nvSpPr>
            <p:cNvPr id="169021" name="Line 61"/>
            <p:cNvSpPr>
              <a:spLocks noChangeShapeType="1"/>
            </p:cNvSpPr>
            <p:nvPr/>
          </p:nvSpPr>
          <p:spPr bwMode="auto">
            <a:xfrm>
              <a:off x="4032" y="2816"/>
              <a:ext cx="331" cy="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8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8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8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8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8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8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8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8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25475" y="276225"/>
            <a:ext cx="7807325" cy="663575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defTabSz="914400"/>
            <a:r>
              <a:rPr lang="fr-CA" altLang="en-US" sz="40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Considère le potentiel!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127125"/>
            <a:ext cx="8229600" cy="5692775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18000" tIns="18000" rIns="18000" bIns="18000">
            <a:spAutoFit/>
          </a:bodyPr>
          <a:lstStyle/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formes un disciple à l’aide des quatre leçons de </a:t>
            </a:r>
            <a:r>
              <a:rPr lang="fr-CA" alt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Fondements dynamiques</a:t>
            </a: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des neuf leçons de </a:t>
            </a:r>
            <a:r>
              <a:rPr lang="fr-CA" alt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de disciples dynamique</a:t>
            </a: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(Total: 13 leçons).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pourrais former trois autres personnes en une année, faisant un total de 52 nouveaux disciples si chacun de ces disciples formés commençait à former son propre disciple en moins d’une semaine.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Si, en moyenne, chaque disciple formé débutait la formation d’un nouveau disciple après deux semaines, cela produirait 26 nouveaux disciples par année.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Si, en moyenne, chaque disciple formé débutait la formation d’un nouveau disciple après quatre semaines, cela produirait 13 nouveaux disciples par année.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ne te reste plus qu’à multiplier ce nombre par le nombre de personnes qui pourraient s’engager avec vous dans ce ministère.  Total = ____________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71513" y="454025"/>
            <a:ext cx="7807325" cy="1143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defTabSz="914400"/>
            <a:r>
              <a:rPr lang="fr-CA" altLang="en-US" sz="40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allez-vous prendre soin de tous ces disciples ?</a:t>
            </a:r>
            <a:endParaRPr lang="fr-CA" altLang="en-US" sz="400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14538"/>
            <a:ext cx="8640763" cy="2436812"/>
          </a:xfrm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marL="342900" indent="-342900" algn="ctr" defTabSz="914400">
              <a:buFont typeface="Monotype Sorts" pitchFamily="2" charset="2"/>
              <a:buNone/>
            </a:pPr>
            <a:r>
              <a:rPr lang="fr-CA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tu veux, tu pourrais former un seul disciple, puis créer un milieu où celui-ci pourrait recevoir tout ce dont il a besoin pour grandir en formant un Groupe de Vie pour ceux qui désirent se réunir.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338138" y="5811838"/>
            <a:ext cx="8521700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altLang="en-US" b="1">
                <a:solidFill>
                  <a:schemeClr val="hlink"/>
                </a:solidFill>
                <a:latin typeface="Tahoma" panose="020B0604030504040204" pitchFamily="34" charset="0"/>
              </a:rPr>
              <a:t>Voici ce à quoi un Groupe de Vie pourrait ressembler :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381000" y="4835525"/>
            <a:ext cx="8464550" cy="531813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</a:extLst>
        </p:spPr>
        <p:txBody>
          <a:bodyPr lIns="54000" rIns="54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altLang="en-US" sz="2800">
                <a:solidFill>
                  <a:srgbClr val="FF6600"/>
                </a:solidFill>
                <a:latin typeface="Tahoma" panose="020B0604030504040204" pitchFamily="34" charset="0"/>
              </a:rPr>
              <a:t>Toi ou quelqu’un d’autre pourriez diriger ce groupe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/>
      <p:bldP spid="171011" grpId="0" build="p"/>
      <p:bldP spid="171012" grpId="0"/>
      <p:bldP spid="1710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41438"/>
            <a:ext cx="8088312" cy="4749800"/>
          </a:xfrm>
          <a:prstGeom prst="rect">
            <a:avLst/>
          </a:prstGeom>
          <a:noFill/>
          <a:effectLst>
            <a:outerShdw dist="115171" dir="5023148" algn="ctr" rotWithShape="0">
              <a:srgbClr val="7D7DFF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900113" y="204788"/>
            <a:ext cx="7056437" cy="1225550"/>
            <a:chOff x="0" y="129"/>
            <a:chExt cx="5760" cy="772"/>
          </a:xfrm>
        </p:grpSpPr>
        <p:sp>
          <p:nvSpPr>
            <p:cNvPr id="26627" name="AutoShape 3"/>
            <p:cNvSpPr>
              <a:spLocks noChangeArrowheads="1"/>
            </p:cNvSpPr>
            <p:nvPr/>
          </p:nvSpPr>
          <p:spPr bwMode="auto">
            <a:xfrm>
              <a:off x="0" y="130"/>
              <a:ext cx="5760" cy="771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8" name="Text Box 4"/>
            <p:cNvSpPr txBox="1">
              <a:spLocks noChangeArrowheads="1"/>
            </p:cNvSpPr>
            <p:nvPr/>
          </p:nvSpPr>
          <p:spPr bwMode="auto">
            <a:xfrm>
              <a:off x="0" y="129"/>
              <a:ext cx="5760" cy="772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FFFF99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400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Un milieu propice </a:t>
              </a:r>
              <a:br>
                <a:rPr lang="fr-CA" altLang="en-US" sz="400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</a:br>
              <a:r>
                <a:rPr lang="fr-CA" altLang="en-US" sz="400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pour former des disciples</a:t>
              </a:r>
            </a:p>
          </p:txBody>
        </p:sp>
      </p:grp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2987675" y="1484313"/>
            <a:ext cx="3357563" cy="1397000"/>
            <a:chOff x="1890" y="960"/>
            <a:chExt cx="2107" cy="855"/>
          </a:xfrm>
        </p:grpSpPr>
        <p:grpSp>
          <p:nvGrpSpPr>
            <p:cNvPr id="26630" name="Group 6"/>
            <p:cNvGrpSpPr>
              <a:grpSpLocks/>
            </p:cNvGrpSpPr>
            <p:nvPr/>
          </p:nvGrpSpPr>
          <p:grpSpPr bwMode="auto">
            <a:xfrm>
              <a:off x="2160" y="960"/>
              <a:ext cx="1535" cy="855"/>
              <a:chOff x="2160" y="960"/>
              <a:chExt cx="1535" cy="855"/>
            </a:xfrm>
          </p:grpSpPr>
          <p:pic>
            <p:nvPicPr>
              <p:cNvPr id="26631" name="Picture 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" y="1071"/>
                <a:ext cx="685" cy="6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  <p:pic>
            <p:nvPicPr>
              <p:cNvPr id="26632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5" y="960"/>
                <a:ext cx="1061" cy="8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</p:grpSp>
        <p:sp>
          <p:nvSpPr>
            <p:cNvPr id="26633" name="Text Box 9"/>
            <p:cNvSpPr txBox="1">
              <a:spLocks noChangeArrowheads="1"/>
            </p:cNvSpPr>
            <p:nvPr/>
          </p:nvSpPr>
          <p:spPr bwMode="auto">
            <a:xfrm>
              <a:off x="1890" y="1173"/>
              <a:ext cx="2107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Formation de disciples</a:t>
              </a:r>
              <a:b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</a:b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un à un</a:t>
              </a:r>
            </a:p>
          </p:txBody>
        </p:sp>
      </p:grpSp>
      <p:grpSp>
        <p:nvGrpSpPr>
          <p:cNvPr id="26634" name="Group 10"/>
          <p:cNvGrpSpPr>
            <a:grpSpLocks/>
          </p:cNvGrpSpPr>
          <p:nvPr/>
        </p:nvGrpSpPr>
        <p:grpSpPr bwMode="auto">
          <a:xfrm>
            <a:off x="2268538" y="3213100"/>
            <a:ext cx="4794250" cy="2901950"/>
            <a:chOff x="1440" y="2016"/>
            <a:chExt cx="3020" cy="1828"/>
          </a:xfrm>
        </p:grpSpPr>
        <p:pic>
          <p:nvPicPr>
            <p:cNvPr id="26635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016"/>
              <a:ext cx="3020" cy="1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  <p:sp>
          <p:nvSpPr>
            <p:cNvPr id="26636" name="Text Box 12"/>
            <p:cNvSpPr txBox="1">
              <a:spLocks noChangeArrowheads="1"/>
            </p:cNvSpPr>
            <p:nvPr/>
          </p:nvSpPr>
          <p:spPr bwMode="auto">
            <a:xfrm>
              <a:off x="1887" y="2281"/>
              <a:ext cx="2125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endParaRPr lang="fr-CA" altLang="en-US" sz="4800">
                <a:solidFill>
                  <a:srgbClr val="FFFFFF"/>
                </a:solidFill>
                <a:latin typeface="Arial" panose="020B0604020202020204" pitchFamily="34" charset="0"/>
              </a:endParaRPr>
            </a:p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3200" b="1">
                  <a:solidFill>
                    <a:srgbClr val="FFCC66"/>
                  </a:solidFill>
                  <a:latin typeface="Arial" panose="020B0604020202020204" pitchFamily="34" charset="0"/>
                </a:rPr>
                <a:t>Petit groupe</a:t>
              </a:r>
            </a:p>
          </p:txBody>
        </p:sp>
      </p:grpSp>
      <p:grpSp>
        <p:nvGrpSpPr>
          <p:cNvPr id="26716" name="Group 92"/>
          <p:cNvGrpSpPr>
            <a:grpSpLocks/>
          </p:cNvGrpSpPr>
          <p:nvPr/>
        </p:nvGrpSpPr>
        <p:grpSpPr bwMode="auto">
          <a:xfrm>
            <a:off x="835025" y="1700213"/>
            <a:ext cx="2451100" cy="2592387"/>
            <a:chOff x="521" y="1071"/>
            <a:chExt cx="1544" cy="1633"/>
          </a:xfrm>
        </p:grpSpPr>
        <p:grpSp>
          <p:nvGrpSpPr>
            <p:cNvPr id="26638" name="Group 14"/>
            <p:cNvGrpSpPr>
              <a:grpSpLocks/>
            </p:cNvGrpSpPr>
            <p:nvPr/>
          </p:nvGrpSpPr>
          <p:grpSpPr bwMode="auto">
            <a:xfrm rot="201987">
              <a:off x="521" y="1071"/>
              <a:ext cx="1544" cy="1633"/>
              <a:chOff x="528" y="1488"/>
              <a:chExt cx="1535" cy="919"/>
            </a:xfrm>
          </p:grpSpPr>
          <p:pic>
            <p:nvPicPr>
              <p:cNvPr id="26639" name="Picture 15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" y="1827"/>
                <a:ext cx="830" cy="5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  <p:pic>
            <p:nvPicPr>
              <p:cNvPr id="26640" name="Picture 1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2" y="1488"/>
                <a:ext cx="1202" cy="8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</p:grpSp>
        <p:sp>
          <p:nvSpPr>
            <p:cNvPr id="26641" name="Text Box 17"/>
            <p:cNvSpPr txBox="1">
              <a:spLocks noChangeArrowheads="1"/>
            </p:cNvSpPr>
            <p:nvPr/>
          </p:nvSpPr>
          <p:spPr bwMode="auto">
            <a:xfrm rot="19564922">
              <a:off x="876" y="1689"/>
              <a:ext cx="755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Suivi</a:t>
              </a:r>
            </a:p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un à un</a:t>
              </a:r>
            </a:p>
          </p:txBody>
        </p:sp>
      </p:grpSp>
      <p:grpSp>
        <p:nvGrpSpPr>
          <p:cNvPr id="26642" name="Group 18"/>
          <p:cNvGrpSpPr>
            <a:grpSpLocks/>
          </p:cNvGrpSpPr>
          <p:nvPr/>
        </p:nvGrpSpPr>
        <p:grpSpPr bwMode="auto">
          <a:xfrm>
            <a:off x="5791200" y="5105400"/>
            <a:ext cx="592138" cy="533400"/>
            <a:chOff x="3648" y="3216"/>
            <a:chExt cx="373" cy="336"/>
          </a:xfrm>
        </p:grpSpPr>
        <p:sp>
          <p:nvSpPr>
            <p:cNvPr id="26643" name="Oval 19"/>
            <p:cNvSpPr>
              <a:spLocks noChangeArrowheads="1"/>
            </p:cNvSpPr>
            <p:nvPr/>
          </p:nvSpPr>
          <p:spPr bwMode="auto">
            <a:xfrm>
              <a:off x="3648" y="3216"/>
              <a:ext cx="336" cy="336"/>
            </a:xfrm>
            <a:prstGeom prst="ellipse">
              <a:avLst/>
            </a:prstGeom>
            <a:solidFill>
              <a:srgbClr val="33CCCC"/>
            </a:solidFill>
            <a:ln w="12600">
              <a:solidFill>
                <a:srgbClr val="5F5F5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4" name="Text Box 20"/>
            <p:cNvSpPr txBox="1">
              <a:spLocks noChangeArrowheads="1"/>
            </p:cNvSpPr>
            <p:nvPr/>
          </p:nvSpPr>
          <p:spPr bwMode="auto">
            <a:xfrm>
              <a:off x="3648" y="3264"/>
              <a:ext cx="37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FF0066"/>
                  </a:solidFill>
                  <a:latin typeface="Arial Black" panose="020B0A04020102020204" pitchFamily="34" charset="0"/>
                </a:rPr>
                <a:t>NC</a:t>
              </a:r>
            </a:p>
          </p:txBody>
        </p:sp>
      </p:grpSp>
      <p:grpSp>
        <p:nvGrpSpPr>
          <p:cNvPr id="26717" name="Group 93"/>
          <p:cNvGrpSpPr>
            <a:grpSpLocks/>
          </p:cNvGrpSpPr>
          <p:nvPr/>
        </p:nvGrpSpPr>
        <p:grpSpPr bwMode="auto">
          <a:xfrm>
            <a:off x="5940425" y="1916113"/>
            <a:ext cx="2436813" cy="2017712"/>
            <a:chOff x="3760" y="1206"/>
            <a:chExt cx="1535" cy="1271"/>
          </a:xfrm>
        </p:grpSpPr>
        <p:grpSp>
          <p:nvGrpSpPr>
            <p:cNvPr id="26646" name="Group 22"/>
            <p:cNvGrpSpPr>
              <a:grpSpLocks/>
            </p:cNvGrpSpPr>
            <p:nvPr/>
          </p:nvGrpSpPr>
          <p:grpSpPr bwMode="auto">
            <a:xfrm rot="383177">
              <a:off x="3760" y="1206"/>
              <a:ext cx="1535" cy="1271"/>
              <a:chOff x="3744" y="1438"/>
              <a:chExt cx="1535" cy="919"/>
            </a:xfrm>
          </p:grpSpPr>
          <p:pic>
            <p:nvPicPr>
              <p:cNvPr id="26647" name="Picture 2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4" y="1438"/>
                <a:ext cx="766" cy="6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  <p:pic>
            <p:nvPicPr>
              <p:cNvPr id="26648" name="Picture 2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9" y="1508"/>
                <a:ext cx="1152" cy="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</a:extLst>
            </p:spPr>
          </p:pic>
        </p:grpSp>
        <p:sp>
          <p:nvSpPr>
            <p:cNvPr id="26649" name="Text Box 25"/>
            <p:cNvSpPr txBox="1">
              <a:spLocks noChangeArrowheads="1"/>
            </p:cNvSpPr>
            <p:nvPr/>
          </p:nvSpPr>
          <p:spPr bwMode="auto">
            <a:xfrm rot="1836052">
              <a:off x="4021" y="1623"/>
              <a:ext cx="1073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123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 Partage</a:t>
              </a:r>
              <a:b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</a:br>
              <a:r>
                <a:rPr lang="fr-CA" altLang="en-US" sz="2000">
                  <a:solidFill>
                    <a:srgbClr val="000000"/>
                  </a:solidFill>
                  <a:latin typeface="Arial Black" panose="020B0A04020102020204" pitchFamily="34" charset="0"/>
                </a:rPr>
                <a:t>un à un</a:t>
              </a:r>
            </a:p>
          </p:txBody>
        </p:sp>
      </p:grpSp>
      <p:grpSp>
        <p:nvGrpSpPr>
          <p:cNvPr id="26723" name="Group 99"/>
          <p:cNvGrpSpPr>
            <a:grpSpLocks/>
          </p:cNvGrpSpPr>
          <p:nvPr/>
        </p:nvGrpSpPr>
        <p:grpSpPr bwMode="auto">
          <a:xfrm>
            <a:off x="6172200" y="3976688"/>
            <a:ext cx="2305050" cy="1116012"/>
            <a:chOff x="3888" y="2505"/>
            <a:chExt cx="1452" cy="703"/>
          </a:xfrm>
        </p:grpSpPr>
        <p:grpSp>
          <p:nvGrpSpPr>
            <p:cNvPr id="26651" name="Group 27"/>
            <p:cNvGrpSpPr>
              <a:grpSpLocks/>
            </p:cNvGrpSpPr>
            <p:nvPr/>
          </p:nvGrpSpPr>
          <p:grpSpPr bwMode="auto">
            <a:xfrm>
              <a:off x="5005" y="2880"/>
              <a:ext cx="335" cy="328"/>
              <a:chOff x="5005" y="2880"/>
              <a:chExt cx="335" cy="328"/>
            </a:xfrm>
          </p:grpSpPr>
          <p:sp>
            <p:nvSpPr>
              <p:cNvPr id="26652" name="Oval 28"/>
              <p:cNvSpPr>
                <a:spLocks noChangeArrowheads="1"/>
              </p:cNvSpPr>
              <p:nvPr/>
            </p:nvSpPr>
            <p:spPr bwMode="auto">
              <a:xfrm>
                <a:off x="5005" y="2880"/>
                <a:ext cx="335" cy="328"/>
              </a:xfrm>
              <a:prstGeom prst="ellipse">
                <a:avLst/>
              </a:prstGeom>
              <a:gradFill rotWithShape="0">
                <a:gsLst>
                  <a:gs pos="0">
                    <a:srgbClr val="000000"/>
                  </a:gs>
                  <a:gs pos="100000">
                    <a:srgbClr val="B1B1B1"/>
                  </a:gs>
                </a:gsLst>
                <a:lin ang="16200000" scaled="1"/>
              </a:gradFill>
              <a:ln w="12600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Text Box 29"/>
              <p:cNvSpPr txBox="1">
                <a:spLocks noChangeArrowheads="1"/>
              </p:cNvSpPr>
              <p:nvPr/>
            </p:nvSpPr>
            <p:spPr bwMode="auto">
              <a:xfrm>
                <a:off x="5056" y="2927"/>
                <a:ext cx="23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2000">
                    <a:solidFill>
                      <a:srgbClr val="FF0066"/>
                    </a:solidFill>
                    <a:latin typeface="Arial Black" panose="020B0A04020102020204" pitchFamily="34" charset="0"/>
                  </a:rPr>
                  <a:t>V</a:t>
                </a:r>
              </a:p>
            </p:txBody>
          </p:sp>
        </p:grpSp>
        <p:grpSp>
          <p:nvGrpSpPr>
            <p:cNvPr id="26654" name="Group 30"/>
            <p:cNvGrpSpPr>
              <a:grpSpLocks/>
            </p:cNvGrpSpPr>
            <p:nvPr/>
          </p:nvGrpSpPr>
          <p:grpSpPr bwMode="auto">
            <a:xfrm rot="471205">
              <a:off x="3888" y="2524"/>
              <a:ext cx="1314" cy="421"/>
              <a:chOff x="3880" y="2595"/>
              <a:chExt cx="1314" cy="377"/>
            </a:xfrm>
          </p:grpSpPr>
          <p:sp>
            <p:nvSpPr>
              <p:cNvPr id="26655" name="Line 31"/>
              <p:cNvSpPr>
                <a:spLocks noChangeShapeType="1"/>
              </p:cNvSpPr>
              <p:nvPr/>
            </p:nvSpPr>
            <p:spPr bwMode="auto">
              <a:xfrm>
                <a:off x="4060" y="2595"/>
                <a:ext cx="847" cy="215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6" name="Text Box 32"/>
              <p:cNvSpPr txBox="1">
                <a:spLocks noChangeArrowheads="1"/>
              </p:cNvSpPr>
              <p:nvPr/>
            </p:nvSpPr>
            <p:spPr bwMode="auto">
              <a:xfrm rot="840000">
                <a:off x="3880" y="2610"/>
                <a:ext cx="1314" cy="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180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Visite</a:t>
                </a:r>
              </a:p>
              <a:p>
                <a:pPr algn="ctr"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180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Partager Christ</a:t>
                </a:r>
              </a:p>
            </p:txBody>
          </p:sp>
        </p:grpSp>
        <p:sp>
          <p:nvSpPr>
            <p:cNvPr id="26657" name="Line 33"/>
            <p:cNvSpPr>
              <a:spLocks noChangeShapeType="1"/>
            </p:cNvSpPr>
            <p:nvPr/>
          </p:nvSpPr>
          <p:spPr bwMode="auto">
            <a:xfrm>
              <a:off x="3996" y="2505"/>
              <a:ext cx="909" cy="42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6094413" y="4722813"/>
            <a:ext cx="1992312" cy="706437"/>
            <a:chOff x="3839" y="2975"/>
            <a:chExt cx="1255" cy="445"/>
          </a:xfrm>
        </p:grpSpPr>
        <p:sp>
          <p:nvSpPr>
            <p:cNvPr id="26659" name="Line 35"/>
            <p:cNvSpPr>
              <a:spLocks noChangeShapeType="1"/>
            </p:cNvSpPr>
            <p:nvPr/>
          </p:nvSpPr>
          <p:spPr bwMode="auto">
            <a:xfrm rot="21387784" flipH="1">
              <a:off x="3930" y="3156"/>
              <a:ext cx="1038" cy="143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0" name="Text Box 36"/>
            <p:cNvSpPr txBox="1">
              <a:spLocks noChangeArrowheads="1"/>
            </p:cNvSpPr>
            <p:nvPr/>
          </p:nvSpPr>
          <p:spPr bwMode="auto">
            <a:xfrm rot="20952358">
              <a:off x="3839" y="2975"/>
              <a:ext cx="1255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98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600">
                  <a:solidFill>
                    <a:srgbClr val="FFFFFF"/>
                  </a:solidFill>
                  <a:latin typeface="Arial Black" panose="020B0A04020102020204" pitchFamily="34" charset="0"/>
                </a:rPr>
                <a:t>  Invité à </a:t>
              </a:r>
            </a:p>
            <a:p>
              <a:pPr>
                <a:spcBef>
                  <a:spcPts val="98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600">
                  <a:solidFill>
                    <a:srgbClr val="FFFFFF"/>
                  </a:solidFill>
                  <a:latin typeface="Arial Black" panose="020B0A04020102020204" pitchFamily="34" charset="0"/>
                </a:rPr>
                <a:t>  notre groupe</a:t>
              </a:r>
            </a:p>
          </p:txBody>
        </p:sp>
      </p:grpSp>
      <p:sp>
        <p:nvSpPr>
          <p:cNvPr id="26661" name="Line 37"/>
          <p:cNvSpPr>
            <a:spLocks noChangeShapeType="1"/>
          </p:cNvSpPr>
          <p:nvPr/>
        </p:nvSpPr>
        <p:spPr bwMode="auto">
          <a:xfrm>
            <a:off x="2895600" y="4724400"/>
            <a:ext cx="2895600" cy="6096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2" name="Line 38"/>
          <p:cNvSpPr>
            <a:spLocks noChangeShapeType="1"/>
          </p:cNvSpPr>
          <p:nvPr/>
        </p:nvSpPr>
        <p:spPr bwMode="auto">
          <a:xfrm>
            <a:off x="4267200" y="3886200"/>
            <a:ext cx="1600200" cy="12954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3" name="Line 39"/>
          <p:cNvSpPr>
            <a:spLocks noChangeShapeType="1"/>
          </p:cNvSpPr>
          <p:nvPr/>
        </p:nvSpPr>
        <p:spPr bwMode="auto">
          <a:xfrm>
            <a:off x="6019800" y="4114800"/>
            <a:ext cx="1588" cy="9906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1752600" y="4038600"/>
            <a:ext cx="1143000" cy="838200"/>
            <a:chOff x="1104" y="2544"/>
            <a:chExt cx="720" cy="528"/>
          </a:xfrm>
        </p:grpSpPr>
        <p:grpSp>
          <p:nvGrpSpPr>
            <p:cNvPr id="26665" name="Group 41"/>
            <p:cNvGrpSpPr>
              <a:grpSpLocks/>
            </p:cNvGrpSpPr>
            <p:nvPr/>
          </p:nvGrpSpPr>
          <p:grpSpPr bwMode="auto">
            <a:xfrm>
              <a:off x="1104" y="2544"/>
              <a:ext cx="720" cy="528"/>
              <a:chOff x="1104" y="2544"/>
              <a:chExt cx="720" cy="528"/>
            </a:xfrm>
          </p:grpSpPr>
          <p:grpSp>
            <p:nvGrpSpPr>
              <p:cNvPr id="26666" name="Group 42"/>
              <p:cNvGrpSpPr>
                <a:grpSpLocks/>
              </p:cNvGrpSpPr>
              <p:nvPr/>
            </p:nvGrpSpPr>
            <p:grpSpPr bwMode="auto">
              <a:xfrm>
                <a:off x="1104" y="2544"/>
                <a:ext cx="720" cy="474"/>
                <a:chOff x="1104" y="2544"/>
                <a:chExt cx="720" cy="474"/>
              </a:xfrm>
            </p:grpSpPr>
            <p:sp>
              <p:nvSpPr>
                <p:cNvPr id="26667" name="Line 43"/>
                <p:cNvSpPr>
                  <a:spLocks noChangeShapeType="1"/>
                </p:cNvSpPr>
                <p:nvPr/>
              </p:nvSpPr>
              <p:spPr bwMode="auto">
                <a:xfrm>
                  <a:off x="1104" y="2544"/>
                  <a:ext cx="384" cy="268"/>
                </a:xfrm>
                <a:prstGeom prst="line">
                  <a:avLst/>
                </a:prstGeom>
                <a:noFill/>
                <a:ln w="38160">
                  <a:solidFill>
                    <a:srgbClr val="000000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6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1488" y="2768"/>
                  <a:ext cx="33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ts val="1238"/>
                    </a:spcBef>
                    <a:buClr>
                      <a:srgbClr val="FFFFFF"/>
                    </a:buClr>
                    <a:buSzPct val="100000"/>
                    <a:buFont typeface="Times New Roman" panose="02020603050405020304" pitchFamily="18" charset="0"/>
                    <a:buNone/>
                  </a:pPr>
                  <a:r>
                    <a:rPr lang="fr-CA" altLang="en-US" sz="2000">
                      <a:solidFill>
                        <a:srgbClr val="FFFFFF"/>
                      </a:solidFill>
                      <a:latin typeface="Arial Black" panose="020B0A04020102020204" pitchFamily="34" charset="0"/>
                    </a:rPr>
                    <a:t>C</a:t>
                  </a:r>
                </a:p>
              </p:txBody>
            </p:sp>
          </p:grpSp>
          <p:sp>
            <p:nvSpPr>
              <p:cNvPr id="26669" name="Oval 45"/>
              <p:cNvSpPr>
                <a:spLocks noChangeArrowheads="1"/>
              </p:cNvSpPr>
              <p:nvPr/>
            </p:nvSpPr>
            <p:spPr bwMode="auto">
              <a:xfrm>
                <a:off x="1488" y="2736"/>
                <a:ext cx="336" cy="336"/>
              </a:xfrm>
              <a:prstGeom prst="ellipse">
                <a:avLst/>
              </a:prstGeom>
              <a:solidFill>
                <a:srgbClr val="009966"/>
              </a:soli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70" name="Text Box 46"/>
            <p:cNvSpPr txBox="1">
              <a:spLocks noChangeArrowheads="1"/>
            </p:cNvSpPr>
            <p:nvPr/>
          </p:nvSpPr>
          <p:spPr bwMode="auto">
            <a:xfrm>
              <a:off x="1488" y="2784"/>
              <a:ext cx="3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123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FFFF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</p:grpSp>
      <p:sp>
        <p:nvSpPr>
          <p:cNvPr id="26671" name="Text Box 47"/>
          <p:cNvSpPr txBox="1">
            <a:spLocks noChangeArrowheads="1"/>
          </p:cNvSpPr>
          <p:nvPr/>
        </p:nvSpPr>
        <p:spPr bwMode="auto">
          <a:xfrm>
            <a:off x="3200400" y="2755900"/>
            <a:ext cx="2971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14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200">
                <a:solidFill>
                  <a:srgbClr val="FFFFFF"/>
                </a:solidFill>
                <a:latin typeface="Arial Black" panose="020B0A04020102020204" pitchFamily="34" charset="0"/>
              </a:rPr>
              <a:t>Dirigeants formés</a:t>
            </a:r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3563938" y="2924175"/>
            <a:ext cx="592137" cy="881063"/>
            <a:chOff x="2245" y="1842"/>
            <a:chExt cx="373" cy="555"/>
          </a:xfrm>
        </p:grpSpPr>
        <p:sp>
          <p:nvSpPr>
            <p:cNvPr id="26673" name="Oval 49"/>
            <p:cNvSpPr>
              <a:spLocks noChangeArrowheads="1"/>
            </p:cNvSpPr>
            <p:nvPr/>
          </p:nvSpPr>
          <p:spPr bwMode="auto">
            <a:xfrm>
              <a:off x="2315" y="2100"/>
              <a:ext cx="281" cy="297"/>
            </a:xfrm>
            <a:prstGeom prst="ellipse">
              <a:avLst/>
            </a:prstGeom>
            <a:solidFill>
              <a:srgbClr val="009966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4" name="Line 50"/>
            <p:cNvSpPr>
              <a:spLocks noChangeShapeType="1"/>
            </p:cNvSpPr>
            <p:nvPr/>
          </p:nvSpPr>
          <p:spPr bwMode="auto">
            <a:xfrm>
              <a:off x="2245" y="1842"/>
              <a:ext cx="105" cy="295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5" name="Text Box 51"/>
            <p:cNvSpPr txBox="1">
              <a:spLocks noChangeArrowheads="1"/>
            </p:cNvSpPr>
            <p:nvPr/>
          </p:nvSpPr>
          <p:spPr bwMode="auto">
            <a:xfrm>
              <a:off x="2290" y="2115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123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FFFFFF"/>
                  </a:solidFill>
                  <a:latin typeface="Arial Black" panose="020B0A04020102020204" pitchFamily="34" charset="0"/>
                </a:rPr>
                <a:t>H</a:t>
              </a:r>
            </a:p>
          </p:txBody>
        </p:sp>
      </p:grpSp>
      <p:grpSp>
        <p:nvGrpSpPr>
          <p:cNvPr id="26676" name="Group 52"/>
          <p:cNvGrpSpPr>
            <a:grpSpLocks/>
          </p:cNvGrpSpPr>
          <p:nvPr/>
        </p:nvGrpSpPr>
        <p:grpSpPr bwMode="auto">
          <a:xfrm>
            <a:off x="2627313" y="5257800"/>
            <a:ext cx="1512887" cy="533400"/>
            <a:chOff x="1584" y="3312"/>
            <a:chExt cx="912" cy="336"/>
          </a:xfrm>
        </p:grpSpPr>
        <p:grpSp>
          <p:nvGrpSpPr>
            <p:cNvPr id="26677" name="Group 53"/>
            <p:cNvGrpSpPr>
              <a:grpSpLocks/>
            </p:cNvGrpSpPr>
            <p:nvPr/>
          </p:nvGrpSpPr>
          <p:grpSpPr bwMode="auto">
            <a:xfrm>
              <a:off x="1584" y="3360"/>
              <a:ext cx="912" cy="250"/>
              <a:chOff x="1584" y="3360"/>
              <a:chExt cx="912" cy="250"/>
            </a:xfrm>
          </p:grpSpPr>
          <p:sp>
            <p:nvSpPr>
              <p:cNvPr id="26678" name="Text Box 54"/>
              <p:cNvSpPr txBox="1">
                <a:spLocks noChangeArrowheads="1"/>
              </p:cNvSpPr>
              <p:nvPr/>
            </p:nvSpPr>
            <p:spPr bwMode="auto">
              <a:xfrm>
                <a:off x="2160" y="3360"/>
                <a:ext cx="33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ts val="1238"/>
                  </a:spcBef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200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S</a:t>
                </a:r>
              </a:p>
            </p:txBody>
          </p:sp>
          <p:sp>
            <p:nvSpPr>
              <p:cNvPr id="26679" name="Line 55"/>
              <p:cNvSpPr>
                <a:spLocks noChangeShapeType="1"/>
              </p:cNvSpPr>
              <p:nvPr/>
            </p:nvSpPr>
            <p:spPr bwMode="auto">
              <a:xfrm>
                <a:off x="1584" y="3528"/>
                <a:ext cx="576" cy="1"/>
              </a:xfrm>
              <a:prstGeom prst="line">
                <a:avLst/>
              </a:prstGeom>
              <a:noFill/>
              <a:ln w="3816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80" name="Group 56"/>
            <p:cNvGrpSpPr>
              <a:grpSpLocks/>
            </p:cNvGrpSpPr>
            <p:nvPr/>
          </p:nvGrpSpPr>
          <p:grpSpPr bwMode="auto">
            <a:xfrm>
              <a:off x="2160" y="3312"/>
              <a:ext cx="336" cy="336"/>
              <a:chOff x="2160" y="3312"/>
              <a:chExt cx="336" cy="336"/>
            </a:xfrm>
          </p:grpSpPr>
          <p:sp>
            <p:nvSpPr>
              <p:cNvPr id="26681" name="Oval 57"/>
              <p:cNvSpPr>
                <a:spLocks noChangeArrowheads="1"/>
              </p:cNvSpPr>
              <p:nvPr/>
            </p:nvSpPr>
            <p:spPr bwMode="auto">
              <a:xfrm>
                <a:off x="2160" y="3312"/>
                <a:ext cx="336" cy="336"/>
              </a:xfrm>
              <a:prstGeom prst="ellipse">
                <a:avLst/>
              </a:prstGeom>
              <a:solidFill>
                <a:srgbClr val="009966"/>
              </a:soli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84" y="3355"/>
                <a:ext cx="28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ts val="488"/>
                  </a:spcBef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200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IR</a:t>
                </a:r>
              </a:p>
            </p:txBody>
          </p:sp>
        </p:grpSp>
      </p:grpSp>
      <p:grpSp>
        <p:nvGrpSpPr>
          <p:cNvPr id="26722" name="Group 98"/>
          <p:cNvGrpSpPr>
            <a:grpSpLocks/>
          </p:cNvGrpSpPr>
          <p:nvPr/>
        </p:nvGrpSpPr>
        <p:grpSpPr bwMode="auto">
          <a:xfrm>
            <a:off x="2051050" y="4835525"/>
            <a:ext cx="541338" cy="1143000"/>
            <a:chOff x="1292" y="3046"/>
            <a:chExt cx="341" cy="720"/>
          </a:xfrm>
        </p:grpSpPr>
        <p:sp>
          <p:nvSpPr>
            <p:cNvPr id="26685" name="Line 61"/>
            <p:cNvSpPr>
              <a:spLocks noChangeShapeType="1"/>
            </p:cNvSpPr>
            <p:nvPr/>
          </p:nvSpPr>
          <p:spPr bwMode="auto">
            <a:xfrm flipH="1">
              <a:off x="1474" y="3046"/>
              <a:ext cx="159" cy="361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720" name="Group 96"/>
            <p:cNvGrpSpPr>
              <a:grpSpLocks/>
            </p:cNvGrpSpPr>
            <p:nvPr/>
          </p:nvGrpSpPr>
          <p:grpSpPr bwMode="auto">
            <a:xfrm>
              <a:off x="1292" y="3430"/>
              <a:ext cx="336" cy="336"/>
              <a:chOff x="1296" y="3408"/>
              <a:chExt cx="336" cy="336"/>
            </a:xfrm>
          </p:grpSpPr>
          <p:sp>
            <p:nvSpPr>
              <p:cNvPr id="26686" name="Oval 62"/>
              <p:cNvSpPr>
                <a:spLocks noChangeArrowheads="1"/>
              </p:cNvSpPr>
              <p:nvPr/>
            </p:nvSpPr>
            <p:spPr bwMode="auto">
              <a:xfrm>
                <a:off x="1296" y="3408"/>
                <a:ext cx="336" cy="336"/>
              </a:xfrm>
              <a:prstGeom prst="ellipse">
                <a:avLst/>
              </a:prstGeom>
              <a:solidFill>
                <a:srgbClr val="009966"/>
              </a:soli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7" name="Text Box 63"/>
              <p:cNvSpPr txBox="1">
                <a:spLocks noChangeArrowheads="1"/>
              </p:cNvSpPr>
              <p:nvPr/>
            </p:nvSpPr>
            <p:spPr bwMode="auto">
              <a:xfrm>
                <a:off x="1296" y="3456"/>
                <a:ext cx="33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ts val="1238"/>
                  </a:spcBef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200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A</a:t>
                </a:r>
              </a:p>
            </p:txBody>
          </p:sp>
        </p:grpSp>
      </p:grpSp>
      <p:grpSp>
        <p:nvGrpSpPr>
          <p:cNvPr id="26688" name="Group 64"/>
          <p:cNvGrpSpPr>
            <a:grpSpLocks/>
          </p:cNvGrpSpPr>
          <p:nvPr/>
        </p:nvGrpSpPr>
        <p:grpSpPr bwMode="auto">
          <a:xfrm>
            <a:off x="4800600" y="3048000"/>
            <a:ext cx="1293813" cy="836613"/>
            <a:chOff x="3024" y="1920"/>
            <a:chExt cx="815" cy="527"/>
          </a:xfrm>
        </p:grpSpPr>
        <p:grpSp>
          <p:nvGrpSpPr>
            <p:cNvPr id="26689" name="Group 65"/>
            <p:cNvGrpSpPr>
              <a:grpSpLocks/>
            </p:cNvGrpSpPr>
            <p:nvPr/>
          </p:nvGrpSpPr>
          <p:grpSpPr bwMode="auto">
            <a:xfrm>
              <a:off x="3024" y="1920"/>
              <a:ext cx="815" cy="527"/>
              <a:chOff x="3024" y="1920"/>
              <a:chExt cx="815" cy="527"/>
            </a:xfrm>
          </p:grpSpPr>
          <p:sp>
            <p:nvSpPr>
              <p:cNvPr id="26690" name="Line 66"/>
              <p:cNvSpPr>
                <a:spLocks noChangeShapeType="1"/>
              </p:cNvSpPr>
              <p:nvPr/>
            </p:nvSpPr>
            <p:spPr bwMode="auto">
              <a:xfrm flipH="1">
                <a:off x="3359" y="1920"/>
                <a:ext cx="482" cy="288"/>
              </a:xfrm>
              <a:prstGeom prst="line">
                <a:avLst/>
              </a:prstGeom>
              <a:noFill/>
              <a:ln w="3816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1" name="Oval 67"/>
              <p:cNvSpPr>
                <a:spLocks noChangeArrowheads="1"/>
              </p:cNvSpPr>
              <p:nvPr/>
            </p:nvSpPr>
            <p:spPr bwMode="auto">
              <a:xfrm>
                <a:off x="3024" y="2112"/>
                <a:ext cx="336" cy="336"/>
              </a:xfrm>
              <a:prstGeom prst="ellipse">
                <a:avLst/>
              </a:prstGeom>
              <a:solidFill>
                <a:srgbClr val="009966"/>
              </a:solidFill>
              <a:ln w="936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92" name="Text Box 68"/>
            <p:cNvSpPr txBox="1">
              <a:spLocks noChangeArrowheads="1"/>
            </p:cNvSpPr>
            <p:nvPr/>
          </p:nvSpPr>
          <p:spPr bwMode="auto">
            <a:xfrm>
              <a:off x="3072" y="2160"/>
              <a:ext cx="2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123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FFFFFF"/>
                  </a:solidFill>
                  <a:latin typeface="Arial Black" panose="020B0A04020102020204" pitchFamily="34" charset="0"/>
                </a:rPr>
                <a:t>D</a:t>
              </a:r>
            </a:p>
          </p:txBody>
        </p:sp>
      </p:grpSp>
      <p:grpSp>
        <p:nvGrpSpPr>
          <p:cNvPr id="26693" name="Group 69"/>
          <p:cNvGrpSpPr>
            <a:grpSpLocks/>
          </p:cNvGrpSpPr>
          <p:nvPr/>
        </p:nvGrpSpPr>
        <p:grpSpPr bwMode="auto">
          <a:xfrm>
            <a:off x="6248400" y="5486400"/>
            <a:ext cx="914400" cy="609600"/>
            <a:chOff x="3936" y="3456"/>
            <a:chExt cx="576" cy="384"/>
          </a:xfrm>
        </p:grpSpPr>
        <p:sp>
          <p:nvSpPr>
            <p:cNvPr id="26694" name="Oval 70"/>
            <p:cNvSpPr>
              <a:spLocks noChangeArrowheads="1"/>
            </p:cNvSpPr>
            <p:nvPr/>
          </p:nvSpPr>
          <p:spPr bwMode="auto">
            <a:xfrm>
              <a:off x="4128" y="3504"/>
              <a:ext cx="336" cy="336"/>
            </a:xfrm>
            <a:prstGeom prst="ellipse">
              <a:avLst/>
            </a:prstGeom>
            <a:solidFill>
              <a:srgbClr val="009966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936" y="3456"/>
              <a:ext cx="576" cy="337"/>
              <a:chOff x="3936" y="3456"/>
              <a:chExt cx="576" cy="337"/>
            </a:xfrm>
          </p:grpSpPr>
          <p:sp>
            <p:nvSpPr>
              <p:cNvPr id="26696" name="Text Box 72"/>
              <p:cNvSpPr txBox="1">
                <a:spLocks noChangeArrowheads="1"/>
              </p:cNvSpPr>
              <p:nvPr/>
            </p:nvSpPr>
            <p:spPr bwMode="auto">
              <a:xfrm>
                <a:off x="4080" y="3543"/>
                <a:ext cx="4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ts val="1238"/>
                  </a:spcBef>
                  <a:buClr>
                    <a:srgbClr val="FFFFFF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fr-CA" altLang="en-US" sz="200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A</a:t>
                </a:r>
              </a:p>
            </p:txBody>
          </p:sp>
          <p:sp>
            <p:nvSpPr>
              <p:cNvPr id="26697" name="Line 73"/>
              <p:cNvSpPr>
                <a:spLocks noChangeShapeType="1"/>
              </p:cNvSpPr>
              <p:nvPr/>
            </p:nvSpPr>
            <p:spPr bwMode="auto">
              <a:xfrm>
                <a:off x="3936" y="3456"/>
                <a:ext cx="240" cy="131"/>
              </a:xfrm>
              <a:prstGeom prst="line">
                <a:avLst/>
              </a:prstGeom>
              <a:noFill/>
              <a:ln w="38160">
                <a:solidFill>
                  <a:srgbClr val="000000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698" name="Group 74"/>
          <p:cNvGrpSpPr>
            <a:grpSpLocks/>
          </p:cNvGrpSpPr>
          <p:nvPr/>
        </p:nvGrpSpPr>
        <p:grpSpPr bwMode="auto">
          <a:xfrm>
            <a:off x="1044575" y="6165850"/>
            <a:ext cx="7210425" cy="615950"/>
            <a:chOff x="658" y="3848"/>
            <a:chExt cx="4542" cy="424"/>
          </a:xfrm>
        </p:grpSpPr>
        <p:sp>
          <p:nvSpPr>
            <p:cNvPr id="26699" name="AutoShape 75"/>
            <p:cNvSpPr>
              <a:spLocks noChangeArrowheads="1"/>
            </p:cNvSpPr>
            <p:nvPr/>
          </p:nvSpPr>
          <p:spPr bwMode="auto">
            <a:xfrm>
              <a:off x="658" y="3848"/>
              <a:ext cx="4542" cy="424"/>
            </a:xfrm>
            <a:prstGeom prst="roundRect">
              <a:avLst>
                <a:gd name="adj" fmla="val 231"/>
              </a:avLst>
            </a:prstGeom>
            <a:solidFill>
              <a:srgbClr val="FFCC66"/>
            </a:solidFill>
            <a:ln w="57240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0" name="Text Box 76"/>
            <p:cNvSpPr txBox="1">
              <a:spLocks noChangeArrowheads="1"/>
            </p:cNvSpPr>
            <p:nvPr/>
          </p:nvSpPr>
          <p:spPr bwMode="auto">
            <a:xfrm>
              <a:off x="658" y="3848"/>
              <a:ext cx="4542" cy="37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9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8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Petit groupe</a:t>
              </a:r>
              <a:r>
                <a:rPr lang="fr-CA" altLang="en-US" sz="28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 + </a:t>
              </a:r>
              <a:r>
                <a:rPr lang="fr-CA" altLang="en-US" sz="2800">
                  <a:solidFill>
                    <a:srgbClr val="3399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un à un</a:t>
              </a:r>
              <a:r>
                <a:rPr lang="fr-CA" altLang="en-US" sz="28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 =</a:t>
              </a:r>
              <a:r>
                <a:rPr lang="fr-CA" altLang="en-US" sz="2800">
                  <a:solidFill>
                    <a:srgbClr val="FFFFFF"/>
                  </a:solidFill>
                  <a:latin typeface="Arial" panose="020B0604020202020204" pitchFamily="34" charset="0"/>
                </a:rPr>
                <a:t> </a:t>
              </a:r>
              <a:r>
                <a:rPr lang="fr-CA" altLang="en-US" sz="3200" b="1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Groupe de Vie</a:t>
              </a:r>
            </a:p>
          </p:txBody>
        </p:sp>
      </p:grpSp>
      <p:grpSp>
        <p:nvGrpSpPr>
          <p:cNvPr id="26701" name="Group 77"/>
          <p:cNvGrpSpPr>
            <a:grpSpLocks/>
          </p:cNvGrpSpPr>
          <p:nvPr/>
        </p:nvGrpSpPr>
        <p:grpSpPr bwMode="auto">
          <a:xfrm>
            <a:off x="5068888" y="3613150"/>
            <a:ext cx="1319212" cy="557213"/>
            <a:chOff x="3193" y="2276"/>
            <a:chExt cx="831" cy="351"/>
          </a:xfrm>
        </p:grpSpPr>
        <p:sp>
          <p:nvSpPr>
            <p:cNvPr id="26702" name="Oval 78"/>
            <p:cNvSpPr>
              <a:spLocks noChangeArrowheads="1"/>
            </p:cNvSpPr>
            <p:nvPr/>
          </p:nvSpPr>
          <p:spPr bwMode="auto">
            <a:xfrm>
              <a:off x="3695" y="2283"/>
              <a:ext cx="314" cy="285"/>
            </a:xfrm>
            <a:prstGeom prst="ellipse">
              <a:avLst/>
            </a:prstGeom>
            <a:solidFill>
              <a:srgbClr val="009966"/>
            </a:solidFill>
            <a:ln w="126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3" name="Text Box 79"/>
            <p:cNvSpPr txBox="1">
              <a:spLocks noChangeArrowheads="1"/>
            </p:cNvSpPr>
            <p:nvPr/>
          </p:nvSpPr>
          <p:spPr bwMode="auto">
            <a:xfrm>
              <a:off x="3739" y="2311"/>
              <a:ext cx="2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ts val="123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000">
                  <a:solidFill>
                    <a:srgbClr val="FFFFFF"/>
                  </a:solidFill>
                  <a:latin typeface="Arial Black" panose="020B0A04020102020204" pitchFamily="34" charset="0"/>
                </a:rPr>
                <a:t>A</a:t>
              </a:r>
            </a:p>
          </p:txBody>
        </p:sp>
        <p:sp>
          <p:nvSpPr>
            <p:cNvPr id="26704" name="Line 80"/>
            <p:cNvSpPr>
              <a:spLocks noChangeShapeType="1"/>
            </p:cNvSpPr>
            <p:nvPr/>
          </p:nvSpPr>
          <p:spPr bwMode="auto">
            <a:xfrm>
              <a:off x="3402" y="2276"/>
              <a:ext cx="352" cy="13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5" name="Text Box 81"/>
            <p:cNvSpPr txBox="1">
              <a:spLocks noChangeArrowheads="1"/>
            </p:cNvSpPr>
            <p:nvPr/>
          </p:nvSpPr>
          <p:spPr bwMode="auto">
            <a:xfrm>
              <a:off x="3193" y="2415"/>
              <a:ext cx="5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988"/>
                </a:spcBef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1600">
                  <a:solidFill>
                    <a:srgbClr val="FFFFFF"/>
                  </a:solidFill>
                  <a:latin typeface="Arial Black" panose="020B0A04020102020204" pitchFamily="34" charset="0"/>
                </a:rPr>
                <a:t>forme</a:t>
              </a:r>
            </a:p>
          </p:txBody>
        </p:sp>
      </p:grpSp>
      <p:sp>
        <p:nvSpPr>
          <p:cNvPr id="26706" name="Text Box 82"/>
          <p:cNvSpPr txBox="1">
            <a:spLocks noChangeArrowheads="1"/>
          </p:cNvSpPr>
          <p:nvPr/>
        </p:nvSpPr>
        <p:spPr bwMode="auto">
          <a:xfrm>
            <a:off x="2679700" y="4064000"/>
            <a:ext cx="12319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Chrétien</a:t>
            </a:r>
          </a:p>
        </p:txBody>
      </p:sp>
      <p:sp>
        <p:nvSpPr>
          <p:cNvPr id="26707" name="Text Box 83"/>
          <p:cNvSpPr txBox="1">
            <a:spLocks noChangeArrowheads="1"/>
          </p:cNvSpPr>
          <p:nvPr/>
        </p:nvSpPr>
        <p:spPr bwMode="auto">
          <a:xfrm>
            <a:off x="2987675" y="3357563"/>
            <a:ext cx="7366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Hôte</a:t>
            </a:r>
          </a:p>
        </p:txBody>
      </p:sp>
      <p:sp>
        <p:nvSpPr>
          <p:cNvPr id="26708" name="Text Box 84"/>
          <p:cNvSpPr txBox="1">
            <a:spLocks noChangeArrowheads="1"/>
          </p:cNvSpPr>
          <p:nvPr/>
        </p:nvSpPr>
        <p:spPr bwMode="auto">
          <a:xfrm>
            <a:off x="3851275" y="3771900"/>
            <a:ext cx="1296988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Dirigeant</a:t>
            </a:r>
          </a:p>
        </p:txBody>
      </p:sp>
      <p:sp>
        <p:nvSpPr>
          <p:cNvPr id="26709" name="Text Box 85"/>
          <p:cNvSpPr txBox="1">
            <a:spLocks noChangeArrowheads="1"/>
          </p:cNvSpPr>
          <p:nvPr/>
        </p:nvSpPr>
        <p:spPr bwMode="auto">
          <a:xfrm>
            <a:off x="6350000" y="3606800"/>
            <a:ext cx="14224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Apprenti</a:t>
            </a:r>
          </a:p>
        </p:txBody>
      </p:sp>
      <p:sp>
        <p:nvSpPr>
          <p:cNvPr id="26710" name="Text Box 86"/>
          <p:cNvSpPr txBox="1">
            <a:spLocks noChangeArrowheads="1"/>
          </p:cNvSpPr>
          <p:nvPr/>
        </p:nvSpPr>
        <p:spPr bwMode="auto">
          <a:xfrm>
            <a:off x="7823200" y="4927600"/>
            <a:ext cx="13208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Visiteur à l'église</a:t>
            </a:r>
          </a:p>
        </p:txBody>
      </p:sp>
      <p:sp>
        <p:nvSpPr>
          <p:cNvPr id="26711" name="Text Box 87"/>
          <p:cNvSpPr txBox="1">
            <a:spLocks noChangeArrowheads="1"/>
          </p:cNvSpPr>
          <p:nvPr/>
        </p:nvSpPr>
        <p:spPr bwMode="auto">
          <a:xfrm>
            <a:off x="4572000" y="5194300"/>
            <a:ext cx="15621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Nouveau chrétien</a:t>
            </a:r>
          </a:p>
        </p:txBody>
      </p:sp>
      <p:sp>
        <p:nvSpPr>
          <p:cNvPr id="26712" name="Text Box 88"/>
          <p:cNvSpPr txBox="1">
            <a:spLocks noChangeArrowheads="1"/>
          </p:cNvSpPr>
          <p:nvPr/>
        </p:nvSpPr>
        <p:spPr bwMode="auto">
          <a:xfrm>
            <a:off x="1384300" y="5473700"/>
            <a:ext cx="6985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Ami</a:t>
            </a:r>
          </a:p>
        </p:txBody>
      </p:sp>
      <p:sp>
        <p:nvSpPr>
          <p:cNvPr id="26713" name="Text Box 89"/>
          <p:cNvSpPr txBox="1">
            <a:spLocks noChangeArrowheads="1"/>
          </p:cNvSpPr>
          <p:nvPr/>
        </p:nvSpPr>
        <p:spPr bwMode="auto">
          <a:xfrm>
            <a:off x="2484438" y="5067300"/>
            <a:ext cx="12954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Incroyant</a:t>
            </a:r>
          </a:p>
        </p:txBody>
      </p:sp>
      <p:sp>
        <p:nvSpPr>
          <p:cNvPr id="26714" name="Text Box 90"/>
          <p:cNvSpPr txBox="1">
            <a:spLocks noChangeArrowheads="1"/>
          </p:cNvSpPr>
          <p:nvPr/>
        </p:nvSpPr>
        <p:spPr bwMode="auto">
          <a:xfrm>
            <a:off x="7061200" y="5600700"/>
            <a:ext cx="10922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3000"/>
              </a:lnSpc>
              <a:spcBef>
                <a:spcPts val="123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000">
                <a:solidFill>
                  <a:srgbClr val="FFFFFF"/>
                </a:solidFill>
                <a:latin typeface="Arial" panose="020B0604020202020204" pitchFamily="34" charset="0"/>
              </a:rPr>
              <a:t>Amis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8" dur="500"/>
                                        <p:tgtEl>
                                          <p:spTgt spid="2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3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1" grpId="0" autoUpdateAnimBg="0"/>
      <p:bldP spid="26706" grpId="0" autoUpdateAnimBg="0"/>
      <p:bldP spid="26707" grpId="0" autoUpdateAnimBg="0"/>
      <p:bldP spid="26708" grpId="0" autoUpdateAnimBg="0"/>
      <p:bldP spid="26709" grpId="0" autoUpdateAnimBg="0"/>
      <p:bldP spid="26710" grpId="0" autoUpdateAnimBg="0"/>
      <p:bldP spid="26711" grpId="0" autoUpdateAnimBg="0"/>
      <p:bldP spid="26712" grpId="0" autoUpdateAnimBg="0"/>
      <p:bldP spid="26713" grpId="0" autoUpdateAnimBg="0"/>
      <p:bldP spid="2671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92100"/>
            <a:ext cx="7772400" cy="723900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t"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Le résultat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130300"/>
            <a:ext cx="7772400" cy="2178050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46800" tIns="46800" rIns="46800" bIns="46800"/>
          <a:lstStyle/>
          <a:p>
            <a:pPr algn="ctr">
              <a:lnSpc>
                <a:spcPct val="93000"/>
              </a:lnSpc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2800">
                <a:solidFill>
                  <a:srgbClr val="FFFF99"/>
                </a:solidFill>
                <a:latin typeface="Arial" panose="020B0604020202020204" pitchFamily="34" charset="0"/>
              </a:rPr>
              <a:t>Au fur et à mesure que les membres des Groupes de Vie </a:t>
            </a:r>
            <a:r>
              <a:rPr lang="fr-CA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partagent l'Évangile</a:t>
            </a:r>
            <a:r>
              <a:rPr lang="fr-CA" altLang="en-US" sz="2800">
                <a:solidFill>
                  <a:srgbClr val="FFFF99"/>
                </a:solidFill>
                <a:latin typeface="Arial" panose="020B0604020202020204" pitchFamily="34" charset="0"/>
              </a:rPr>
              <a:t> autour d'eux et </a:t>
            </a:r>
            <a:r>
              <a:rPr lang="fr-CA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forment </a:t>
            </a:r>
            <a:r>
              <a:rPr lang="fr-CA" altLang="en-US" sz="28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ceux qui reçoivent Christ pour en faire </a:t>
            </a:r>
            <a:r>
              <a:rPr lang="fr-CA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des disciples,</a:t>
            </a:r>
            <a:r>
              <a:rPr lang="fr-CA" altLang="en-US" sz="2800">
                <a:solidFill>
                  <a:srgbClr val="FFFF99"/>
                </a:solidFill>
                <a:latin typeface="Arial" panose="020B0604020202020204" pitchFamily="34" charset="0"/>
              </a:rPr>
              <a:t> </a:t>
            </a:r>
            <a:r>
              <a:rPr lang="fr-CA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des dirigeants </a:t>
            </a:r>
            <a:br>
              <a:rPr lang="fr-CA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fr-CA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sont formés </a:t>
            </a:r>
            <a:r>
              <a:rPr lang="fr-CA" altLang="en-US" sz="2800">
                <a:solidFill>
                  <a:srgbClr val="FFFF99"/>
                </a:solidFill>
                <a:latin typeface="Arial" panose="020B0604020202020204" pitchFamily="34" charset="0"/>
              </a:rPr>
              <a:t>et Dieu fait croître son Église.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1422400" y="3571875"/>
            <a:ext cx="6380163" cy="977900"/>
            <a:chOff x="888" y="2208"/>
            <a:chExt cx="4019" cy="616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888" y="2208"/>
              <a:ext cx="4019" cy="616"/>
            </a:xfrm>
            <a:prstGeom prst="roundRect">
              <a:avLst>
                <a:gd name="adj" fmla="val 162"/>
              </a:avLst>
            </a:prstGeom>
            <a:noFill/>
            <a:ln w="5724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3" name="Text Box 5"/>
            <p:cNvSpPr txBox="1">
              <a:spLocks noChangeArrowheads="1"/>
            </p:cNvSpPr>
            <p:nvPr/>
          </p:nvSpPr>
          <p:spPr bwMode="auto">
            <a:xfrm>
              <a:off x="888" y="2208"/>
              <a:ext cx="4019" cy="55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93000"/>
                </a:lnSpc>
                <a:buClr>
                  <a:srgbClr val="FFFFFF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fr-CA" altLang="en-US" sz="2800">
                  <a:solidFill>
                    <a:srgbClr val="FFFF99"/>
                  </a:solidFill>
                  <a:latin typeface="Arial" panose="020B0604020202020204" pitchFamily="34" charset="0"/>
                </a:rPr>
                <a:t>«J'ai planté, Apollos a arrosé, mais </a:t>
              </a:r>
              <a:r>
                <a:rPr lang="fr-CA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Dieu a fait croître</a:t>
              </a:r>
              <a:r>
                <a:rPr lang="fr-CA" altLang="en-US" sz="2800">
                  <a:solidFill>
                    <a:srgbClr val="FFFF99"/>
                  </a:solidFill>
                  <a:latin typeface="Arial" panose="020B0604020202020204" pitchFamily="34" charset="0"/>
                </a:rPr>
                <a:t>.»    1 Corinthiens 3.6</a:t>
              </a:r>
            </a:p>
          </p:txBody>
        </p:sp>
      </p:grp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95313" y="4902200"/>
            <a:ext cx="7864475" cy="16224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spcBef>
                <a:spcPts val="19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700">
                <a:solidFill>
                  <a:srgbClr val="FFFFFF"/>
                </a:solidFill>
                <a:latin typeface="Arial" panose="020B0604020202020204" pitchFamily="34" charset="0"/>
              </a:rPr>
              <a:t>La </a:t>
            </a:r>
            <a:r>
              <a:rPr lang="fr-CA" altLang="en-US" sz="2700">
                <a:solidFill>
                  <a:srgbClr val="00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reproduction des Groupes de Vie</a:t>
            </a:r>
            <a:r>
              <a:rPr lang="fr-CA" altLang="en-US" sz="2700">
                <a:solidFill>
                  <a:srgbClr val="FFFFFF"/>
                </a:solidFill>
                <a:latin typeface="Arial" panose="020B0604020202020204" pitchFamily="34" charset="0"/>
              </a:rPr>
              <a:t> (chaque groupe  fonde un nouveau groupe) produira </a:t>
            </a:r>
            <a:r>
              <a:rPr lang="fr-CA" altLang="en-US" sz="270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des disciples de qualité</a:t>
            </a:r>
            <a:r>
              <a:rPr lang="fr-CA" altLang="en-US" sz="2700">
                <a:solidFill>
                  <a:srgbClr val="FFFFFF"/>
                </a:solidFill>
                <a:latin typeface="Arial" panose="020B0604020202020204" pitchFamily="34" charset="0"/>
              </a:rPr>
              <a:t> et </a:t>
            </a:r>
            <a:r>
              <a:rPr lang="fr-CA" altLang="en-US" sz="27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 nombreuses nouvelles conversions à Jésus-Christ.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autoUpdateAnimBg="0"/>
      <p:bldP spid="2765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762000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t"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Exemples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3200" y="1054100"/>
            <a:ext cx="8586788" cy="1485900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/>
          <a:lstStyle/>
          <a:p>
            <a:pPr>
              <a:lnSpc>
                <a:spcPct val="93000"/>
              </a:lnSpc>
              <a:spcBef>
                <a:spcPts val="588"/>
              </a:spcBef>
              <a:buFont typeface="Wingdings" panose="05000000000000000000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2400">
                <a:solidFill>
                  <a:srgbClr val="FF0066"/>
                </a:solidFill>
                <a:latin typeface="Arial" panose="020B0604020202020204" pitchFamily="34" charset="0"/>
              </a:rPr>
              <a:t>L'église Centre Street Church de Calgary, Alberta, Canada</a:t>
            </a:r>
          </a:p>
          <a:p>
            <a:pPr marL="774700" lvl="2">
              <a:lnSpc>
                <a:spcPct val="80000"/>
              </a:lnSpc>
              <a:spcBef>
                <a:spcPts val="438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1800">
                <a:solidFill>
                  <a:srgbClr val="FFFF99"/>
                </a:solidFill>
                <a:latin typeface="Arial" panose="020B0604020202020204" pitchFamily="34" charset="0"/>
              </a:rPr>
              <a:t>Est passée de 350 à plus de 6500 membres</a:t>
            </a:r>
          </a:p>
          <a:p>
            <a:pPr marL="774700" lvl="2">
              <a:lnSpc>
                <a:spcPct val="80000"/>
              </a:lnSpc>
              <a:spcBef>
                <a:spcPts val="438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1800">
                <a:solidFill>
                  <a:srgbClr val="FFFF99"/>
                </a:solidFill>
                <a:latin typeface="Arial" panose="020B0604020202020204" pitchFamily="34" charset="0"/>
              </a:rPr>
              <a:t>Compte plus de 600 Groupes de Vie</a:t>
            </a:r>
          </a:p>
          <a:p>
            <a:pPr marL="774700" lvl="2">
              <a:lnSpc>
                <a:spcPct val="80000"/>
              </a:lnSpc>
              <a:spcBef>
                <a:spcPts val="438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1800">
                <a:solidFill>
                  <a:srgbClr val="FFFF99"/>
                </a:solidFill>
                <a:latin typeface="Arial" panose="020B0604020202020204" pitchFamily="34" charset="0"/>
              </a:rPr>
              <a:t>Plus de 500 personnes ont accepté Christ l'an dernier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38200" y="5207000"/>
            <a:ext cx="7442200" cy="10302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600" b="1">
                <a:solidFill>
                  <a:srgbClr val="FF29C7"/>
                </a:solidFill>
                <a:latin typeface="Arial" panose="020B0604020202020204" pitchFamily="34" charset="0"/>
              </a:rPr>
              <a:t> </a:t>
            </a:r>
            <a:r>
              <a:rPr lang="fr-CA" altLang="en-US" sz="36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Êtes-vous intéressés ?</a:t>
            </a:r>
          </a:p>
          <a:p>
            <a:pPr algn="ctr"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Voici comment nous pouvons vous aider :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27100" y="4076700"/>
            <a:ext cx="7289800" cy="1000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3000"/>
              </a:lnSpc>
              <a:spcBef>
                <a:spcPts val="1988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200">
                <a:solidFill>
                  <a:srgbClr val="00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Dieu pourrait-il faire quelque chose dans votre église ?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0" y="2679700"/>
            <a:ext cx="8101013" cy="1281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28600"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747713"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800" algn="l"/>
                <a:tab pos="8458200" algn="l"/>
                <a:tab pos="9372600" algn="l"/>
                <a:tab pos="10287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buClr>
                <a:srgbClr val="FFFF99"/>
              </a:buClr>
              <a:buSzPct val="75000"/>
              <a:buFont typeface="Wingdings" panose="05000000000000000000" pitchFamily="2" charset="2"/>
              <a:buChar char="q"/>
            </a:pPr>
            <a:r>
              <a:rPr lang="fr-CA" altLang="en-US">
                <a:solidFill>
                  <a:srgbClr val="FF0066"/>
                </a:solidFill>
                <a:latin typeface="Arial" panose="020B0604020202020204" pitchFamily="34" charset="0"/>
              </a:rPr>
              <a:t>  L'église Centre de Vie Chrétienne de Kiev, Ukraine</a:t>
            </a:r>
          </a:p>
          <a:p>
            <a:pPr lvl="2">
              <a:buClr>
                <a:srgbClr val="00CCCC"/>
              </a:buClr>
              <a:buSzPct val="50000"/>
              <a:buFont typeface="Times New Roman" panose="02020603050405020304" pitchFamily="18" charset="0"/>
              <a:buNone/>
            </a:pPr>
            <a:r>
              <a:rPr lang="fr-CA" altLang="en-US" sz="1200">
                <a:solidFill>
                  <a:srgbClr val="00CCCC"/>
                </a:solidFill>
                <a:latin typeface="Monotype Sorts" pitchFamily="2" charset="2"/>
              </a:rPr>
              <a:t></a:t>
            </a:r>
            <a:r>
              <a:rPr lang="fr-CA" altLang="en-US" sz="1200">
                <a:solidFill>
                  <a:srgbClr val="00CCCC"/>
                </a:solidFill>
                <a:latin typeface="Arial" panose="020B0604020202020204" pitchFamily="34" charset="0"/>
              </a:rPr>
              <a:t>    </a:t>
            </a:r>
            <a:r>
              <a:rPr lang="fr-CA" altLang="en-US" sz="1800">
                <a:solidFill>
                  <a:srgbClr val="FFFF99"/>
                </a:solidFill>
                <a:latin typeface="Arial" panose="020B0604020202020204" pitchFamily="34" charset="0"/>
              </a:rPr>
              <a:t>Est passé de 150 à 1500 membres en quatre ans</a:t>
            </a:r>
          </a:p>
          <a:p>
            <a:pPr lvl="2">
              <a:buClr>
                <a:srgbClr val="00CCCC"/>
              </a:buClr>
              <a:buSzPct val="50000"/>
              <a:buFont typeface="Times New Roman" panose="02020603050405020304" pitchFamily="18" charset="0"/>
              <a:buNone/>
            </a:pPr>
            <a:r>
              <a:rPr lang="fr-CA" altLang="en-US" sz="1200">
                <a:solidFill>
                  <a:srgbClr val="00CCCC"/>
                </a:solidFill>
                <a:latin typeface="Monotype Sorts" pitchFamily="2" charset="2"/>
              </a:rPr>
              <a:t></a:t>
            </a:r>
            <a:r>
              <a:rPr lang="fr-CA" altLang="en-US" sz="1200">
                <a:solidFill>
                  <a:srgbClr val="00CCCC"/>
                </a:solidFill>
                <a:latin typeface="Arial" panose="020B0604020202020204" pitchFamily="34" charset="0"/>
              </a:rPr>
              <a:t> </a:t>
            </a:r>
            <a:r>
              <a:rPr lang="fr-CA" altLang="en-US" sz="1800">
                <a:solidFill>
                  <a:srgbClr val="FFFF99"/>
                </a:solidFill>
                <a:latin typeface="Arial" panose="020B0604020202020204" pitchFamily="34" charset="0"/>
              </a:rPr>
              <a:t>  Compte plus de 200 Groupes de Vie</a:t>
            </a:r>
          </a:p>
          <a:p>
            <a:pPr lvl="2">
              <a:buClr>
                <a:srgbClr val="00CCCC"/>
              </a:buClr>
              <a:buSzPct val="50000"/>
              <a:buFont typeface="Times New Roman" panose="02020603050405020304" pitchFamily="18" charset="0"/>
              <a:buNone/>
            </a:pPr>
            <a:r>
              <a:rPr lang="fr-CA" altLang="en-US" sz="1200">
                <a:solidFill>
                  <a:srgbClr val="00CCCC"/>
                </a:solidFill>
                <a:latin typeface="Monotype Sorts" pitchFamily="2" charset="2"/>
              </a:rPr>
              <a:t></a:t>
            </a:r>
            <a:r>
              <a:rPr lang="fr-CA" altLang="en-US" sz="1800">
                <a:solidFill>
                  <a:srgbClr val="FFFF99"/>
                </a:solidFill>
                <a:latin typeface="Arial" panose="020B0604020202020204" pitchFamily="34" charset="0"/>
              </a:rPr>
              <a:t>   Récolte près de 400 nouvelles conversions à tous les mois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 autoUpdateAnimBg="0"/>
      <p:bldP spid="28675" grpId="0" autoUpdateAnimBg="0"/>
      <p:bldP spid="28676" grpId="0" autoUpdateAnimBg="0"/>
      <p:bldP spid="2867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0" y="488950"/>
            <a:ext cx="8948738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Processus de développement d’églises d’ÉDI</a:t>
            </a:r>
            <a:endParaRPr lang="en-US" altLang="en-US" sz="3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174083" name="Group 3"/>
          <p:cNvGrpSpPr>
            <a:grpSpLocks/>
          </p:cNvGrpSpPr>
          <p:nvPr/>
        </p:nvGrpSpPr>
        <p:grpSpPr bwMode="auto">
          <a:xfrm>
            <a:off x="1065213" y="5875338"/>
            <a:ext cx="7697787" cy="754062"/>
            <a:chOff x="1728" y="3696"/>
            <a:chExt cx="3936" cy="432"/>
          </a:xfrm>
        </p:grpSpPr>
        <p:sp>
          <p:nvSpPr>
            <p:cNvPr id="174084" name="AutoShape 4"/>
            <p:cNvSpPr>
              <a:spLocks noChangeArrowheads="1"/>
            </p:cNvSpPr>
            <p:nvPr/>
          </p:nvSpPr>
          <p:spPr bwMode="auto">
            <a:xfrm>
              <a:off x="2064" y="3696"/>
              <a:ext cx="3600" cy="432"/>
            </a:xfrm>
            <a:prstGeom prst="rightArrow">
              <a:avLst>
                <a:gd name="adj1" fmla="val 51389"/>
                <a:gd name="adj2" fmla="val 89931"/>
              </a:avLst>
            </a:prstGeom>
            <a:solidFill>
              <a:srgbClr val="00BEBA"/>
            </a:solidFill>
            <a:ln w="12700">
              <a:miter lim="800000"/>
              <a:headEnd type="none" w="sm" len="sm"/>
              <a:tailEnd type="none" w="sm" len="sm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  <a:contourClr>
                <a:srgbClr val="00BEBA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4085" name="Rectangle 5"/>
            <p:cNvSpPr>
              <a:spLocks noChangeArrowheads="1"/>
            </p:cNvSpPr>
            <p:nvPr/>
          </p:nvSpPr>
          <p:spPr bwMode="auto">
            <a:xfrm>
              <a:off x="1728" y="3840"/>
              <a:ext cx="3792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pPr>
                <a:lnSpc>
                  <a:spcPct val="95000"/>
                </a:lnSpc>
              </a:pPr>
              <a:r>
                <a:rPr lang="en-US" altLang="en-US" sz="1800" b="1">
                  <a:solidFill>
                    <a:schemeClr val="tx1"/>
                  </a:solidFill>
                  <a:latin typeface="Arial" panose="020B0604020202020204" pitchFamily="34" charset="0"/>
                </a:rPr>
                <a:t>          </a:t>
              </a:r>
              <a:r>
                <a:rPr lang="en-US" altLang="en-US" sz="1400" b="1">
                  <a:solidFill>
                    <a:schemeClr val="tx1"/>
                  </a:solidFill>
                  <a:latin typeface="Arial" panose="020B0604020202020204" pitchFamily="34" charset="0"/>
                </a:rPr>
                <a:t>III.  PROCESSUS DE FORMATION DES DIRIGEANTS ET DES SUPERVISEURS</a:t>
              </a:r>
            </a:p>
          </p:txBody>
        </p:sp>
      </p:grpSp>
      <p:grpSp>
        <p:nvGrpSpPr>
          <p:cNvPr id="174086" name="Group 6"/>
          <p:cNvGrpSpPr>
            <a:grpSpLocks/>
          </p:cNvGrpSpPr>
          <p:nvPr/>
        </p:nvGrpSpPr>
        <p:grpSpPr bwMode="auto">
          <a:xfrm>
            <a:off x="204788" y="2501900"/>
            <a:ext cx="8482012" cy="685800"/>
            <a:chOff x="262" y="1576"/>
            <a:chExt cx="5210" cy="432"/>
          </a:xfrm>
        </p:grpSpPr>
        <p:sp>
          <p:nvSpPr>
            <p:cNvPr id="174087" name="AutoShape 7"/>
            <p:cNvSpPr>
              <a:spLocks noChangeArrowheads="1"/>
            </p:cNvSpPr>
            <p:nvPr/>
          </p:nvSpPr>
          <p:spPr bwMode="auto">
            <a:xfrm>
              <a:off x="262" y="1576"/>
              <a:ext cx="5210" cy="432"/>
            </a:xfrm>
            <a:prstGeom prst="rightArrow">
              <a:avLst>
                <a:gd name="adj1" fmla="val 68056"/>
                <a:gd name="adj2" fmla="val 106085"/>
              </a:avLst>
            </a:prstGeom>
            <a:solidFill>
              <a:srgbClr val="00BEBA"/>
            </a:solidFill>
            <a:ln w="12700">
              <a:miter lim="800000"/>
              <a:headEnd type="none" w="sm" len="sm"/>
              <a:tailEnd type="none" w="sm" len="sm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  <a:contourClr>
                <a:srgbClr val="00BEBA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4088" name="Rectangle 8"/>
            <p:cNvSpPr>
              <a:spLocks noChangeArrowheads="1"/>
            </p:cNvSpPr>
            <p:nvPr/>
          </p:nvSpPr>
          <p:spPr bwMode="auto">
            <a:xfrm>
              <a:off x="441" y="1720"/>
              <a:ext cx="4667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r>
                <a:rPr lang="en-US" altLang="en-US" sz="1600" b="1">
                  <a:solidFill>
                    <a:schemeClr val="tx1"/>
                  </a:solidFill>
                  <a:latin typeface="Arial" panose="020B0604020202020204" pitchFamily="34" charset="0"/>
                </a:rPr>
                <a:t>I.  VISION, PHILOSOPHIE (PowerPoint) ET PROCESSUS DE FORMATION</a:t>
              </a:r>
              <a:endParaRPr lang="en-US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174089" name="Group 9"/>
          <p:cNvGrpSpPr>
            <a:grpSpLocks/>
          </p:cNvGrpSpPr>
          <p:nvPr/>
        </p:nvGrpSpPr>
        <p:grpSpPr bwMode="auto">
          <a:xfrm>
            <a:off x="933450" y="4267200"/>
            <a:ext cx="7753350" cy="628650"/>
            <a:chOff x="872" y="2688"/>
            <a:chExt cx="4600" cy="396"/>
          </a:xfrm>
        </p:grpSpPr>
        <p:sp>
          <p:nvSpPr>
            <p:cNvPr id="174090" name="AutoShape 10"/>
            <p:cNvSpPr>
              <a:spLocks noChangeArrowheads="1"/>
            </p:cNvSpPr>
            <p:nvPr/>
          </p:nvSpPr>
          <p:spPr bwMode="auto">
            <a:xfrm>
              <a:off x="872" y="2688"/>
              <a:ext cx="4600" cy="396"/>
            </a:xfrm>
            <a:prstGeom prst="rightArrow">
              <a:avLst>
                <a:gd name="adj1" fmla="val 68056"/>
                <a:gd name="adj2" fmla="val 108794"/>
              </a:avLst>
            </a:prstGeom>
            <a:solidFill>
              <a:srgbClr val="00BEBA"/>
            </a:solidFill>
            <a:ln w="12700">
              <a:miter lim="800000"/>
              <a:headEnd type="none" w="sm" len="sm"/>
              <a:tailEnd type="none" w="sm" len="sm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BEBA"/>
              </a:extrusionClr>
              <a:contourClr>
                <a:srgbClr val="00BEBA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4091" name="Rectangle 11"/>
            <p:cNvSpPr>
              <a:spLocks noChangeArrowheads="1"/>
            </p:cNvSpPr>
            <p:nvPr/>
          </p:nvSpPr>
          <p:spPr bwMode="auto">
            <a:xfrm>
              <a:off x="1059" y="2820"/>
              <a:ext cx="3388" cy="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r>
                <a:rPr lang="en-US" altLang="en-US" sz="1600" b="1">
                  <a:solidFill>
                    <a:schemeClr val="tx1"/>
                  </a:solidFill>
                  <a:latin typeface="Arial" panose="020B0604020202020204" pitchFamily="34" charset="0"/>
                </a:rPr>
                <a:t>II.  PROCESSUS DE VIE DYNAMIQUE</a:t>
              </a:r>
            </a:p>
          </p:txBody>
        </p:sp>
      </p:grpSp>
      <p:sp>
        <p:nvSpPr>
          <p:cNvPr id="174092" name="AutoShape 12"/>
          <p:cNvSpPr>
            <a:spLocks noChangeArrowheads="1"/>
          </p:cNvSpPr>
          <p:nvPr/>
        </p:nvSpPr>
        <p:spPr bwMode="auto">
          <a:xfrm>
            <a:off x="207963" y="1689100"/>
            <a:ext cx="2224087" cy="933450"/>
          </a:xfrm>
          <a:prstGeom prst="homePlate">
            <a:avLst>
              <a:gd name="adj" fmla="val 27654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Atelier Fondements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dynamiques </a:t>
            </a:r>
          </a:p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(1 h 30 à 2 h)</a:t>
            </a:r>
            <a:endParaRPr lang="en-US" altLang="en-US" sz="4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4093" name="AutoShape 13"/>
          <p:cNvSpPr>
            <a:spLocks noChangeArrowheads="1"/>
          </p:cNvSpPr>
          <p:nvPr/>
        </p:nvSpPr>
        <p:spPr bwMode="auto">
          <a:xfrm>
            <a:off x="2722563" y="1676400"/>
            <a:ext cx="2133600" cy="933450"/>
          </a:xfrm>
          <a:prstGeom prst="homePlate">
            <a:avLst>
              <a:gd name="adj" fmla="val 24487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Atelier Formation de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disciples dynamique </a:t>
            </a:r>
          </a:p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(1 h 30 à 2 h)</a:t>
            </a:r>
          </a:p>
        </p:txBody>
      </p:sp>
      <p:sp>
        <p:nvSpPr>
          <p:cNvPr id="174094" name="AutoShape 14"/>
          <p:cNvSpPr>
            <a:spLocks noChangeArrowheads="1"/>
          </p:cNvSpPr>
          <p:nvPr/>
        </p:nvSpPr>
        <p:spPr bwMode="auto">
          <a:xfrm>
            <a:off x="1711325" y="5105400"/>
            <a:ext cx="2584450" cy="933450"/>
          </a:xfrm>
          <a:prstGeom prst="homePlate">
            <a:avLst>
              <a:gd name="adj" fmla="val 32135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Apprentis dirigeants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et formation des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responsables de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Groupes de Vie</a:t>
            </a:r>
          </a:p>
        </p:txBody>
      </p:sp>
      <p:sp>
        <p:nvSpPr>
          <p:cNvPr id="174095" name="AutoShape 15"/>
          <p:cNvSpPr>
            <a:spLocks noChangeArrowheads="1"/>
          </p:cNvSpPr>
          <p:nvPr/>
        </p:nvSpPr>
        <p:spPr bwMode="auto">
          <a:xfrm>
            <a:off x="4760913" y="5105400"/>
            <a:ext cx="2439987" cy="933450"/>
          </a:xfrm>
          <a:prstGeom prst="homePlate">
            <a:avLst>
              <a:gd name="adj" fmla="val 3033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Atteindre d’autres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églises et toute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la communauté</a:t>
            </a:r>
          </a:p>
        </p:txBody>
      </p:sp>
      <p:sp>
        <p:nvSpPr>
          <p:cNvPr id="174096" name="AutoShape 16"/>
          <p:cNvSpPr>
            <a:spLocks noChangeArrowheads="1"/>
          </p:cNvSpPr>
          <p:nvPr/>
        </p:nvSpPr>
        <p:spPr bwMode="auto">
          <a:xfrm>
            <a:off x="3411538" y="3441700"/>
            <a:ext cx="2332037" cy="933450"/>
          </a:xfrm>
          <a:prstGeom prst="homePlate">
            <a:avLst>
              <a:gd name="adj" fmla="val 28996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Groupe(s) de Vie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de démarrage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(Petit groupe + Un à un)</a:t>
            </a:r>
          </a:p>
        </p:txBody>
      </p:sp>
      <p:sp>
        <p:nvSpPr>
          <p:cNvPr id="174097" name="AutoShape 17"/>
          <p:cNvSpPr>
            <a:spLocks noChangeArrowheads="1"/>
          </p:cNvSpPr>
          <p:nvPr/>
        </p:nvSpPr>
        <p:spPr bwMode="auto">
          <a:xfrm>
            <a:off x="5083175" y="1676400"/>
            <a:ext cx="2709863" cy="933450"/>
          </a:xfrm>
          <a:prstGeom prst="homePlate">
            <a:avLst>
              <a:gd name="adj" fmla="val 33694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Atelier sur les Groupes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 de Vie, Partage dynamique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 et la reproduction des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</a:rPr>
              <a:t>Groupes de Vie (8 h)</a:t>
            </a:r>
          </a:p>
        </p:txBody>
      </p:sp>
      <p:sp>
        <p:nvSpPr>
          <p:cNvPr id="174098" name="AutoShape 18"/>
          <p:cNvSpPr>
            <a:spLocks noChangeArrowheads="1"/>
          </p:cNvSpPr>
          <p:nvPr/>
        </p:nvSpPr>
        <p:spPr bwMode="auto">
          <a:xfrm>
            <a:off x="5918200" y="3441700"/>
            <a:ext cx="2133600" cy="933450"/>
          </a:xfrm>
          <a:prstGeom prst="homePlate">
            <a:avLst>
              <a:gd name="adj" fmla="val 26529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Reproduction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Groupes de Vie</a:t>
            </a:r>
          </a:p>
        </p:txBody>
      </p:sp>
      <p:sp>
        <p:nvSpPr>
          <p:cNvPr id="174099" name="AutoShape 19"/>
          <p:cNvSpPr>
            <a:spLocks noChangeArrowheads="1"/>
          </p:cNvSpPr>
          <p:nvPr/>
        </p:nvSpPr>
        <p:spPr bwMode="auto">
          <a:xfrm>
            <a:off x="933450" y="3441700"/>
            <a:ext cx="2249488" cy="946150"/>
          </a:xfrm>
          <a:prstGeom prst="homePlate">
            <a:avLst>
              <a:gd name="adj" fmla="val 27595"/>
            </a:avLst>
          </a:prstGeom>
          <a:solidFill>
            <a:srgbClr val="FFCC99"/>
          </a:solidFill>
          <a:ln w="12700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Plastic">
            <a:bevelT w="13500" h="13500" prst="angle"/>
            <a:bevelB w="13500" h="13500" prst="angle"/>
            <a:extrusionClr>
              <a:srgbClr val="FFCC99"/>
            </a:extrusionClr>
            <a:contourClr>
              <a:srgbClr val="FFCC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de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disciples à </a:t>
            </a:r>
            <a:b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croissance explosive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  <p:bldP spid="174092" grpId="0" animBg="1" autoUpdateAnimBg="0"/>
      <p:bldP spid="174093" grpId="0" animBg="1" autoUpdateAnimBg="0"/>
      <p:bldP spid="174094" grpId="0" animBg="1" autoUpdateAnimBg="0"/>
      <p:bldP spid="174095" grpId="0" animBg="1" autoUpdateAnimBg="0"/>
      <p:bldP spid="174096" grpId="0" animBg="1" autoUpdateAnimBg="0"/>
      <p:bldP spid="174097" grpId="0" animBg="1" autoUpdateAnimBg="0"/>
      <p:bldP spid="174098" grpId="0" animBg="1" autoUpdateAnimBg="0"/>
      <p:bldP spid="174099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body"/>
          </p:nvPr>
        </p:nvSpPr>
        <p:spPr>
          <a:xfrm>
            <a:off x="573088" y="1989138"/>
            <a:ext cx="8351837" cy="3744912"/>
          </a:xfrm>
          <a:ln/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t"/>
          <a:lstStyle/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b="1" dirty="0">
                <a:latin typeface="Arial" panose="020B0604020202020204" pitchFamily="34" charset="0"/>
              </a:rPr>
              <a:t>Églises dynamiques internationales</a:t>
            </a:r>
          </a:p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dirty="0">
                <a:latin typeface="Arial" panose="020B0604020202020204" pitchFamily="34" charset="0"/>
              </a:rPr>
              <a:t>Al Middleton – Directeur international</a:t>
            </a:r>
          </a:p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dirty="0">
                <a:latin typeface="Arial" panose="020B0604020202020204" pitchFamily="34" charset="0"/>
              </a:rPr>
              <a:t>164 Stonegate Close N.W., </a:t>
            </a:r>
          </a:p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dirty="0">
                <a:latin typeface="Arial" panose="020B0604020202020204" pitchFamily="34" charset="0"/>
              </a:rPr>
              <a:t>Airdrie, Alberta, Canada  T4B 2V2</a:t>
            </a:r>
          </a:p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dirty="0">
                <a:latin typeface="Arial" panose="020B0604020202020204" pitchFamily="34" charset="0"/>
              </a:rPr>
              <a:t>Tél./Fax : (403) 912-4438 </a:t>
            </a:r>
          </a:p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dirty="0">
                <a:latin typeface="Arial" panose="020B0604020202020204" pitchFamily="34" charset="0"/>
              </a:rPr>
              <a:t>Courriel :  dcioffice@shaw.ca</a:t>
            </a:r>
          </a:p>
          <a:p>
            <a:pPr marL="341313" indent="-341313" algn="l">
              <a:lnSpc>
                <a:spcPct val="90000"/>
              </a:lnSpc>
              <a:spcBef>
                <a:spcPts val="588"/>
              </a:spcBef>
              <a:buSzPct val="56000"/>
              <a:buFont typeface="Monotype Sort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CA" altLang="en-US" sz="3200" dirty="0">
                <a:latin typeface="Arial" panose="020B0604020202020204" pitchFamily="34" charset="0"/>
              </a:rPr>
              <a:t>Site web : www.dynamicchurches.org</a:t>
            </a: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903288" y="679450"/>
            <a:ext cx="7013575" cy="9715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</a:pPr>
            <a:r>
              <a:rPr lang="fr-CA" alt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N’hésitez pas à communiquer avec nous :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8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3465</TotalTime>
  <Words>975</Words>
  <Application>Microsoft Office PowerPoint</Application>
  <PresentationFormat>On-screen Show (4:3)</PresentationFormat>
  <Paragraphs>212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Times New Roman</vt:lpstr>
      <vt:lpstr>StarSymbol</vt:lpstr>
      <vt:lpstr>Monotype Sorts</vt:lpstr>
      <vt:lpstr>Arial</vt:lpstr>
      <vt:lpstr>Rockwell Extra Bold</vt:lpstr>
      <vt:lpstr>Brush Script MT</vt:lpstr>
      <vt:lpstr>Wingdings</vt:lpstr>
      <vt:lpstr>Wingdings 3</vt:lpstr>
      <vt:lpstr>Arial Black</vt:lpstr>
      <vt:lpstr>Tahoma</vt:lpstr>
      <vt:lpstr>Verdana</vt:lpstr>
      <vt:lpstr>Default Design</vt:lpstr>
      <vt:lpstr>PowerPoint Presentation</vt:lpstr>
      <vt:lpstr>Penses-y bien :</vt:lpstr>
      <vt:lpstr>Le but éternel de Dieu est de sauver un monde perdu</vt:lpstr>
      <vt:lpstr>PowerPoint Presentation</vt:lpstr>
      <vt:lpstr>Qu’est-ce qu’un disciple ?</vt:lpstr>
      <vt:lpstr>Tout ce qui est vivant et sain grandit</vt:lpstr>
      <vt:lpstr>Principes de croissance</vt:lpstr>
      <vt:lpstr>PowerPoint Presentation</vt:lpstr>
      <vt:lpstr>PowerPoint Presentation</vt:lpstr>
      <vt:lpstr>Combien de disciples et de formateurs de disciples vous faudra-t-il ?</vt:lpstr>
      <vt:lpstr>Exemple : Alberta, Canada  Population estimée en 2014 :  6 millions</vt:lpstr>
      <vt:lpstr>Stratégie de Formation de disciples  à croissance explosive</vt:lpstr>
      <vt:lpstr>Considère le potentiel!</vt:lpstr>
      <vt:lpstr>Comment allez-vous prendre soin de tous ces disciples ?</vt:lpstr>
      <vt:lpstr>PowerPoint Presentation</vt:lpstr>
      <vt:lpstr>Le résultat</vt:lpstr>
      <vt:lpstr>Exemples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Mary Middleton</cp:lastModifiedBy>
  <cp:revision>44</cp:revision>
  <dcterms:modified xsi:type="dcterms:W3CDTF">2016-04-23T23:19:28Z</dcterms:modified>
</cp:coreProperties>
</file>